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55" r:id="rId2"/>
    <p:sldMasterId id="2147483773" r:id="rId3"/>
    <p:sldMasterId id="2147483785" r:id="rId4"/>
    <p:sldMasterId id="2147483803" r:id="rId5"/>
    <p:sldMasterId id="2147483815" r:id="rId6"/>
  </p:sldMasterIdLst>
  <p:notesMasterIdLst>
    <p:notesMasterId r:id="rId82"/>
  </p:notesMasterIdLst>
  <p:sldIdLst>
    <p:sldId id="256" r:id="rId7"/>
    <p:sldId id="305" r:id="rId8"/>
    <p:sldId id="271" r:id="rId9"/>
    <p:sldId id="258" r:id="rId10"/>
    <p:sldId id="259" r:id="rId11"/>
    <p:sldId id="346" r:id="rId12"/>
    <p:sldId id="347" r:id="rId13"/>
    <p:sldId id="272" r:id="rId14"/>
    <p:sldId id="261" r:id="rId15"/>
    <p:sldId id="348" r:id="rId16"/>
    <p:sldId id="287" r:id="rId17"/>
    <p:sldId id="283" r:id="rId18"/>
    <p:sldId id="288" r:id="rId19"/>
    <p:sldId id="279" r:id="rId20"/>
    <p:sldId id="281" r:id="rId21"/>
    <p:sldId id="349" r:id="rId22"/>
    <p:sldId id="280" r:id="rId23"/>
    <p:sldId id="289" r:id="rId24"/>
    <p:sldId id="257" r:id="rId25"/>
    <p:sldId id="310" r:id="rId26"/>
    <p:sldId id="302" r:id="rId27"/>
    <p:sldId id="260" r:id="rId28"/>
    <p:sldId id="311" r:id="rId29"/>
    <p:sldId id="316" r:id="rId30"/>
    <p:sldId id="317" r:id="rId31"/>
    <p:sldId id="318" r:id="rId32"/>
    <p:sldId id="319" r:id="rId33"/>
    <p:sldId id="320" r:id="rId34"/>
    <p:sldId id="321" r:id="rId35"/>
    <p:sldId id="322" r:id="rId36"/>
    <p:sldId id="285" r:id="rId37"/>
    <p:sldId id="323" r:id="rId38"/>
    <p:sldId id="324" r:id="rId39"/>
    <p:sldId id="325" r:id="rId40"/>
    <p:sldId id="312" r:id="rId41"/>
    <p:sldId id="303" r:id="rId42"/>
    <p:sldId id="338" r:id="rId43"/>
    <p:sldId id="339" r:id="rId44"/>
    <p:sldId id="365" r:id="rId45"/>
    <p:sldId id="366" r:id="rId46"/>
    <p:sldId id="270" r:id="rId47"/>
    <p:sldId id="367" r:id="rId48"/>
    <p:sldId id="268" r:id="rId49"/>
    <p:sldId id="368" r:id="rId50"/>
    <p:sldId id="369" r:id="rId51"/>
    <p:sldId id="370" r:id="rId52"/>
    <p:sldId id="371" r:id="rId53"/>
    <p:sldId id="269" r:id="rId54"/>
    <p:sldId id="263" r:id="rId55"/>
    <p:sldId id="357" r:id="rId56"/>
    <p:sldId id="358" r:id="rId57"/>
    <p:sldId id="282" r:id="rId58"/>
    <p:sldId id="359" r:id="rId59"/>
    <p:sldId id="286" r:id="rId60"/>
    <p:sldId id="360" r:id="rId61"/>
    <p:sldId id="361" r:id="rId62"/>
    <p:sldId id="290" r:id="rId63"/>
    <p:sldId id="291" r:id="rId64"/>
    <p:sldId id="292" r:id="rId65"/>
    <p:sldId id="293" r:id="rId66"/>
    <p:sldId id="362" r:id="rId67"/>
    <p:sldId id="294" r:id="rId68"/>
    <p:sldId id="295" r:id="rId69"/>
    <p:sldId id="301" r:id="rId70"/>
    <p:sldId id="296" r:id="rId71"/>
    <p:sldId id="297" r:id="rId72"/>
    <p:sldId id="298" r:id="rId73"/>
    <p:sldId id="299" r:id="rId74"/>
    <p:sldId id="363" r:id="rId75"/>
    <p:sldId id="304" r:id="rId76"/>
    <p:sldId id="364" r:id="rId77"/>
    <p:sldId id="266" r:id="rId78"/>
    <p:sldId id="265" r:id="rId79"/>
    <p:sldId id="264" r:id="rId80"/>
    <p:sldId id="267" r:id="rId8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pportcenter" initials="s" lastIdx="1" clrIdx="0">
    <p:extLst>
      <p:ext uri="{19B8F6BF-5375-455C-9EA6-DF929625EA0E}">
        <p15:presenceInfo xmlns:p15="http://schemas.microsoft.com/office/powerpoint/2012/main" userId="supportcen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1A7"/>
    <a:srgbClr val="F0DC62"/>
    <a:srgbClr val="FFFF99"/>
    <a:srgbClr val="333333"/>
    <a:srgbClr val="4D4D4D"/>
    <a:srgbClr val="93FFEA"/>
    <a:srgbClr val="B9FFF2"/>
    <a:srgbClr val="540CB4"/>
    <a:srgbClr val="FFCC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60" autoAdjust="0"/>
    <p:restoredTop sz="94660"/>
  </p:normalViewPr>
  <p:slideViewPr>
    <p:cSldViewPr snapToGrid="0">
      <p:cViewPr varScale="1">
        <p:scale>
          <a:sx n="67" d="100"/>
          <a:sy n="67" d="100"/>
        </p:scale>
        <p:origin x="3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2228888055659708"/>
          <c:y val="0.31764214556053422"/>
          <c:w val="0.50187818562480679"/>
          <c:h val="0.62158437377648235"/>
        </c:manualLayout>
      </c:layout>
      <c:barChart>
        <c:barDir val="bar"/>
        <c:grouping val="clustered"/>
        <c:varyColors val="0"/>
        <c:dLbls>
          <c:showLegendKey val="0"/>
          <c:showVal val="1"/>
          <c:showCatName val="0"/>
          <c:showSerName val="0"/>
          <c:showPercent val="0"/>
          <c:showBubbleSize val="0"/>
        </c:dLbls>
        <c:gapWidth val="75"/>
        <c:overlap val="40"/>
        <c:axId val="205358936"/>
        <c:axId val="20536481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スタッフ報告書用!$B$53:$B$57</c15:sqref>
                        </c15:formulaRef>
                      </c:ext>
                    </c:extLst>
                    <c:strCache>
                      <c:ptCount val="5"/>
                      <c:pt idx="0">
                        <c:v>このままずっと学校に行けないのではないかと思ってしまう</c:v>
                      </c:pt>
                      <c:pt idx="1">
                        <c:v>高校に受かったとしても、通えるかどうか分からない</c:v>
                      </c:pt>
                      <c:pt idx="2">
                        <c:v>自分は何もできない人間ではないか</c:v>
                      </c:pt>
                      <c:pt idx="3">
                        <c:v>自分の病気（起立性調節障害など）は、治るのだろうか</c:v>
                      </c:pt>
                      <c:pt idx="4">
                        <c:v>ジェンダーに関する悩み（男らしさ、女らしさを強要される等）がある</c:v>
                      </c:pt>
                    </c:strCache>
                  </c:strRef>
                </c:cat>
                <c:val>
                  <c:numRef>
                    <c:extLst>
                      <c:ext uri="{02D57815-91ED-43cb-92C2-25804820EDAC}">
                        <c15:formulaRef>
                          <c15:sqref>スタッフ報告書用!$C$53:$C$57</c15:sqref>
                        </c15:formulaRef>
                      </c:ext>
                    </c:extLst>
                    <c:numCache>
                      <c:formatCode>General</c:formatCode>
                      <c:ptCount val="5"/>
                    </c:numCache>
                  </c:numRef>
                </c:val>
                <c:extLst>
                  <c:ext xmlns:c16="http://schemas.microsoft.com/office/drawing/2014/chart" uri="{C3380CC4-5D6E-409C-BE32-E72D297353CC}">
                    <c16:uniqueId val="{00000001-8FAB-45B2-9CFE-C70C6A8C0711}"/>
                  </c:ext>
                </c:extLst>
              </c15:ser>
            </c15:filteredBarSeries>
            <c15:filteredBarSeries>
              <c15:ser>
                <c:idx val="1"/>
                <c:order val="1"/>
                <c:spPr>
                  <a:solidFill>
                    <a:schemeClr val="accent2"/>
                  </a:solidFill>
                  <a:ln>
                    <a:noFill/>
                  </a:ln>
                  <a:effectLst/>
                </c:spPr>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スタッフ報告書用!$B$53:$B$57</c15:sqref>
                        </c15:formulaRef>
                      </c:ext>
                    </c:extLst>
                    <c:strCache>
                      <c:ptCount val="5"/>
                      <c:pt idx="0">
                        <c:v>このままずっと学校に行けないのではないかと思ってしまう</c:v>
                      </c:pt>
                      <c:pt idx="1">
                        <c:v>高校に受かったとしても、通えるかどうか分からない</c:v>
                      </c:pt>
                      <c:pt idx="2">
                        <c:v>自分は何もできない人間ではないか</c:v>
                      </c:pt>
                      <c:pt idx="3">
                        <c:v>自分の病気（起立性調節障害など）は、治るのだろうか</c:v>
                      </c:pt>
                      <c:pt idx="4">
                        <c:v>ジェンダーに関する悩み（男らしさ、女らしさを強要される等）がある</c:v>
                      </c:pt>
                    </c:strCache>
                  </c:strRef>
                </c:cat>
                <c:val>
                  <c:numRef>
                    <c:extLst xmlns:c15="http://schemas.microsoft.com/office/drawing/2012/chart">
                      <c:ext xmlns:c15="http://schemas.microsoft.com/office/drawing/2012/chart" uri="{02D57815-91ED-43cb-92C2-25804820EDAC}">
                        <c15:formulaRef>
                          <c15:sqref>スタッフ報告書用!$D$53:$D$57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8FAB-45B2-9CFE-C70C6A8C0711}"/>
                  </c:ext>
                </c:extLst>
              </c15:ser>
            </c15:filteredBarSeries>
            <c15:filteredBarSeries>
              <c15:ser>
                <c:idx val="2"/>
                <c:order val="2"/>
                <c:spPr>
                  <a:solidFill>
                    <a:schemeClr val="accent3"/>
                  </a:solidFill>
                  <a:ln>
                    <a:noFill/>
                  </a:ln>
                  <a:effectLst/>
                </c:spPr>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スタッフ報告書用!$B$53:$B$57</c15:sqref>
                        </c15:formulaRef>
                      </c:ext>
                    </c:extLst>
                    <c:strCache>
                      <c:ptCount val="5"/>
                      <c:pt idx="0">
                        <c:v>このままずっと学校に行けないのではないかと思ってしまう</c:v>
                      </c:pt>
                      <c:pt idx="1">
                        <c:v>高校に受かったとしても、通えるかどうか分からない</c:v>
                      </c:pt>
                      <c:pt idx="2">
                        <c:v>自分は何もできない人間ではないか</c:v>
                      </c:pt>
                      <c:pt idx="3">
                        <c:v>自分の病気（起立性調節障害など）は、治るのだろうか</c:v>
                      </c:pt>
                      <c:pt idx="4">
                        <c:v>ジェンダーに関する悩み（男らしさ、女らしさを強要される等）がある</c:v>
                      </c:pt>
                    </c:strCache>
                  </c:strRef>
                </c:cat>
                <c:val>
                  <c:numRef>
                    <c:extLst xmlns:c15="http://schemas.microsoft.com/office/drawing/2012/chart">
                      <c:ext xmlns:c15="http://schemas.microsoft.com/office/drawing/2012/chart" uri="{02D57815-91ED-43cb-92C2-25804820EDAC}">
                        <c15:formulaRef>
                          <c15:sqref>スタッフ報告書用!$E$53:$E$57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3-8FAB-45B2-9CFE-C70C6A8C0711}"/>
                  </c:ext>
                </c:extLst>
              </c15:ser>
            </c15:filteredBarSeries>
            <c15:filteredBarSeries>
              <c15:ser>
                <c:idx val="3"/>
                <c:order val="3"/>
                <c:spPr>
                  <a:solidFill>
                    <a:schemeClr val="accent4"/>
                  </a:solidFill>
                  <a:ln>
                    <a:noFill/>
                  </a:ln>
                  <a:effectLst/>
                </c:spPr>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スタッフ報告書用!$B$53:$B$57</c15:sqref>
                        </c15:formulaRef>
                      </c:ext>
                    </c:extLst>
                    <c:strCache>
                      <c:ptCount val="5"/>
                      <c:pt idx="0">
                        <c:v>このままずっと学校に行けないのではないかと思ってしまう</c:v>
                      </c:pt>
                      <c:pt idx="1">
                        <c:v>高校に受かったとしても、通えるかどうか分からない</c:v>
                      </c:pt>
                      <c:pt idx="2">
                        <c:v>自分は何もできない人間ではないか</c:v>
                      </c:pt>
                      <c:pt idx="3">
                        <c:v>自分の病気（起立性調節障害など）は、治るのだろうか</c:v>
                      </c:pt>
                      <c:pt idx="4">
                        <c:v>ジェンダーに関する悩み（男らしさ、女らしさを強要される等）がある</c:v>
                      </c:pt>
                    </c:strCache>
                  </c:strRef>
                </c:cat>
                <c:val>
                  <c:numRef>
                    <c:extLst xmlns:c15="http://schemas.microsoft.com/office/drawing/2012/chart">
                      <c:ext xmlns:c15="http://schemas.microsoft.com/office/drawing/2012/chart" uri="{02D57815-91ED-43cb-92C2-25804820EDAC}">
                        <c15:formulaRef>
                          <c15:sqref>スタッフ報告書用!$F$53:$F$57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4-8FAB-45B2-9CFE-C70C6A8C0711}"/>
                  </c:ext>
                </c:extLst>
              </c15:ser>
            </c15:filteredBarSeries>
            <c15:filteredBarSeries>
              <c15:ser>
                <c:idx val="4"/>
                <c:order val="4"/>
                <c:spPr>
                  <a:solidFill>
                    <a:schemeClr val="accent5"/>
                  </a:solidFill>
                  <a:ln>
                    <a:noFill/>
                  </a:ln>
                  <a:effectLst/>
                </c:spPr>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スタッフ報告書用!$B$53:$B$57</c15:sqref>
                        </c15:formulaRef>
                      </c:ext>
                    </c:extLst>
                    <c:strCache>
                      <c:ptCount val="5"/>
                      <c:pt idx="0">
                        <c:v>このままずっと学校に行けないのではないかと思ってしまう</c:v>
                      </c:pt>
                      <c:pt idx="1">
                        <c:v>高校に受かったとしても、通えるかどうか分からない</c:v>
                      </c:pt>
                      <c:pt idx="2">
                        <c:v>自分は何もできない人間ではないか</c:v>
                      </c:pt>
                      <c:pt idx="3">
                        <c:v>自分の病気（起立性調節障害など）は、治るのだろうか</c:v>
                      </c:pt>
                      <c:pt idx="4">
                        <c:v>ジェンダーに関する悩み（男らしさ、女らしさを強要される等）がある</c:v>
                      </c:pt>
                    </c:strCache>
                  </c:strRef>
                </c:cat>
                <c:val>
                  <c:numRef>
                    <c:extLst xmlns:c15="http://schemas.microsoft.com/office/drawing/2012/chart">
                      <c:ext xmlns:c15="http://schemas.microsoft.com/office/drawing/2012/chart" uri="{02D57815-91ED-43cb-92C2-25804820EDAC}">
                        <c15:formulaRef>
                          <c15:sqref>スタッフ報告書用!$G$53:$G$57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5-8FAB-45B2-9CFE-C70C6A8C0711}"/>
                  </c:ext>
                </c:extLst>
              </c15:ser>
            </c15:filteredBarSeries>
            <c15:filteredBarSeries>
              <c15:ser>
                <c:idx val="5"/>
                <c:order val="5"/>
                <c:spPr>
                  <a:solidFill>
                    <a:schemeClr val="accent6"/>
                  </a:solidFill>
                  <a:ln>
                    <a:noFill/>
                  </a:ln>
                  <a:effectLst/>
                </c:spPr>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スタッフ報告書用!$B$53:$B$57</c15:sqref>
                        </c15:formulaRef>
                      </c:ext>
                    </c:extLst>
                    <c:strCache>
                      <c:ptCount val="5"/>
                      <c:pt idx="0">
                        <c:v>このままずっと学校に行けないのではないかと思ってしまう</c:v>
                      </c:pt>
                      <c:pt idx="1">
                        <c:v>高校に受かったとしても、通えるかどうか分からない</c:v>
                      </c:pt>
                      <c:pt idx="2">
                        <c:v>自分は何もできない人間ではないか</c:v>
                      </c:pt>
                      <c:pt idx="3">
                        <c:v>自分の病気（起立性調節障害など）は、治るのだろうか</c:v>
                      </c:pt>
                      <c:pt idx="4">
                        <c:v>ジェンダーに関する悩み（男らしさ、女らしさを強要される等）がある</c:v>
                      </c:pt>
                    </c:strCache>
                  </c:strRef>
                </c:cat>
                <c:val>
                  <c:numRef>
                    <c:extLst xmlns:c15="http://schemas.microsoft.com/office/drawing/2012/chart">
                      <c:ext xmlns:c15="http://schemas.microsoft.com/office/drawing/2012/chart" uri="{02D57815-91ED-43cb-92C2-25804820EDAC}">
                        <c15:formulaRef>
                          <c15:sqref>スタッフ報告書用!$H$53:$H$57</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6-8FAB-45B2-9CFE-C70C6A8C0711}"/>
                  </c:ext>
                </c:extLst>
              </c15:ser>
            </c15:filteredBarSeries>
          </c:ext>
        </c:extLst>
      </c:barChart>
      <c:catAx>
        <c:axId val="205358936"/>
        <c:scaling>
          <c:orientation val="maxMin"/>
        </c:scaling>
        <c:delete val="1"/>
        <c:axPos val="l"/>
        <c:numFmt formatCode="General" sourceLinked="1"/>
        <c:majorTickMark val="none"/>
        <c:minorTickMark val="none"/>
        <c:tickLblPos val="nextTo"/>
        <c:crossAx val="205364816"/>
        <c:crosses val="autoZero"/>
        <c:auto val="1"/>
        <c:lblAlgn val="ctr"/>
        <c:lblOffset val="100"/>
        <c:noMultiLvlLbl val="0"/>
      </c:catAx>
      <c:valAx>
        <c:axId val="205364816"/>
        <c:scaling>
          <c:orientation val="minMax"/>
        </c:scaling>
        <c:delete val="0"/>
        <c:axPos val="t"/>
        <c:majorGridlines/>
        <c:numFmt formatCode="General" sourceLinked="1"/>
        <c:majorTickMark val="none"/>
        <c:minorTickMark val="none"/>
        <c:tickLblPos val="nextTo"/>
        <c:txPr>
          <a:bodyPr rot="-60000000" vert="horz"/>
          <a:lstStyle/>
          <a:p>
            <a:pPr>
              <a:defRPr/>
            </a:pPr>
            <a:endParaRPr lang="ja-JP"/>
          </a:p>
        </c:txPr>
        <c:crossAx val="205358936"/>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14E09402-A5E9-461E-88A1-CFFBAF0C805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15462" y="-945977"/>
          <a:ext cx="11848560" cy="559031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30C44-D84E-4981-9318-8FA5024EFDDE}" type="datetimeFigureOut">
              <a:rPr kumimoji="1" lang="ja-JP" altLang="en-US" smtClean="0"/>
              <a:t>2021/2/20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A2165-99A0-4BB2-9A90-C3A2C23BE3F7}" type="slidenum">
              <a:rPr kumimoji="1" lang="ja-JP" altLang="en-US" smtClean="0"/>
              <a:t>‹#›</a:t>
            </a:fld>
            <a:endParaRPr kumimoji="1" lang="ja-JP" altLang="en-US"/>
          </a:p>
        </p:txBody>
      </p:sp>
    </p:spTree>
    <p:extLst>
      <p:ext uri="{BB962C8B-B14F-4D97-AF65-F5344CB8AC3E}">
        <p14:creationId xmlns:p14="http://schemas.microsoft.com/office/powerpoint/2010/main" val="13443062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8B8C0-9248-4538-ACE5-AA4BFE7F3AE4}"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4101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　アニメーション　　①子どもアンケートグラフ　　②スタッフアンケート</a:t>
            </a:r>
            <a:endParaRPr kumimoji="1" lang="en-US" altLang="ja-JP" dirty="0"/>
          </a:p>
          <a:p>
            <a:endParaRPr kumimoji="1" lang="en-US" altLang="ja-JP" dirty="0"/>
          </a:p>
          <a:p>
            <a:r>
              <a:rPr kumimoji="1" lang="ja-JP" altLang="en-US" dirty="0"/>
              <a:t>①こどもアンケートのグラフから</a:t>
            </a:r>
            <a:endParaRPr kumimoji="1" lang="en-US" altLang="ja-JP" dirty="0"/>
          </a:p>
          <a:p>
            <a:pPr defTabSz="950299">
              <a:defRPr/>
            </a:pPr>
            <a:endParaRPr lang="en-US" altLang="ja-JP" sz="1200" dirty="0"/>
          </a:p>
          <a:p>
            <a:pPr defTabSz="950299">
              <a:defRPr/>
            </a:pPr>
            <a:r>
              <a:rPr lang="ja-JP" altLang="ja-JP" sz="1200" dirty="0"/>
              <a:t>「友だちと遊びたい」が最も多く，「親しい友だちをつくりたい」と考え合わせると，半数ほどの子どもが友だちを求めていると考えられ</a:t>
            </a:r>
            <a:r>
              <a:rPr lang="ja-JP" altLang="en-US" sz="1200" dirty="0"/>
              <a:t>ます</a:t>
            </a:r>
            <a:r>
              <a:rPr lang="ja-JP" altLang="ja-JP" sz="1200" dirty="0"/>
              <a:t>。</a:t>
            </a:r>
            <a:endParaRPr kumimoji="1" lang="en-US" altLang="ja-JP" dirty="0"/>
          </a:p>
          <a:p>
            <a:endParaRPr kumimoji="1" lang="en-US" altLang="ja-JP" dirty="0"/>
          </a:p>
          <a:p>
            <a:r>
              <a:rPr kumimoji="1" lang="ja-JP" altLang="en-US" dirty="0"/>
              <a:t>②スタッフアンケートのグラフでは</a:t>
            </a:r>
            <a:endParaRPr kumimoji="1" lang="en-US" altLang="ja-JP" dirty="0"/>
          </a:p>
          <a:p>
            <a:pPr defTabSz="950299">
              <a:defRPr/>
            </a:pPr>
            <a:endParaRPr lang="en-US" altLang="ja-JP" sz="1200" dirty="0"/>
          </a:p>
          <a:p>
            <a:pPr defTabSz="950299">
              <a:defRPr/>
            </a:pPr>
            <a:r>
              <a:rPr lang="en-US" altLang="ja-JP" sz="1200" dirty="0"/>
              <a:t>50</a:t>
            </a:r>
            <a:r>
              <a:rPr lang="ja-JP" altLang="ja-JP" sz="1200" dirty="0"/>
              <a:t>％以上のスタッフが，「友だちができるだろうか」という不安を感じとっているということは，それだけ多くの子どもが友だちをほしがっているからであると思われる。</a:t>
            </a:r>
          </a:p>
          <a:p>
            <a:endParaRPr kumimoji="1" lang="en-US" altLang="ja-JP" dirty="0"/>
          </a:p>
          <a:p>
            <a:endParaRPr kumimoji="1" lang="en-US" altLang="ja-JP" dirty="0"/>
          </a:p>
          <a:p>
            <a:endParaRPr kumimoji="1" lang="en-US" altLang="ja-JP"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31245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1360459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子どもの思いは、</a:t>
            </a:r>
            <a:endParaRPr kumimoji="1" lang="en-US" altLang="ja-JP" dirty="0"/>
          </a:p>
          <a:p>
            <a:endParaRPr lang="en-US" altLang="ja-JP" sz="1200"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274087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555382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2607608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p>
          <a:p>
            <a:endParaRPr lang="en-US" altLang="ja-JP" sz="1200"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238033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0299">
              <a:defRPr/>
            </a:pPr>
            <a:r>
              <a:rPr kumimoji="1" lang="en-US" altLang="ja-JP" dirty="0"/>
              <a:t>※</a:t>
            </a:r>
            <a:r>
              <a:rPr kumimoji="1" lang="ja-JP" altLang="en-US" dirty="0"/>
              <a:t>　アニメーション　　①子どもアンケートグラフ　　②スタッフアンケート</a:t>
            </a:r>
            <a:endParaRPr kumimoji="1" lang="en-US" altLang="ja-JP" dirty="0"/>
          </a:p>
          <a:p>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126729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195552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p>
          <a:p>
            <a:endParaRPr lang="en-US" altLang="ja-JP" sz="1200" dirty="0"/>
          </a:p>
          <a:p>
            <a:endParaRPr lang="en-US" altLang="ja-JP" sz="1200" dirty="0"/>
          </a:p>
          <a:p>
            <a:endParaRPr lang="en-US" altLang="ja-JP" sz="1200" dirty="0"/>
          </a:p>
          <a:p>
            <a:endParaRPr lang="ja-JP" altLang="ja-JP" sz="1200" dirty="0"/>
          </a:p>
          <a:p>
            <a:endParaRPr lang="en-US" altLang="ja-JP" sz="1200" dirty="0"/>
          </a:p>
          <a:p>
            <a:endParaRPr lang="en-US" altLang="ja-JP" sz="1200" dirty="0"/>
          </a:p>
          <a:p>
            <a:endParaRPr lang="ja-JP" altLang="ja-JP" sz="1200"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471712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0299">
              <a:defRPr/>
            </a:pPr>
            <a:r>
              <a:rPr kumimoji="1" lang="en-US" altLang="ja-JP" dirty="0"/>
              <a:t>※</a:t>
            </a:r>
            <a:r>
              <a:rPr kumimoji="1" lang="ja-JP" altLang="en-US" dirty="0"/>
              <a:t>　アニメーション　　①子どもアンケートグラフ　　②スタッフアンケート</a:t>
            </a:r>
            <a:endParaRPr kumimoji="1" lang="en-US" altLang="ja-JP" dirty="0"/>
          </a:p>
          <a:p>
            <a:endParaRPr kumimoji="1" lang="en-US" altLang="ja-JP"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200651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300" dirty="0"/>
          </a:p>
          <a:p>
            <a:r>
              <a:rPr lang="en-US" altLang="ja-JP" sz="1300" dirty="0"/>
              <a:t> </a:t>
            </a:r>
            <a:endParaRPr lang="ja-JP" altLang="ja-JP" sz="1300"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8B8C0-9248-4538-ACE5-AA4BFE7F3AE4}"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64216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602564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0299">
              <a:defRPr/>
            </a:pPr>
            <a:r>
              <a:rPr kumimoji="1" lang="ja-JP" altLang="en-US" dirty="0"/>
              <a:t>子どもとの関わりの中で不安を感じた場面や言動</a:t>
            </a:r>
            <a:endParaRPr kumimoji="1" lang="en-US" altLang="ja-JP"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761563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保護者</a:t>
            </a:r>
            <a:endParaRPr lang="en-US" altLang="ja-JP" sz="1200"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714494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フッター プレースホルダー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1"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76950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66375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1910589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ここからは、実践事例検討のふりかえりについてお話しします。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◆事例検討では、◆目の前にいる子どもの姿に注目しました。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不安そのものは目に見えるものではありません。◆子どもの表情・◆態度・◆言葉、また◆通所の継続の様子などから子どもの不安を感じ取り、関わっています。子どもの姿からどんな不安を感じ取ったのか、その見立てや支援は妥当であるか、検討を重ね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今年度は、◆「子どもの不安を感じる姿」とともに、◆「安心を感じる姿」にも注目しました。◆不安の要因に目を向けながらも、子どもが安心を感じて過ごす時間を増やすことや、安心を大きくする働きかけを意識することで、子ども自身がエネルギーをため、不安に対応できるようになると考え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1133523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そして◆事例検討から得られた◆「子どもの不安に寄り添う支援」の充実につながるポイントを、整理しました。</a:t>
            </a:r>
            <a:endParaRPr kumimoji="1" lang="en-US" altLang="ja-JP" dirty="0"/>
          </a:p>
          <a:p>
            <a:r>
              <a:rPr kumimoji="1" lang="ja-JP" altLang="en-US" dirty="0"/>
              <a:t>事例の中の子どもの姿と合わせてお話します。画面上では、◆事例のタイトル、◆不安を感じる様子、◆安心を感じる様子　というように色分けしています。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1535389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一つ目は、◆「変動する不安に寄り添いながら支援を継続する」ということです。</a:t>
            </a:r>
            <a:endParaRPr kumimoji="1" lang="en-US" altLang="ja-JP" dirty="0"/>
          </a:p>
          <a:p>
            <a:r>
              <a:rPr kumimoji="1" lang="ja-JP" altLang="en-US" dirty="0"/>
              <a:t>子どもの不安は絶えず揺れ動いています。支援もそれに伴い柔軟に変化しながら継続します。そこで見えた不安にどのように寄り添ったか、本当に不安に寄り添えたのか、これからの支援にどうつなげればいいか、常に問いかけながら支援を継続しています。</a:t>
            </a:r>
            <a:endParaRPr kumimoji="1" lang="en-US" altLang="ja-JP" dirty="0"/>
          </a:p>
          <a:p>
            <a:r>
              <a:rPr kumimoji="1" lang="ja-JP" altLang="en-US" dirty="0"/>
              <a:t>◆事例</a:t>
            </a:r>
            <a:r>
              <a:rPr kumimoji="1" lang="en-US" altLang="ja-JP" dirty="0"/>
              <a:t>1</a:t>
            </a:r>
            <a:r>
              <a:rPr kumimoji="1" lang="ja-JP" altLang="en-US" dirty="0"/>
              <a:t>「人と関わることに不安がある</a:t>
            </a:r>
            <a:r>
              <a:rPr kumimoji="1" lang="en-US" altLang="ja-JP" dirty="0"/>
              <a:t>A</a:t>
            </a:r>
            <a:r>
              <a:rPr kumimoji="1" lang="ja-JP" altLang="en-US" dirty="0"/>
              <a:t>さん」は、初期の頃は、◆周りの人間に対する不信感が大きく、「信用できる大人はいない」「友達もいらない」とスタッフとも周りの子どもとも関わろうとしませんでした。でも◆好きなことや得意なことを自分のペースでできる時間を過ごす中で、少しずつスタッフと話したり、他の子ども達との活動に参加したりするようになりました。その後、スタッフに◆「登校しなくてもいいよね」などと相談に来ることが多くなりました。今は、初期の「人間不信」より、自分一人で決めることが不安な様子で、見守っています。</a:t>
            </a:r>
            <a:endParaRPr kumimoji="1" lang="en-US" altLang="ja-JP" dirty="0"/>
          </a:p>
          <a:p>
            <a:r>
              <a:rPr kumimoji="1" lang="ja-JP" altLang="en-US" dirty="0"/>
              <a:t>◆事例５「メールで気持ちを伝えるＥさん」は、定刻に行かなければ、と思うと、腹痛になり、◆出がけにトイレから出られなくなることがよくありました。◆どこにいても連絡が取れる、と本人の希望もあり、スマホのメールで担当と連絡を取り合うことにしました。でも頑張っている姿を見て欲しいと思う</a:t>
            </a:r>
            <a:r>
              <a:rPr kumimoji="1" lang="en-US" altLang="ja-JP" dirty="0"/>
              <a:t>E</a:t>
            </a:r>
            <a:r>
              <a:rPr kumimoji="1" lang="ja-JP" altLang="en-US" dirty="0"/>
              <a:t>さんにとって、◆自分から「休む」と連絡をすることは負担になったようでした。便利なツールと思ったメールが、新たな不安の要因になっていることに気づきました。</a:t>
            </a:r>
            <a:endParaRPr kumimoji="1" lang="en-US" altLang="ja-JP" dirty="0"/>
          </a:p>
          <a:p>
            <a:endParaRPr kumimoji="1" lang="en-US" altLang="ja-JP" dirty="0"/>
          </a:p>
          <a:p>
            <a:r>
              <a:rPr kumimoji="1" lang="ja-JP" altLang="en-US" dirty="0"/>
              <a:t>初期に感じた不安を、その子どもの不安の要因と決めつけることなく、揺れ動く子どもの思いを受け止めながら支援を継続していくことが必要です。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3082171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◆二つ目は、◆「子どもの変化の瞬間に気づく」ということです。</a:t>
            </a:r>
            <a:endParaRPr kumimoji="1" lang="en-US" altLang="ja-JP" dirty="0"/>
          </a:p>
          <a:p>
            <a:r>
              <a:rPr kumimoji="1" lang="ja-JP" altLang="en-US" dirty="0"/>
              <a:t>事例の初期の様子では、子どもの不安が大きいのですが、支援を続ける中で、「安心感」や「エネルギー」が生まれるのが見えることがあります。</a:t>
            </a:r>
            <a:endParaRPr kumimoji="1" lang="en-US" altLang="ja-JP" dirty="0"/>
          </a:p>
          <a:p>
            <a:endParaRPr kumimoji="1" lang="en-US" altLang="ja-JP" dirty="0"/>
          </a:p>
          <a:p>
            <a:r>
              <a:rPr kumimoji="1" lang="ja-JP" altLang="en-US" dirty="0"/>
              <a:t>◆事例３「ゆっくり心を開いていくＣさん」は、◆どんな言葉かけにも険しい表情で無反応だったり、首を振るだけの意思表示だったりと、なかなか心を開きません。ある時、子どもの視界の中で、スタッフが、掲示してある世界地図を見ながら国探しをしていたら、◆自分から関心を示す瞬間がありました。そのわずかな心の動きに気づき、それが次の支援の手がかりとなりました。</a:t>
            </a:r>
            <a:endParaRPr kumimoji="1" lang="en-US" altLang="ja-JP" dirty="0"/>
          </a:p>
          <a:p>
            <a:endParaRPr kumimoji="1" lang="en-US" altLang="ja-JP" dirty="0"/>
          </a:p>
          <a:p>
            <a:r>
              <a:rPr kumimoji="1" lang="ja-JP" altLang="en-US" dirty="0"/>
              <a:t>◆事例７「周囲との違和感に悩むＧさん」の不登校の大きなきっかけは、同じクラスに仲の良い友達がいなかったことでした。◆家では動画を作成し</a:t>
            </a:r>
            <a:r>
              <a:rPr kumimoji="1" lang="en-US" altLang="ja-JP" dirty="0"/>
              <a:t>YouTube</a:t>
            </a:r>
            <a:r>
              <a:rPr kumimoji="1" lang="ja-JP" altLang="en-US" dirty="0"/>
              <a:t>に上げて楽しんでいます。動画を見て、学習支援の担当が◆「すごいね！」と声をかけると「友達に知られたら、殺されますよ」という返事が返ってきました。精神的な成長につれて、自分が周りに受け入れられていないと感じ始めたことが、不安の大きな要因ではないかと気づき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子どもの何気ない言葉や変化をキャッチするために、支援者は感度のいいアンテナをもつことが必要です。子どもに関わる複数の支援者が、気づきや見立てを共有することも、私たちの視野を広げ、アンテナを磨くことにつながると考え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40208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300" dirty="0"/>
              <a:t> </a:t>
            </a:r>
            <a:endParaRPr lang="ja-JP" altLang="ja-JP" sz="130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8B8C0-9248-4538-ACE5-AA4BFE7F3AE4}"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5096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◆三つめは◆「視点を変えると支援の評価も変わる」ということです。</a:t>
            </a:r>
            <a:endParaRPr kumimoji="1" lang="en-US" altLang="ja-JP" dirty="0"/>
          </a:p>
          <a:p>
            <a:r>
              <a:rPr kumimoji="1" lang="ja-JP" altLang="en-US" dirty="0"/>
              <a:t>支援者の視点からではなく、子どもの視点で見ると、それまで気づかなかった子どもの思いが見えてくることがあります。</a:t>
            </a:r>
            <a:endParaRPr kumimoji="1" lang="en-US" altLang="ja-JP" dirty="0"/>
          </a:p>
          <a:p>
            <a:endParaRPr kumimoji="1" lang="en-US" altLang="ja-JP" dirty="0"/>
          </a:p>
          <a:p>
            <a:r>
              <a:rPr kumimoji="1" lang="ja-JP" altLang="en-US" dirty="0"/>
              <a:t>◆事例２「自分の気持ちを言葉で伝えにくいＢさん」は、◆自分でやると決めたことは最後まで投げ出さない子どもです。そんな子どもの姿に「よく頑張るね」と声掛けをしてきました。でも◆長時間作業を手伝って疲れ切った様子に、労をねぎらうつもりで「無理はしなくていいからね」というと、「そうなんですか？」と意外そうな不思議そうな返事が返ってきました。頑張る姿をほめることは、実は「頑張りすぎ」に追いこむことになっていたかもしれない、と気づき、支援を見直しました。</a:t>
            </a:r>
            <a:endParaRPr kumimoji="1" lang="en-US" altLang="ja-JP" dirty="0"/>
          </a:p>
          <a:p>
            <a:endParaRPr kumimoji="1" lang="en-US" altLang="ja-JP" dirty="0"/>
          </a:p>
          <a:p>
            <a:r>
              <a:rPr kumimoji="1" lang="ja-JP" altLang="en-US" dirty="0"/>
              <a:t>また、◆事例６「家族以外の人とつながる経験を広げるＦさん」は、小学校低学年から不登校で、家族以外の人との関わりが少ない子どもです。こどもサポートでも、人と接する時はかなり緊張していました。でも、◆こだわりや特性が認められる環境でのびのびと過ごす時間を積み重ねる中で、エネルギーを貯め、家族以外の世界にも興味を持つ様子が見られました。しかし、そのエネルギーは、一歩踏み出そうとしている時にかけられた　◆「明日も待ってるよ」、「次はいつ来られるかな」という言葉で簡単に消えてしまうこともありました。</a:t>
            </a:r>
            <a:endParaRPr kumimoji="1" lang="en-US" altLang="ja-JP" dirty="0"/>
          </a:p>
          <a:p>
            <a:endParaRPr kumimoji="1" lang="en-US" altLang="ja-JP" dirty="0"/>
          </a:p>
          <a:p>
            <a:r>
              <a:rPr kumimoji="1" lang="ja-JP" altLang="en-US" dirty="0"/>
              <a:t>励ましや誘いの言葉の難しさをいつも感じています。また、どんな支援にもプラスとマイナスの両面があることは、いつも心にとめておきたいことです。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1846802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◆もう一つは◆「コロナ禍の影響」です。</a:t>
            </a:r>
            <a:endParaRPr kumimoji="1" lang="en-US" altLang="ja-JP" dirty="0"/>
          </a:p>
          <a:p>
            <a:r>
              <a:rPr kumimoji="1" lang="en-US" altLang="ja-JP" dirty="0"/>
              <a:t>27</a:t>
            </a:r>
            <a:r>
              <a:rPr kumimoji="1" lang="ja-JP" altLang="en-US" dirty="0"/>
              <a:t>ページに、コロナ禍に関わる事例を載せました。これは◆昨年</a:t>
            </a:r>
            <a:r>
              <a:rPr kumimoji="1" lang="en-US" altLang="ja-JP" dirty="0"/>
              <a:t>7</a:t>
            </a:r>
            <a:r>
              <a:rPr kumimoji="1" lang="ja-JP" altLang="en-US" dirty="0"/>
              <a:t>月頃、長い休校が明けて、通常通りの学校生活に戻り始めたころの事例です。</a:t>
            </a:r>
            <a:endParaRPr kumimoji="1" lang="en-US" altLang="ja-JP" dirty="0"/>
          </a:p>
          <a:p>
            <a:r>
              <a:rPr kumimoji="1" lang="ja-JP" altLang="en-US" dirty="0"/>
              <a:t>◆分散登校や時短登校で生活リズムができ、通常通りに戻っても登校し始めた子ども、◆登校しながら、こどもサポートへの通所も続けている子ども、◆休校以来、そのまま家に引きこもり状態になった子どもの</a:t>
            </a:r>
            <a:r>
              <a:rPr kumimoji="1" lang="en-US" altLang="ja-JP" dirty="0"/>
              <a:t>3</a:t>
            </a:r>
            <a:r>
              <a:rPr kumimoji="1" lang="ja-JP" altLang="en-US" dirty="0"/>
              <a:t>例です。</a:t>
            </a:r>
            <a:endParaRPr kumimoji="1" lang="en-US" altLang="ja-JP" dirty="0"/>
          </a:p>
          <a:p>
            <a:r>
              <a:rPr kumimoji="1" lang="ja-JP" altLang="en-US" dirty="0"/>
              <a:t>休業明けには、登校を始めたり、家から出られなくなったりする子どもの状況から、子どもサポートの利用者は一時的に減りましたが、◆</a:t>
            </a:r>
            <a:r>
              <a:rPr kumimoji="1" lang="en-US" altLang="ja-JP" dirty="0"/>
              <a:t>9</a:t>
            </a:r>
            <a:r>
              <a:rPr kumimoji="1" lang="ja-JP" altLang="en-US" dirty="0"/>
              <a:t>月以降、相談や通所希望の件数が増えてきました。子どもや保護者の話の中には、コロナ禍の様々な形での影響が見えます。</a:t>
            </a:r>
            <a:endParaRPr kumimoji="1" lang="en-US" altLang="ja-JP" dirty="0"/>
          </a:p>
          <a:p>
            <a:endParaRPr kumimoji="1" lang="en-US" altLang="ja-JP" dirty="0"/>
          </a:p>
          <a:p>
            <a:r>
              <a:rPr kumimoji="1" lang="ja-JP" altLang="en-US" dirty="0"/>
              <a:t>また、生活様式の変化に伴い、◆リモート学習の導入、◆学校や家庭に出向くなどの柔軟な支援の形を求める声もあります。また、◆保護者の不安を聞いてほしい、という相談もあります。保護者に対するサポートの必要性も高まっているのを感じます。</a:t>
            </a:r>
            <a:endParaRPr kumimoji="1" lang="en-US" altLang="ja-JP" dirty="0"/>
          </a:p>
          <a:p>
            <a:endParaRPr kumimoji="1" lang="en-US" altLang="ja-JP" dirty="0"/>
          </a:p>
          <a:p>
            <a:r>
              <a:rPr kumimoji="1" lang="ja-JP" altLang="en-US" dirty="0"/>
              <a:t>今後、「こどもサポート」でも、新たな視点での環境整備や支援の形を考えていく必要があると思います。しかし、どんな環境での支援においても、◆「子どもの不安に寄り添う」という姿勢はこれからも貫いていきたいと考えてい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3216588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◆このような事例検討で得られたことを、◆これからの支援の充実に生かしていきたいと思います。</a:t>
            </a:r>
            <a:endParaRPr kumimoji="1" lang="en-US" altLang="ja-JP" dirty="0"/>
          </a:p>
          <a:p>
            <a:r>
              <a:rPr kumimoji="1" lang="ja-JP" altLang="en-US" dirty="0"/>
              <a:t>◆私たちは子どもの思いに気づくアンテナを常に磨くことが必要です。事例検討はそのための貴重な場の一つです。継続する子どもとの関わりの中で、立ち止まり、複数の目で支援を振り返ることで多くの気づきがありました。今日の報告会も、そのような気づきの場の一つになることを願っています。</a:t>
            </a:r>
            <a:endParaRPr kumimoji="1" lang="en-US" altLang="ja-JP" dirty="0"/>
          </a:p>
          <a:p>
            <a:endParaRPr kumimoji="1" lang="en-US" altLang="ja-JP" dirty="0"/>
          </a:p>
          <a:p>
            <a:r>
              <a:rPr kumimoji="1" lang="ja-JP" altLang="en-US" dirty="0"/>
              <a:t>また、「こどもサポート」の特性を生かし、◆「ここだからできる」役割　をしっかりと果たしていきたいと思います。</a:t>
            </a:r>
            <a:endParaRPr kumimoji="1" lang="en-US" altLang="ja-JP" dirty="0"/>
          </a:p>
          <a:p>
            <a:endParaRPr kumimoji="1" lang="en-US" altLang="ja-JP" dirty="0"/>
          </a:p>
          <a:p>
            <a:r>
              <a:rPr kumimoji="1" lang="ja-JP" altLang="en-US" dirty="0"/>
              <a:t>同時に、こどもサポートだけで抱え込むのではなく、◆家庭、学校、関係機関や他のフリースペースなどとの連携を充実させていきたいと思います。◆諸機関との連携を図り、子どもが、より適切なサポートを受けられるような環境を作っていくことを目指します。</a:t>
            </a:r>
            <a:endParaRPr kumimoji="1" lang="en-US" altLang="ja-JP" dirty="0"/>
          </a:p>
          <a:p>
            <a:endParaRPr kumimoji="1" lang="en-US" altLang="ja-JP" dirty="0"/>
          </a:p>
          <a:p>
            <a:r>
              <a:rPr kumimoji="1" lang="ja-JP" altLang="en-US" dirty="0"/>
              <a:t>事例検討のふりかえりについては、これで終わります◆</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4080865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最後に、◆「子どもに寄りそった多様な支援の実現に向けて」というテーマで取り組んだ</a:t>
            </a:r>
            <a:r>
              <a:rPr kumimoji="1" lang="en-US" altLang="ja-JP" dirty="0"/>
              <a:t>2</a:t>
            </a:r>
            <a:r>
              <a:rPr kumimoji="1" lang="ja-JP" altLang="en-US" dirty="0"/>
              <a:t>年間の研究のふり返りをお話します。◆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398025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報告書では、</a:t>
            </a:r>
            <a:r>
              <a:rPr kumimoji="1" lang="en-US" altLang="ja-JP" dirty="0"/>
              <a:t>44</a:t>
            </a:r>
            <a:r>
              <a:rPr kumimoji="1" lang="ja-JP" altLang="en-US" dirty="0"/>
              <a:t>ページの青い枠の中にまとめてあります。</a:t>
            </a:r>
            <a:endParaRPr kumimoji="1" lang="en-US" altLang="ja-JP" dirty="0"/>
          </a:p>
          <a:p>
            <a:endParaRPr kumimoji="1" lang="en-US" altLang="ja-JP" dirty="0"/>
          </a:p>
          <a:p>
            <a:r>
              <a:rPr kumimoji="1" lang="ja-JP" altLang="en-US" dirty="0"/>
              <a:t>◆これは、平成</a:t>
            </a:r>
            <a:r>
              <a:rPr kumimoji="1" lang="en-US" altLang="ja-JP" dirty="0"/>
              <a:t>28</a:t>
            </a:r>
            <a:r>
              <a:rPr kumimoji="1" lang="ja-JP" altLang="en-US" dirty="0"/>
              <a:t>年に「教育機会確保法」が施行された際に、文部科学省が全国の教育委員会に出した通知文の一節です。</a:t>
            </a:r>
            <a:endParaRPr kumimoji="1" lang="en-US" altLang="ja-JP" dirty="0"/>
          </a:p>
          <a:p>
            <a:r>
              <a:rPr kumimoji="1" lang="ja-JP" altLang="en-US" dirty="0"/>
              <a:t>それから</a:t>
            </a:r>
            <a:r>
              <a:rPr kumimoji="1" lang="en-US" altLang="ja-JP" dirty="0"/>
              <a:t>5</a:t>
            </a:r>
            <a:r>
              <a:rPr kumimoji="1" lang="ja-JP" altLang="en-US" dirty="0"/>
              <a:t>年ほど経った今、◆学校以外に多くの学びの場ができてきました。</a:t>
            </a:r>
            <a:endParaRPr kumimoji="1" lang="en-US" altLang="ja-JP" dirty="0"/>
          </a:p>
          <a:p>
            <a:r>
              <a:rPr kumimoji="1" lang="ja-JP" altLang="en-US" dirty="0"/>
              <a:t>◆それぞれの場で、「持ち味を生かした支援が行われる」ということは、子どもにとって、◆自分に合う学習の場を選ぶ幅が広がる、と言うことになります。</a:t>
            </a:r>
            <a:endParaRPr kumimoji="1" lang="en-US" altLang="ja-JP" dirty="0"/>
          </a:p>
          <a:p>
            <a:r>
              <a:rPr kumimoji="1" lang="ja-JP" altLang="en-US" dirty="0"/>
              <a:t>◆サポートセンターもその一つとして貢献することを目指しています。</a:t>
            </a:r>
            <a:endParaRPr kumimoji="1" lang="en-US" altLang="ja-JP" dirty="0"/>
          </a:p>
          <a:p>
            <a:r>
              <a:rPr kumimoji="1" lang="ja-JP" altLang="en-US" dirty="0"/>
              <a:t>子ども達の多くは◆「勉強がわかるようになりたい。」◆「安心して過ごしたい」と思っています。</a:t>
            </a:r>
            <a:endParaRPr kumimoji="1" lang="en-US" altLang="ja-JP" dirty="0"/>
          </a:p>
          <a:p>
            <a:r>
              <a:rPr kumimoji="1" lang="ja-JP" altLang="en-US" dirty="0"/>
              <a:t>サポートセンターは、教員経験のあるスタッフが多いのが特徴です。◆教員として培った経験を活かしながら、◆目の前の子どもの思いを受けとめ、</a:t>
            </a:r>
            <a:endParaRPr kumimoji="1" lang="en-US" altLang="ja-JP" dirty="0"/>
          </a:p>
          <a:p>
            <a:r>
              <a:rPr kumimoji="1" lang="ja-JP" altLang="en-US" dirty="0"/>
              <a:t>現役の延長にとどまることなく◆今を生きる子どもに寄り添った学習支援を目指したいと思います。</a:t>
            </a:r>
            <a:endParaRPr kumimoji="1" lang="en-US" altLang="ja-JP" dirty="0"/>
          </a:p>
          <a:p>
            <a:endParaRPr kumimoji="1" lang="en-US" altLang="ja-JP" dirty="0"/>
          </a:p>
          <a:p>
            <a:r>
              <a:rPr kumimoji="1" lang="ja-JP" altLang="en-US" dirty="0"/>
              <a:t>このような活動が◆現職を退いた教員ができる「社会貢献」のモデルの一つとなれば幸せです。</a:t>
            </a:r>
            <a:endParaRPr kumimoji="1" lang="en-US" altLang="ja-JP" dirty="0"/>
          </a:p>
          <a:p>
            <a:endParaRPr kumimoji="1" lang="en-US" altLang="ja-JP" dirty="0"/>
          </a:p>
          <a:p>
            <a:r>
              <a:rPr kumimoji="1" lang="ja-JP" altLang="en-US" dirty="0"/>
              <a:t>以上で、</a:t>
            </a:r>
            <a:r>
              <a:rPr kumimoji="1" lang="en-US" altLang="ja-JP" dirty="0"/>
              <a:t>2</a:t>
            </a:r>
            <a:r>
              <a:rPr kumimoji="1" lang="ja-JP" altLang="en-US" dirty="0"/>
              <a:t>年間の研究のまとめとします。</a:t>
            </a:r>
            <a:endParaRPr kumimoji="1" lang="en-US" altLang="ja-JP" dirty="0"/>
          </a:p>
          <a:p>
            <a:r>
              <a:rPr kumimoji="1" lang="ja-JP" altLang="en-US" dirty="0"/>
              <a:t>◆ありがとうございました。</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1835850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C7A0EA-42CA-47B3-916B-4CAED0417421}"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日付プレースホルダー 4"/>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2021/2/20</a:t>
            </a:r>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R2</a:t>
            </a:r>
            <a:r>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年度報告会資料（事例検討・ふりかえり）</a:t>
            </a:r>
          </a:p>
        </p:txBody>
      </p:sp>
    </p:spTree>
    <p:extLst>
      <p:ext uri="{BB962C8B-B14F-4D97-AF65-F5344CB8AC3E}">
        <p14:creationId xmlns:p14="http://schemas.microsoft.com/office/powerpoint/2010/main" val="3925805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latin typeface="ＭＳ ゴシック" panose="020B0609070205080204" pitchFamily="49" charset="-128"/>
                <a:ea typeface="ＭＳ ゴシック" panose="020B0609070205080204" pitchFamily="49" charset="-128"/>
              </a:rPr>
              <a:t>説明前から投影しておく</a:t>
            </a:r>
            <a:endParaRPr kumimoji="1" lang="en-US" altLang="ja-JP" b="0" dirty="0">
              <a:latin typeface="ＭＳ ゴシック" panose="020B0609070205080204" pitchFamily="49" charset="-128"/>
              <a:ea typeface="ＭＳ ゴシック" panose="020B0609070205080204"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9320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説明と同時に投影する</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F4262C-968C-4EE9-8164-CE16364706B3}" type="slidenum">
              <a:rPr kumimoji="0" lang="ko-KR" altLang="en-US" sz="13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ko-KR" altLang="en-US" sz="13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077817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ゴシック" panose="020B0609070205080204" pitchFamily="49" charset="-128"/>
                <a:ea typeface="ＭＳ ゴシック" panose="020B0609070205080204" pitchFamily="49" charset="-128"/>
              </a:rPr>
              <a:t>サポートセンタ－</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宮ノ下</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のアクセスと業務時間について説明</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23016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lang="ja-JP" altLang="en-US" sz="1300" dirty="0">
                <a:latin typeface="ＭＳ ゴシック" panose="020B0609070205080204" pitchFamily="49" charset="-128"/>
                <a:ea typeface="ＭＳ ゴシック" panose="020B0609070205080204" pitchFamily="49" charset="-128"/>
              </a:rPr>
              <a:t>学校、家庭、地域が一体となった教育活動のいっそうの強化を目指してＮＰ０を設立したことを説明</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1374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8B8C0-9248-4538-ACE5-AA4BFE7F3AE4}"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98330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活動方針の①～③について説明</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23257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事業内容が９項目あること。そしてそれぞれについては、次のシ－トから説明</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13542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事業の具体的な内容については、時間の関係から言葉での説明を中心とする。写真は、その一例（不登校相談会・進路情報説明会）</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65497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4547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学習支援に関する事業の説明。具体的には、次のシ－ト写真で補足する。・</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E2387-154F-4314-9F71-76E9453BE678}" type="slidenum">
              <a:rPr kumimoji="1" lang="ja-JP" altLang="en-US" sz="13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21525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8B8C0-9248-4538-ACE5-AA4BFE7F3AE4}"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783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　「アンケートと調査から見えてきたこと」についてご報告いたします。</a:t>
            </a:r>
            <a:endParaRPr kumimoji="1" lang="en-US" altLang="ja-JP"/>
          </a:p>
          <a:p>
            <a:r>
              <a:rPr kumimoji="1" lang="ja-JP" altLang="en-US"/>
              <a:t>今年度のアンケート部では、昨年度の研究を引き継ぎ、「不安」をより把握しやすくする為に</a:t>
            </a:r>
            <a:endParaRPr kumimoji="1" lang="en-US" altLang="ja-JP"/>
          </a:p>
          <a:p>
            <a:r>
              <a:rPr kumimoji="1" lang="ja-JP" altLang="en-US"/>
              <a:t>　アンケート調査をしてきました。</a:t>
            </a:r>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66618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r>
              <a:rPr kumimoji="1" lang="ja-JP" altLang="en-US" dirty="0"/>
              <a:t>　　調査の対象は、</a:t>
            </a:r>
            <a:r>
              <a:rPr kumimoji="1" lang="en-US" altLang="ja-JP" dirty="0"/>
              <a:t>3</a:t>
            </a:r>
            <a:r>
              <a:rPr kumimoji="1" lang="ja-JP" altLang="en-US" dirty="0"/>
              <a:t>つの「こどもサポート」の子ども・スタッフ・保護者です。</a:t>
            </a:r>
            <a:endParaRPr kumimoji="1" lang="en-US" altLang="ja-JP" dirty="0"/>
          </a:p>
          <a:p>
            <a:r>
              <a:rPr kumimoji="1" lang="ja-JP" altLang="en-US" dirty="0"/>
              <a:t>　　使用したアンケート用紙につきましては、報告書</a:t>
            </a:r>
            <a:r>
              <a:rPr kumimoji="1" lang="en-US" altLang="ja-JP" dirty="0"/>
              <a:t>46</a:t>
            </a:r>
            <a:r>
              <a:rPr kumimoji="1" lang="ja-JP" altLang="en-US" dirty="0"/>
              <a:t>ページをご覧ください。</a:t>
            </a:r>
            <a:endParaRPr kumimoji="1" lang="en-US" altLang="ja-JP" dirty="0"/>
          </a:p>
          <a:p>
            <a:r>
              <a:rPr kumimoji="1" lang="ja-JP" altLang="en-US" dirty="0"/>
              <a:t>　　回収数は、子ども　５７名　　スタッフ　</a:t>
            </a:r>
            <a:r>
              <a:rPr kumimoji="1" lang="en-US" altLang="ja-JP" dirty="0"/>
              <a:t>41</a:t>
            </a:r>
            <a:r>
              <a:rPr kumimoji="1" lang="ja-JP" altLang="en-US" dirty="0"/>
              <a:t>名　　保護者　</a:t>
            </a:r>
            <a:r>
              <a:rPr kumimoji="1" lang="en-US" altLang="ja-JP" dirty="0"/>
              <a:t>29</a:t>
            </a:r>
            <a:r>
              <a:rPr kumimoji="1" lang="ja-JP" altLang="en-US" dirty="0"/>
              <a:t>名　でした。</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1"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51470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400" dirty="0"/>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130547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アニメーション　①、②で赤い文字に変身</a:t>
            </a:r>
            <a:endParaRPr kumimoji="1" lang="en-US" altLang="ja-JP" dirty="0"/>
          </a:p>
          <a:p>
            <a:endParaRPr kumimoji="1" lang="en-US" altLang="ja-JP" dirty="0"/>
          </a:p>
          <a:p>
            <a:r>
              <a:rPr kumimoji="1" lang="ja-JP" altLang="en-US" dirty="0"/>
              <a:t>不安傾向を４つの観点に絞りました。</a:t>
            </a:r>
            <a:endParaRPr kumimoji="1" lang="en-US" altLang="ja-JP" dirty="0"/>
          </a:p>
          <a:p>
            <a:endParaRPr kumimoji="1" lang="en-US" altLang="ja-JP" dirty="0"/>
          </a:p>
          <a:p>
            <a:r>
              <a:rPr kumimoji="1" lang="ja-JP" altLang="en-US" dirty="0"/>
              <a:t>・学校や友だちに関すること</a:t>
            </a:r>
            <a:endParaRPr kumimoji="1" lang="en-US" altLang="ja-JP" dirty="0"/>
          </a:p>
          <a:p>
            <a:r>
              <a:rPr kumimoji="1" lang="ja-JP" altLang="en-US" dirty="0"/>
              <a:t>・家族に関すること</a:t>
            </a:r>
            <a:endParaRPr kumimoji="1" lang="en-US" altLang="ja-JP" dirty="0"/>
          </a:p>
          <a:p>
            <a:r>
              <a:rPr kumimoji="1" lang="ja-JP" altLang="en-US" dirty="0"/>
              <a:t>・自分自身に関すること</a:t>
            </a:r>
            <a:endParaRPr kumimoji="1" lang="en-US" altLang="ja-JP" dirty="0"/>
          </a:p>
          <a:p>
            <a:r>
              <a:rPr kumimoji="1" lang="ja-JP" altLang="en-US" dirty="0"/>
              <a:t>・学習に関すること</a:t>
            </a:r>
            <a:endParaRPr kumimoji="1" lang="en-US" altLang="ja-JP" dirty="0"/>
          </a:p>
          <a:p>
            <a:endParaRPr kumimoji="1" lang="en-US" altLang="ja-JP" dirty="0"/>
          </a:p>
          <a:p>
            <a:r>
              <a:rPr kumimoji="1" lang="ja-JP" altLang="en-US" dirty="0"/>
              <a:t>　　　</a:t>
            </a:r>
            <a:endParaRPr kumimoji="1" lang="en-US" altLang="ja-JP" dirty="0"/>
          </a:p>
          <a:p>
            <a:r>
              <a:rPr kumimoji="1" lang="ja-JP" altLang="en-US" dirty="0"/>
              <a:t>　　　</a:t>
            </a:r>
          </a:p>
        </p:txBody>
      </p:sp>
      <p:sp>
        <p:nvSpPr>
          <p:cNvPr id="4" name="フッター プレースホルダー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F5A3B-2363-4E83-8084-33B2759675E4}" type="slidenum">
              <a:rPr kumimoji="0" lang="ja-JP" altLang="en-US" sz="1200" b="0" i="0" u="none" strike="noStrike" kern="1200" cap="none" spc="0" normalizeH="0" baseline="0" noProof="0" smtClean="0">
                <a:ln>
                  <a:noFill/>
                </a:ln>
                <a:solidFill>
                  <a:prstClr val="black"/>
                </a:solidFill>
                <a:effectLst/>
                <a:uLnTx/>
                <a:uFillTx/>
                <a:latin typeface="Calibri" panose="2000000000000000000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a:ln>
                <a:noFill/>
              </a:ln>
              <a:solidFill>
                <a:prstClr val="black"/>
              </a:solidFill>
              <a:effectLst/>
              <a:uLnTx/>
              <a:uFillTx/>
              <a:latin typeface="Calibri" panose="20000000000000000000"/>
              <a:ea typeface="ＭＳ Ｐゴシック" panose="020B0600070205080204" pitchFamily="50" charset="-128"/>
              <a:cs typeface="+mn-cs"/>
            </a:endParaRPr>
          </a:p>
        </p:txBody>
      </p:sp>
    </p:spTree>
    <p:extLst>
      <p:ext uri="{BB962C8B-B14F-4D97-AF65-F5344CB8AC3E}">
        <p14:creationId xmlns:p14="http://schemas.microsoft.com/office/powerpoint/2010/main" val="3955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60E31F-7CFB-4EC1-A771-DD9B5F9B978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CD0F2FC-1667-4BE4-9AD0-B518178A0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FD92933-7106-4694-8E0C-CB8CA2614FE7}"/>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CF2D6A3F-52F8-4A64-B3C8-6592CFB50026}"/>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CA63180F-2E1A-4334-88A0-7D0743FC3BF8}"/>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0650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A8B709-AD6D-4B2C-92D8-4DE13BF8DC5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57D0836-AFAF-4452-A260-2DD6A0D85FF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6800D5-BFF9-4ADB-9071-96A6445F0B7C}"/>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942EC47E-D192-4800-8C31-4E070A1C6FBD}"/>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6D1DB892-0CAA-43F6-B9A0-59DC823EB905}"/>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873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C978E74-4B9B-46AA-A94C-4588A034369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C9CAF7-D070-4F20-9E7E-23D84F78E66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B84329-48FE-47A9-8C50-7A328B222A43}"/>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871FDCD4-E0FE-4A85-B7DC-E328AD6E24FD}"/>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9A235422-2940-4281-90E2-6D9849DA7513}"/>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422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タイトル スライド"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0"/>
            <a:ext cx="8001000" cy="2971801"/>
          </a:xfrm>
        </p:spPr>
        <p:txBody>
          <a:bodyPr anchor="b">
            <a:normAutofit/>
          </a:bodyPr>
          <a:lstStyle>
            <a:lvl1pPr algn="l">
              <a:defRPr sz="4726"/>
            </a:lvl1pPr>
          </a:lstStyle>
          <a:p>
            <a:pPr lvl="0"/>
            <a:r>
              <a:rPr lang="ja-JP" altLang="en-US"/>
              <a:t>マスター タイトルの書式設定</a:t>
            </a:r>
            <a:endParaRPr lang="en-US"/>
          </a:p>
        </p:txBody>
      </p:sp>
      <p:sp>
        <p:nvSpPr>
          <p:cNvPr id="3" name="Subtitle 2"/>
          <p:cNvSpPr>
            <a:spLocks noGrp="1"/>
          </p:cNvSpPr>
          <p:nvPr>
            <p:ph type="subTitle" idx="1"/>
          </p:nvPr>
        </p:nvSpPr>
        <p:spPr>
          <a:xfrm>
            <a:off x="684212" y="3843868"/>
            <a:ext cx="6400800" cy="1947333"/>
          </a:xfrm>
        </p:spPr>
        <p:txBody>
          <a:bodyPr anchor="t">
            <a:normAutofit/>
          </a:bodyPr>
          <a:lstStyle>
            <a:lvl1pPr marL="0" indent="0" algn="l">
              <a:buNone/>
              <a:defRPr sz="2067">
                <a:solidFill>
                  <a:schemeClr val="bg2">
                    <a:lumMod val="75000"/>
                  </a:schemeClr>
                </a:solidFill>
              </a:defRPr>
            </a:lvl1pPr>
            <a:lvl2pPr marL="450119" indent="0" algn="ctr">
              <a:buNone/>
              <a:defRPr>
                <a:solidFill>
                  <a:schemeClr val="tx1">
                    <a:tint val="75000"/>
                  </a:schemeClr>
                </a:solidFill>
              </a:defRPr>
            </a:lvl2pPr>
            <a:lvl3pPr marL="900237" indent="0" algn="ctr">
              <a:buNone/>
              <a:defRPr>
                <a:solidFill>
                  <a:schemeClr val="tx1">
                    <a:tint val="75000"/>
                  </a:schemeClr>
                </a:solidFill>
              </a:defRPr>
            </a:lvl3pPr>
            <a:lvl4pPr marL="1350357" indent="0" algn="ctr">
              <a:buNone/>
              <a:defRPr>
                <a:solidFill>
                  <a:schemeClr val="tx1">
                    <a:tint val="75000"/>
                  </a:schemeClr>
                </a:solidFill>
              </a:defRPr>
            </a:lvl4pPr>
            <a:lvl5pPr marL="1800476" indent="0" algn="ctr">
              <a:buNone/>
              <a:defRPr>
                <a:solidFill>
                  <a:schemeClr val="tx1">
                    <a:tint val="75000"/>
                  </a:schemeClr>
                </a:solidFill>
              </a:defRPr>
            </a:lvl5pPr>
            <a:lvl6pPr marL="2250595" indent="0" algn="ctr">
              <a:buNone/>
              <a:defRPr>
                <a:solidFill>
                  <a:schemeClr val="tx1">
                    <a:tint val="75000"/>
                  </a:schemeClr>
                </a:solidFill>
              </a:defRPr>
            </a:lvl6pPr>
            <a:lvl7pPr marL="2700713" indent="0" algn="ctr">
              <a:buNone/>
              <a:defRPr>
                <a:solidFill>
                  <a:schemeClr val="tx1">
                    <a:tint val="75000"/>
                  </a:schemeClr>
                </a:solidFill>
              </a:defRPr>
            </a:lvl7pPr>
            <a:lvl8pPr marL="3150832" indent="0" algn="ctr">
              <a:buNone/>
              <a:defRPr>
                <a:solidFill>
                  <a:schemeClr val="tx1">
                    <a:tint val="75000"/>
                  </a:schemeClr>
                </a:solidFill>
              </a:defRPr>
            </a:lvl8pPr>
            <a:lvl9pPr marL="3600952" indent="0" algn="ctr">
              <a:buNone/>
              <a:defRPr>
                <a:solidFill>
                  <a:schemeClr val="tx1">
                    <a:tint val="75000"/>
                  </a:schemeClr>
                </a:solidFill>
              </a:defRPr>
            </a:lvl9pPr>
          </a:lstStyle>
          <a:p>
            <a:pPr lvl="0"/>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lvl="0"/>
            <a:fld id="{2312B788-7339-486A-AB9B-FE3DDF16019C}"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6"/>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6"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79"/>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33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タイトルとコンテンツ"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ja-JP" altLang="en-US"/>
              <a:t>マスター タイトルの書式設定</a:t>
            </a:r>
            <a:endParaRPr lang="en-US"/>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lvl="0"/>
            <a:fld id="{1BCC2FCD-D73A-40E0-977B-8ED7D51952B0}"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350585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セクション見出し"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545" b="0" cap="all"/>
            </a:lvl1pPr>
          </a:lstStyle>
          <a:p>
            <a:pPr lvl="0"/>
            <a:r>
              <a:rPr lang="ja-JP" altLang="en-US"/>
              <a:t>マスター タイトルの書式設定</a:t>
            </a:r>
            <a:endParaRPr lang="en-US"/>
          </a:p>
        </p:txBody>
      </p:sp>
      <p:sp>
        <p:nvSpPr>
          <p:cNvPr id="3" name="Text Placeholder 2"/>
          <p:cNvSpPr>
            <a:spLocks noGrp="1"/>
          </p:cNvSpPr>
          <p:nvPr>
            <p:ph type="body" idx="1"/>
          </p:nvPr>
        </p:nvSpPr>
        <p:spPr>
          <a:xfrm>
            <a:off x="684213" y="4495801"/>
            <a:ext cx="8534400" cy="1498600"/>
          </a:xfrm>
        </p:spPr>
        <p:txBody>
          <a:bodyPr anchor="t">
            <a:normAutofit/>
          </a:bodyPr>
          <a:lstStyle>
            <a:lvl1pPr marL="0" indent="0" algn="l">
              <a:buNone/>
              <a:defRPr sz="1772">
                <a:solidFill>
                  <a:schemeClr val="bg2">
                    <a:lumMod val="75000"/>
                  </a:schemeClr>
                </a:solidFill>
              </a:defRPr>
            </a:lvl1pPr>
            <a:lvl2pPr marL="450119" indent="0">
              <a:buNone/>
              <a:defRPr sz="1772">
                <a:solidFill>
                  <a:schemeClr val="tx1">
                    <a:tint val="75000"/>
                  </a:schemeClr>
                </a:solidFill>
              </a:defRPr>
            </a:lvl2pPr>
            <a:lvl3pPr marL="900237" indent="0">
              <a:buNone/>
              <a:defRPr sz="1576">
                <a:solidFill>
                  <a:schemeClr val="tx1">
                    <a:tint val="75000"/>
                  </a:schemeClr>
                </a:solidFill>
              </a:defRPr>
            </a:lvl3pPr>
            <a:lvl4pPr marL="1350357" indent="0">
              <a:buNone/>
              <a:defRPr sz="1378">
                <a:solidFill>
                  <a:schemeClr val="tx1">
                    <a:tint val="75000"/>
                  </a:schemeClr>
                </a:solidFill>
              </a:defRPr>
            </a:lvl4pPr>
            <a:lvl5pPr marL="1800476" indent="0">
              <a:buNone/>
              <a:defRPr sz="1378">
                <a:solidFill>
                  <a:schemeClr val="tx1">
                    <a:tint val="75000"/>
                  </a:schemeClr>
                </a:solidFill>
              </a:defRPr>
            </a:lvl5pPr>
            <a:lvl6pPr marL="2250595" indent="0">
              <a:buNone/>
              <a:defRPr sz="1378">
                <a:solidFill>
                  <a:schemeClr val="tx1">
                    <a:tint val="75000"/>
                  </a:schemeClr>
                </a:solidFill>
              </a:defRPr>
            </a:lvl6pPr>
            <a:lvl7pPr marL="2700713" indent="0">
              <a:buNone/>
              <a:defRPr sz="1378">
                <a:solidFill>
                  <a:schemeClr val="tx1">
                    <a:tint val="75000"/>
                  </a:schemeClr>
                </a:solidFill>
              </a:defRPr>
            </a:lvl7pPr>
            <a:lvl8pPr marL="3150832" indent="0">
              <a:buNone/>
              <a:defRPr sz="1378">
                <a:solidFill>
                  <a:schemeClr val="tx1">
                    <a:tint val="75000"/>
                  </a:schemeClr>
                </a:solidFill>
              </a:defRPr>
            </a:lvl8pPr>
            <a:lvl9pPr marL="3600952" indent="0">
              <a:buNone/>
              <a:defRPr sz="13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fld id="{7C70E34E-64CB-479A-B843-0B16DF5E8032}"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917873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 つのコンテンツ"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ja-JP" altLang="en-US"/>
              <a:t>マスター タイトルの書式設定</a:t>
            </a:r>
            <a:endParaRPr lang="en-US"/>
          </a:p>
        </p:txBody>
      </p:sp>
      <p:sp>
        <p:nvSpPr>
          <p:cNvPr id="3" name="Content Placeholder 2"/>
          <p:cNvSpPr>
            <a:spLocks noGrp="1"/>
          </p:cNvSpPr>
          <p:nvPr>
            <p:ph sz="half" idx="1"/>
          </p:nvPr>
        </p:nvSpPr>
        <p:spPr>
          <a:xfrm>
            <a:off x="684212" y="685801"/>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808134"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lvl="0"/>
            <a:fld id="{47E83556-50FB-4E6F-9F10-17B40F66E9DB}" type="datetime1">
              <a:rPr lang="ja-JP" altLang="en-US" smtClean="0"/>
              <a:t>2021/2/20</a:t>
            </a:fld>
            <a:endParaRPr lang="ja-JP" altLang="en-US"/>
          </a:p>
        </p:txBody>
      </p:sp>
      <p:sp>
        <p:nvSpPr>
          <p:cNvPr id="6" name="Footer Placeholder 5"/>
          <p:cNvSpPr>
            <a:spLocks noGrp="1"/>
          </p:cNvSpPr>
          <p:nvPr>
            <p:ph type="ftr" sz="quarter" idx="11"/>
          </p:nvPr>
        </p:nvSpPr>
        <p:spPr/>
        <p:txBody>
          <a:bodyPr/>
          <a:lstStyle/>
          <a:p>
            <a:pPr lvl="0"/>
            <a:endParaRPr lang="ja-JP" altLang="en-US"/>
          </a:p>
        </p:txBody>
      </p:sp>
      <p:sp>
        <p:nvSpPr>
          <p:cNvPr id="7" name="Slide Number Placeholder 6"/>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616947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比較"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lvl="0"/>
            <a:r>
              <a:rPr lang="ja-JP" altLang="en-US"/>
              <a:t>マスター タイトルの書式設定</a:t>
            </a:r>
            <a:endParaRPr lang="en-US"/>
          </a:p>
        </p:txBody>
      </p:sp>
      <p:sp>
        <p:nvSpPr>
          <p:cNvPr id="3" name="Text Placeholder 2"/>
          <p:cNvSpPr>
            <a:spLocks noGrp="1"/>
          </p:cNvSpPr>
          <p:nvPr>
            <p:ph type="body" idx="1"/>
          </p:nvPr>
        </p:nvSpPr>
        <p:spPr>
          <a:xfrm>
            <a:off x="972081" y="685800"/>
            <a:ext cx="4649787" cy="576262"/>
          </a:xfrm>
        </p:spPr>
        <p:txBody>
          <a:bodyPr anchor="b">
            <a:noAutofit/>
          </a:bodyPr>
          <a:lstStyle>
            <a:lvl1pPr marL="0" indent="0">
              <a:buNone/>
              <a:defRPr sz="2757" b="0">
                <a:solidFill>
                  <a:schemeClr val="tx1"/>
                </a:solidFill>
              </a:defRPr>
            </a:lvl1pPr>
            <a:lvl2pPr marL="450119" indent="0">
              <a:buNone/>
              <a:defRPr sz="1969" b="1"/>
            </a:lvl2pPr>
            <a:lvl3pPr marL="900237" indent="0">
              <a:buNone/>
              <a:defRPr sz="1772" b="1"/>
            </a:lvl3pPr>
            <a:lvl4pPr marL="1350357" indent="0">
              <a:buNone/>
              <a:defRPr sz="1576" b="1"/>
            </a:lvl4pPr>
            <a:lvl5pPr marL="1800476" indent="0">
              <a:buNone/>
              <a:defRPr sz="1576" b="1"/>
            </a:lvl5pPr>
            <a:lvl6pPr marL="2250595" indent="0">
              <a:buNone/>
              <a:defRPr sz="1576" b="1"/>
            </a:lvl6pPr>
            <a:lvl7pPr marL="2700713" indent="0">
              <a:buNone/>
              <a:defRPr sz="1576" b="1"/>
            </a:lvl7pPr>
            <a:lvl8pPr marL="3150832" indent="0">
              <a:buNone/>
              <a:defRPr sz="1576" b="1"/>
            </a:lvl8pPr>
            <a:lvl9pPr marL="3600952" indent="0">
              <a:buNone/>
              <a:defRPr sz="1576" b="1"/>
            </a:lvl9pPr>
          </a:lstStyle>
          <a:p>
            <a:pPr lvl="0"/>
            <a:r>
              <a:rPr lang="ja-JP" altLang="en-US"/>
              <a:t>マスター テキストの書式設定</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757" b="0">
                <a:solidFill>
                  <a:schemeClr val="tx1"/>
                </a:solidFill>
              </a:defRPr>
            </a:lvl1pPr>
            <a:lvl2pPr marL="450119" indent="0">
              <a:buNone/>
              <a:defRPr sz="1969" b="1"/>
            </a:lvl2pPr>
            <a:lvl3pPr marL="900237" indent="0">
              <a:buNone/>
              <a:defRPr sz="1772" b="1"/>
            </a:lvl3pPr>
            <a:lvl4pPr marL="1350357" indent="0">
              <a:buNone/>
              <a:defRPr sz="1576" b="1"/>
            </a:lvl4pPr>
            <a:lvl5pPr marL="1800476" indent="0">
              <a:buNone/>
              <a:defRPr sz="1576" b="1"/>
            </a:lvl5pPr>
            <a:lvl6pPr marL="2250595" indent="0">
              <a:buNone/>
              <a:defRPr sz="1576" b="1"/>
            </a:lvl6pPr>
            <a:lvl7pPr marL="2700713" indent="0">
              <a:buNone/>
              <a:defRPr sz="1576" b="1"/>
            </a:lvl7pPr>
            <a:lvl8pPr marL="3150832" indent="0">
              <a:buNone/>
              <a:defRPr sz="1576" b="1"/>
            </a:lvl8pPr>
            <a:lvl9pPr marL="3600952" indent="0">
              <a:buNone/>
              <a:defRPr sz="1576"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lvl="0"/>
            <a:fld id="{79E9D19C-69BD-4488-9E01-A7F267479F90}" type="datetime1">
              <a:rPr lang="ja-JP" altLang="en-US" smtClean="0"/>
              <a:t>2021/2/20</a:t>
            </a:fld>
            <a:endParaRPr lang="ja-JP" altLang="en-US"/>
          </a:p>
        </p:txBody>
      </p:sp>
      <p:sp>
        <p:nvSpPr>
          <p:cNvPr id="8" name="Footer Placeholder 7"/>
          <p:cNvSpPr>
            <a:spLocks noGrp="1"/>
          </p:cNvSpPr>
          <p:nvPr>
            <p:ph type="ftr" sz="quarter" idx="11"/>
          </p:nvPr>
        </p:nvSpPr>
        <p:spPr/>
        <p:txBody>
          <a:bodyPr/>
          <a:lstStyle/>
          <a:p>
            <a:pPr lvl="0"/>
            <a:endParaRPr lang="ja-JP" altLang="en-US"/>
          </a:p>
        </p:txBody>
      </p:sp>
      <p:sp>
        <p:nvSpPr>
          <p:cNvPr id="9" name="Slide Number Placeholder 8"/>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2380263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タイトルのみ"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ja-JP" altLang="en-US"/>
              <a:t>マスター タイトルの書式設定</a:t>
            </a:r>
            <a:endParaRPr lang="en-US"/>
          </a:p>
        </p:txBody>
      </p:sp>
      <p:sp>
        <p:nvSpPr>
          <p:cNvPr id="3" name="Date Placeholder 2"/>
          <p:cNvSpPr>
            <a:spLocks noGrp="1"/>
          </p:cNvSpPr>
          <p:nvPr>
            <p:ph type="dt" sz="half" idx="10"/>
          </p:nvPr>
        </p:nvSpPr>
        <p:spPr/>
        <p:txBody>
          <a:bodyPr/>
          <a:lstStyle/>
          <a:p>
            <a:pPr lvl="0"/>
            <a:fld id="{FE688A8C-5CFD-4C20-8E4C-86D37433F252}" type="datetime1">
              <a:rPr lang="ja-JP" altLang="en-US" smtClean="0"/>
              <a:t>2021/2/20</a:t>
            </a:fld>
            <a:endParaRPr lang="ja-JP" altLang="en-US"/>
          </a:p>
        </p:txBody>
      </p:sp>
      <p:sp>
        <p:nvSpPr>
          <p:cNvPr id="4" name="Footer Placeholder 3"/>
          <p:cNvSpPr>
            <a:spLocks noGrp="1"/>
          </p:cNvSpPr>
          <p:nvPr>
            <p:ph type="ftr" sz="quarter" idx="11"/>
          </p:nvPr>
        </p:nvSpPr>
        <p:spPr/>
        <p:txBody>
          <a:bodyPr/>
          <a:lstStyle/>
          <a:p>
            <a:pPr lvl="0"/>
            <a:endParaRPr lang="ja-JP" altLang="en-US"/>
          </a:p>
        </p:txBody>
      </p:sp>
      <p:sp>
        <p:nvSpPr>
          <p:cNvPr id="5" name="Slide Number Placeholder 4"/>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2177056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白紙"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3EE15E6F-AC64-4614-B9F9-E00FB4108C3D}" type="datetime1">
              <a:rPr lang="ja-JP" altLang="en-US" smtClean="0"/>
              <a:t>2021/2/20</a:t>
            </a:fld>
            <a:endParaRPr lang="ja-JP" altLang="en-US"/>
          </a:p>
        </p:txBody>
      </p:sp>
      <p:sp>
        <p:nvSpPr>
          <p:cNvPr id="3" name="Footer Placeholder 2"/>
          <p:cNvSpPr>
            <a:spLocks noGrp="1"/>
          </p:cNvSpPr>
          <p:nvPr>
            <p:ph type="ftr" sz="quarter" idx="11"/>
          </p:nvPr>
        </p:nvSpPr>
        <p:spPr/>
        <p:txBody>
          <a:bodyPr/>
          <a:lstStyle/>
          <a:p>
            <a:pPr lvl="0"/>
            <a:endParaRPr lang="ja-JP" altLang="en-US"/>
          </a:p>
        </p:txBody>
      </p:sp>
      <p:sp>
        <p:nvSpPr>
          <p:cNvPr id="4" name="Slide Number Placeholder 3"/>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858314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タイトル付きのコンテンツ"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362" b="0"/>
            </a:lvl1pPr>
          </a:lstStyle>
          <a:p>
            <a:pPr lvl="0"/>
            <a:r>
              <a:rPr lang="ja-JP" altLang="en-US"/>
              <a:t>マスター タイトルの書式設定</a:t>
            </a:r>
            <a:endParaRPr lang="en-US"/>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576"/>
            </a:lvl1pPr>
            <a:lvl2pPr marL="450119" indent="0">
              <a:buNone/>
              <a:defRPr sz="1181"/>
            </a:lvl2pPr>
            <a:lvl3pPr marL="900237" indent="0">
              <a:buNone/>
              <a:defRPr sz="985"/>
            </a:lvl3pPr>
            <a:lvl4pPr marL="1350357" indent="0">
              <a:buNone/>
              <a:defRPr sz="886"/>
            </a:lvl4pPr>
            <a:lvl5pPr marL="1800476" indent="0">
              <a:buNone/>
              <a:defRPr sz="886"/>
            </a:lvl5pPr>
            <a:lvl6pPr marL="2250595" indent="0">
              <a:buNone/>
              <a:defRPr sz="886"/>
            </a:lvl6pPr>
            <a:lvl7pPr marL="2700713" indent="0">
              <a:buNone/>
              <a:defRPr sz="886"/>
            </a:lvl7pPr>
            <a:lvl8pPr marL="3150832" indent="0">
              <a:buNone/>
              <a:defRPr sz="886"/>
            </a:lvl8pPr>
            <a:lvl9pPr marL="3600952" indent="0">
              <a:buNone/>
              <a:defRPr sz="88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lvl="0"/>
            <a:fld id="{3C7A76C5-0145-4488-BE7B-6EAB2409B12B}" type="datetime1">
              <a:rPr lang="ja-JP" altLang="en-US" smtClean="0"/>
              <a:t>2021/2/20</a:t>
            </a:fld>
            <a:endParaRPr lang="ja-JP" altLang="en-US"/>
          </a:p>
        </p:txBody>
      </p:sp>
      <p:sp>
        <p:nvSpPr>
          <p:cNvPr id="6" name="Footer Placeholder 5"/>
          <p:cNvSpPr>
            <a:spLocks noGrp="1"/>
          </p:cNvSpPr>
          <p:nvPr>
            <p:ph type="ftr" sz="quarter" idx="11"/>
          </p:nvPr>
        </p:nvSpPr>
        <p:spPr/>
        <p:txBody>
          <a:bodyPr/>
          <a:lstStyle/>
          <a:p>
            <a:pPr lvl="0"/>
            <a:endParaRPr lang="ja-JP" altLang="en-US"/>
          </a:p>
        </p:txBody>
      </p:sp>
      <p:sp>
        <p:nvSpPr>
          <p:cNvPr id="7" name="Slide Number Placeholder 6"/>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98516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47A7C-381E-4E55-9AB6-2E66E57A18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9577377-0F93-4D3D-828F-D392CDBE7FF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BDD7E7-80B4-4767-8994-5DC8BB1CF3C9}"/>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CF6BC125-B1FD-40EA-8F9A-2E9E24CF5BA7}"/>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B1EF36E5-B028-4F6B-8AFC-AEFF2CDF42CE}"/>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3706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タイトル付きの図"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757" b="0"/>
            </a:lvl1pPr>
          </a:lstStyle>
          <a:p>
            <a:pPr lvl="0"/>
            <a:r>
              <a:rPr lang="ja-JP" altLang="en-US"/>
              <a:t>マスター タイトルの書式設定</a:t>
            </a:r>
            <a:endParaRPr lang="en-US"/>
          </a:p>
        </p:txBody>
      </p:sp>
      <p:sp>
        <p:nvSpPr>
          <p:cNvPr id="14" name="Picture Placeholder 2"/>
          <p:cNvSpPr>
            <a:spLocks noGrp="1" noChangeAspect="1" noTextEdit="1"/>
          </p:cNvSpPr>
          <p:nvPr>
            <p:ph type="pic" idx="1"/>
          </p:nvPr>
        </p:nvSpPr>
        <p:spPr>
          <a:xfrm>
            <a:off x="989013"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576"/>
            </a:lvl1pPr>
            <a:lvl2pPr marL="450119" indent="0">
              <a:buNone/>
              <a:defRPr sz="1576"/>
            </a:lvl2pPr>
            <a:lvl3pPr marL="900237" indent="0">
              <a:buNone/>
              <a:defRPr sz="1576"/>
            </a:lvl3pPr>
            <a:lvl4pPr marL="1350357" indent="0">
              <a:buNone/>
              <a:defRPr sz="1576"/>
            </a:lvl4pPr>
            <a:lvl5pPr marL="1800476" indent="0">
              <a:buNone/>
              <a:defRPr sz="1576"/>
            </a:lvl5pPr>
            <a:lvl6pPr marL="2250595" indent="0">
              <a:buNone/>
              <a:defRPr sz="1576"/>
            </a:lvl6pPr>
            <a:lvl7pPr marL="2700713" indent="0">
              <a:buNone/>
              <a:defRPr sz="1576"/>
            </a:lvl7pPr>
            <a:lvl8pPr marL="3150832" indent="0">
              <a:buNone/>
              <a:defRPr sz="1576"/>
            </a:lvl8pPr>
            <a:lvl9pPr marL="3600952" indent="0">
              <a:buNone/>
              <a:defRPr sz="1576"/>
            </a:lvl9pPr>
          </a:lstStyle>
          <a:p>
            <a:pPr lvl="0"/>
            <a:r>
              <a:rPr lang="ja-JP" altLang="en-US"/>
              <a:t>アイコンをクリックして図を追加</a:t>
            </a:r>
            <a:endParaRPr lang="en-US"/>
          </a:p>
        </p:txBody>
      </p:sp>
      <p:sp>
        <p:nvSpPr>
          <p:cNvPr id="4" name="Text Placeholder 3"/>
          <p:cNvSpPr>
            <a:spLocks noGrp="1"/>
          </p:cNvSpPr>
          <p:nvPr>
            <p:ph type="body" sz="half" idx="2"/>
          </p:nvPr>
        </p:nvSpPr>
        <p:spPr>
          <a:xfrm>
            <a:off x="4722812" y="2777067"/>
            <a:ext cx="6021388" cy="2048933"/>
          </a:xfrm>
        </p:spPr>
        <p:txBody>
          <a:bodyPr anchor="t">
            <a:normAutofit/>
          </a:bodyPr>
          <a:lstStyle>
            <a:lvl1pPr marL="0" indent="0">
              <a:buNone/>
              <a:defRPr sz="1772"/>
            </a:lvl1pPr>
            <a:lvl2pPr marL="450119" indent="0">
              <a:buNone/>
              <a:defRPr sz="1181"/>
            </a:lvl2pPr>
            <a:lvl3pPr marL="900237" indent="0">
              <a:buNone/>
              <a:defRPr sz="985"/>
            </a:lvl3pPr>
            <a:lvl4pPr marL="1350357" indent="0">
              <a:buNone/>
              <a:defRPr sz="886"/>
            </a:lvl4pPr>
            <a:lvl5pPr marL="1800476" indent="0">
              <a:buNone/>
              <a:defRPr sz="886"/>
            </a:lvl5pPr>
            <a:lvl6pPr marL="2250595" indent="0">
              <a:buNone/>
              <a:defRPr sz="886"/>
            </a:lvl6pPr>
            <a:lvl7pPr marL="2700713" indent="0">
              <a:buNone/>
              <a:defRPr sz="886"/>
            </a:lvl7pPr>
            <a:lvl8pPr marL="3150832" indent="0">
              <a:buNone/>
              <a:defRPr sz="886"/>
            </a:lvl8pPr>
            <a:lvl9pPr marL="3600952" indent="0">
              <a:buNone/>
              <a:defRPr sz="88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lvl="0"/>
            <a:fld id="{F78E0CFA-C6C3-491A-BDFD-8DD61316AC4D}" type="datetime1">
              <a:rPr lang="ja-JP" altLang="en-US" smtClean="0"/>
              <a:t>2021/2/20</a:t>
            </a:fld>
            <a:endParaRPr lang="ja-JP" altLang="en-US"/>
          </a:p>
        </p:txBody>
      </p:sp>
      <p:sp>
        <p:nvSpPr>
          <p:cNvPr id="6" name="Footer Placeholder 5"/>
          <p:cNvSpPr>
            <a:spLocks noGrp="1"/>
          </p:cNvSpPr>
          <p:nvPr>
            <p:ph type="ftr" sz="quarter" idx="11"/>
          </p:nvPr>
        </p:nvSpPr>
        <p:spPr/>
        <p:txBody>
          <a:bodyPr/>
          <a:lstStyle/>
          <a:p>
            <a:pPr lvl="0"/>
            <a:endParaRPr lang="ja-JP" altLang="en-US"/>
          </a:p>
        </p:txBody>
      </p:sp>
      <p:sp>
        <p:nvSpPr>
          <p:cNvPr id="7" name="Slide Number Placeholder 6"/>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2877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パノラマ写真 (キャプション付き)"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ja-JP" altLang="en-US"/>
              <a:t>マスター タイトルの書式設定</a:t>
            </a:r>
            <a:endParaRPr lang="en-US"/>
          </a:p>
        </p:txBody>
      </p:sp>
      <p:sp>
        <p:nvSpPr>
          <p:cNvPr id="17" name="Picture Placeholder 2"/>
          <p:cNvSpPr>
            <a:spLocks noGrp="1" noChangeAspect="1" noTextEdit="1"/>
          </p:cNvSpPr>
          <p:nvPr>
            <p:ph type="pic" idx="13"/>
          </p:nvPr>
        </p:nvSpPr>
        <p:spPr>
          <a:xfrm>
            <a:off x="685800" y="533401"/>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576"/>
            </a:lvl1pPr>
            <a:lvl2pPr marL="450119" indent="0">
              <a:buNone/>
              <a:defRPr sz="1576"/>
            </a:lvl2pPr>
            <a:lvl3pPr marL="900237" indent="0">
              <a:buNone/>
              <a:defRPr sz="1576"/>
            </a:lvl3pPr>
            <a:lvl4pPr marL="1350357" indent="0">
              <a:buNone/>
              <a:defRPr sz="1576"/>
            </a:lvl4pPr>
            <a:lvl5pPr marL="1800476" indent="0">
              <a:buNone/>
              <a:defRPr sz="1576"/>
            </a:lvl5pPr>
            <a:lvl6pPr marL="2250595" indent="0">
              <a:buNone/>
              <a:defRPr sz="1576"/>
            </a:lvl6pPr>
            <a:lvl7pPr marL="2700713" indent="0">
              <a:buNone/>
              <a:defRPr sz="1576"/>
            </a:lvl7pPr>
            <a:lvl8pPr marL="3150832" indent="0">
              <a:buNone/>
              <a:defRPr sz="1576"/>
            </a:lvl8pPr>
            <a:lvl9pPr marL="3600952" indent="0">
              <a:buNone/>
              <a:defRPr sz="1576"/>
            </a:lvl9pPr>
          </a:lstStyle>
          <a:p>
            <a:pPr lvl="0"/>
            <a:r>
              <a:rPr lang="ja-JP" altLang="en-US"/>
              <a:t>アイコンをクリックして図を追加</a:t>
            </a:r>
            <a:endParaRPr lang="en-US"/>
          </a:p>
        </p:txBody>
      </p:sp>
      <p:sp>
        <p:nvSpPr>
          <p:cNvPr id="16" name="Text Placeholder 9"/>
          <p:cNvSpPr>
            <a:spLocks noGrp="1"/>
          </p:cNvSpPr>
          <p:nvPr>
            <p:ph type="body" sz="quarter" idx="14"/>
          </p:nvPr>
        </p:nvSpPr>
        <p:spPr>
          <a:xfrm>
            <a:off x="914403" y="3843867"/>
            <a:ext cx="8304210" cy="457200"/>
          </a:xfrm>
        </p:spPr>
        <p:txBody>
          <a:bodyPr anchor="t">
            <a:normAutofit/>
          </a:bodyPr>
          <a:lstStyle>
            <a:lvl1pPr marL="0" indent="0">
              <a:buNone/>
              <a:defRPr sz="1576"/>
            </a:lvl1pPr>
            <a:lvl2pPr marL="450119" indent="0">
              <a:buNone/>
              <a:defRPr/>
            </a:lvl2pPr>
            <a:lvl3pPr marL="900237" indent="0">
              <a:buNone/>
              <a:defRPr/>
            </a:lvl3pPr>
            <a:lvl4pPr marL="1350357" indent="0">
              <a:buNone/>
              <a:defRPr/>
            </a:lvl4pPr>
            <a:lvl5pPr marL="1800476" indent="0">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pPr lvl="0"/>
            <a:fld id="{46B02C74-CC98-4E50-857F-F42C94C0B28C}" type="datetime1">
              <a:rPr lang="ja-JP" altLang="en-US" smtClean="0"/>
              <a:t>2021/2/20</a:t>
            </a:fld>
            <a:endParaRPr lang="ja-JP" altLang="en-US"/>
          </a:p>
        </p:txBody>
      </p:sp>
      <p:sp>
        <p:nvSpPr>
          <p:cNvPr id="4" name="Footer Placeholder 3"/>
          <p:cNvSpPr>
            <a:spLocks noGrp="1"/>
          </p:cNvSpPr>
          <p:nvPr>
            <p:ph type="ftr" sz="quarter" idx="11"/>
          </p:nvPr>
        </p:nvSpPr>
        <p:spPr/>
        <p:txBody>
          <a:bodyPr/>
          <a:lstStyle/>
          <a:p>
            <a:pPr lvl="0"/>
            <a:endParaRPr lang="ja-JP" altLang="en-US"/>
          </a:p>
        </p:txBody>
      </p:sp>
      <p:sp>
        <p:nvSpPr>
          <p:cNvPr id="5" name="Slide Number Placeholder 4"/>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643463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タイトルとキャプション"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150" b="0" cap="all"/>
            </a:lvl1pPr>
          </a:lstStyle>
          <a:p>
            <a:pPr lvl="0"/>
            <a:r>
              <a:rPr lang="ja-JP" altLang="en-US"/>
              <a:t>マスター タイトルの書式設定</a:t>
            </a:r>
            <a:endParaRPr lang="en-US"/>
          </a:p>
        </p:txBody>
      </p:sp>
      <p:sp>
        <p:nvSpPr>
          <p:cNvPr id="3" name="Text Placeholder 2"/>
          <p:cNvSpPr>
            <a:spLocks noGrp="1"/>
          </p:cNvSpPr>
          <p:nvPr>
            <p:ph type="body" idx="1"/>
          </p:nvPr>
        </p:nvSpPr>
        <p:spPr>
          <a:xfrm>
            <a:off x="684212" y="4114801"/>
            <a:ext cx="8535988" cy="1879600"/>
          </a:xfrm>
        </p:spPr>
        <p:txBody>
          <a:bodyPr anchor="ctr">
            <a:normAutofit/>
          </a:bodyPr>
          <a:lstStyle>
            <a:lvl1pPr marL="0" indent="0" algn="l">
              <a:buNone/>
              <a:defRPr sz="1969">
                <a:solidFill>
                  <a:schemeClr val="bg2">
                    <a:lumMod val="75000"/>
                  </a:schemeClr>
                </a:solidFill>
              </a:defRPr>
            </a:lvl1pPr>
            <a:lvl2pPr marL="450119" indent="0">
              <a:buNone/>
              <a:defRPr sz="1772">
                <a:solidFill>
                  <a:schemeClr val="tx1">
                    <a:tint val="75000"/>
                  </a:schemeClr>
                </a:solidFill>
              </a:defRPr>
            </a:lvl2pPr>
            <a:lvl3pPr marL="900237" indent="0">
              <a:buNone/>
              <a:defRPr sz="1576">
                <a:solidFill>
                  <a:schemeClr val="tx1">
                    <a:tint val="75000"/>
                  </a:schemeClr>
                </a:solidFill>
              </a:defRPr>
            </a:lvl3pPr>
            <a:lvl4pPr marL="1350357" indent="0">
              <a:buNone/>
              <a:defRPr sz="1378">
                <a:solidFill>
                  <a:schemeClr val="tx1">
                    <a:tint val="75000"/>
                  </a:schemeClr>
                </a:solidFill>
              </a:defRPr>
            </a:lvl4pPr>
            <a:lvl5pPr marL="1800476" indent="0">
              <a:buNone/>
              <a:defRPr sz="1378">
                <a:solidFill>
                  <a:schemeClr val="tx1">
                    <a:tint val="75000"/>
                  </a:schemeClr>
                </a:solidFill>
              </a:defRPr>
            </a:lvl5pPr>
            <a:lvl6pPr marL="2250595" indent="0">
              <a:buNone/>
              <a:defRPr sz="1378">
                <a:solidFill>
                  <a:schemeClr val="tx1">
                    <a:tint val="75000"/>
                  </a:schemeClr>
                </a:solidFill>
              </a:defRPr>
            </a:lvl6pPr>
            <a:lvl7pPr marL="2700713" indent="0">
              <a:buNone/>
              <a:defRPr sz="1378">
                <a:solidFill>
                  <a:schemeClr val="tx1">
                    <a:tint val="75000"/>
                  </a:schemeClr>
                </a:solidFill>
              </a:defRPr>
            </a:lvl7pPr>
            <a:lvl8pPr marL="3150832" indent="0">
              <a:buNone/>
              <a:defRPr sz="1378">
                <a:solidFill>
                  <a:schemeClr val="tx1">
                    <a:tint val="75000"/>
                  </a:schemeClr>
                </a:solidFill>
              </a:defRPr>
            </a:lvl8pPr>
            <a:lvl9pPr marL="3600952" indent="0">
              <a:buNone/>
              <a:defRPr sz="13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fld id="{DE08AB41-F512-4BBA-A464-5FC9BF65C61E}"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375506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引用 (キャプション付き)"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150" b="0" cap="all">
                <a:solidFill>
                  <a:schemeClr val="tx1"/>
                </a:solidFill>
              </a:defRPr>
            </a:lvl1pPr>
          </a:lstStyle>
          <a:p>
            <a:pPr lvl="0"/>
            <a:r>
              <a:rPr lang="ja-JP" altLang="en-US"/>
              <a:t>マスター タイトルの書式設定</a:t>
            </a:r>
            <a:endParaRPr lang="en-US"/>
          </a:p>
        </p:txBody>
      </p:sp>
      <p:sp>
        <p:nvSpPr>
          <p:cNvPr id="10" name="Text Placeholder 9"/>
          <p:cNvSpPr>
            <a:spLocks noGrp="1"/>
          </p:cNvSpPr>
          <p:nvPr>
            <p:ph type="body" sz="quarter" idx="13"/>
          </p:nvPr>
        </p:nvSpPr>
        <p:spPr>
          <a:xfrm>
            <a:off x="1446212" y="3429000"/>
            <a:ext cx="8534400" cy="381000"/>
          </a:xfrm>
        </p:spPr>
        <p:txBody>
          <a:bodyPr anchor="ctr"/>
          <a:lstStyle>
            <a:lvl1pPr marL="0" indent="0">
              <a:buNone/>
              <a:defRPr/>
            </a:lvl1pPr>
            <a:lvl2pPr marL="450119" indent="0">
              <a:buNone/>
              <a:defRPr/>
            </a:lvl2pPr>
            <a:lvl3pPr marL="900237" indent="0">
              <a:buNone/>
              <a:defRPr/>
            </a:lvl3pPr>
            <a:lvl4pPr marL="1350357" indent="0">
              <a:buNone/>
              <a:defRPr/>
            </a:lvl4pPr>
            <a:lvl5pPr marL="1800476" indent="0">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8"/>
            <a:ext cx="8534400" cy="1684865"/>
          </a:xfrm>
        </p:spPr>
        <p:txBody>
          <a:bodyPr anchor="ctr">
            <a:normAutofit/>
          </a:bodyPr>
          <a:lstStyle>
            <a:lvl1pPr marL="0" indent="0" algn="l">
              <a:buNone/>
              <a:defRPr sz="1969">
                <a:solidFill>
                  <a:schemeClr val="bg2">
                    <a:lumMod val="75000"/>
                  </a:schemeClr>
                </a:solidFill>
              </a:defRPr>
            </a:lvl1pPr>
            <a:lvl2pPr marL="450119" indent="0">
              <a:buNone/>
              <a:defRPr sz="1772">
                <a:solidFill>
                  <a:schemeClr val="tx1">
                    <a:tint val="75000"/>
                  </a:schemeClr>
                </a:solidFill>
              </a:defRPr>
            </a:lvl2pPr>
            <a:lvl3pPr marL="900237" indent="0">
              <a:buNone/>
              <a:defRPr sz="1576">
                <a:solidFill>
                  <a:schemeClr val="tx1">
                    <a:tint val="75000"/>
                  </a:schemeClr>
                </a:solidFill>
              </a:defRPr>
            </a:lvl3pPr>
            <a:lvl4pPr marL="1350357" indent="0">
              <a:buNone/>
              <a:defRPr sz="1378">
                <a:solidFill>
                  <a:schemeClr val="tx1">
                    <a:tint val="75000"/>
                  </a:schemeClr>
                </a:solidFill>
              </a:defRPr>
            </a:lvl4pPr>
            <a:lvl5pPr marL="1800476" indent="0">
              <a:buNone/>
              <a:defRPr sz="1378">
                <a:solidFill>
                  <a:schemeClr val="tx1">
                    <a:tint val="75000"/>
                  </a:schemeClr>
                </a:solidFill>
              </a:defRPr>
            </a:lvl5pPr>
            <a:lvl6pPr marL="2250595" indent="0">
              <a:buNone/>
              <a:defRPr sz="1378">
                <a:solidFill>
                  <a:schemeClr val="tx1">
                    <a:tint val="75000"/>
                  </a:schemeClr>
                </a:solidFill>
              </a:defRPr>
            </a:lvl6pPr>
            <a:lvl7pPr marL="2700713" indent="0">
              <a:buNone/>
              <a:defRPr sz="1378">
                <a:solidFill>
                  <a:schemeClr val="tx1">
                    <a:tint val="75000"/>
                  </a:schemeClr>
                </a:solidFill>
              </a:defRPr>
            </a:lvl7pPr>
            <a:lvl8pPr marL="3150832" indent="0">
              <a:buNone/>
              <a:defRPr sz="1378">
                <a:solidFill>
                  <a:schemeClr val="tx1">
                    <a:tint val="75000"/>
                  </a:schemeClr>
                </a:solidFill>
              </a:defRPr>
            </a:lvl8pPr>
            <a:lvl9pPr marL="3600952" indent="0">
              <a:buNone/>
              <a:defRPr sz="13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fld id="{34B5F13C-1384-457C-97DF-A212566AD7C4}"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
        <p:nvSpPr>
          <p:cNvPr id="14" name="TextBox 13"/>
          <p:cNvSpPr txBox="1"/>
          <p:nvPr/>
        </p:nvSpPr>
        <p:spPr>
          <a:xfrm>
            <a:off x="531813" y="812222"/>
            <a:ext cx="609600" cy="584776"/>
          </a:xfrm>
          <a:prstGeom prst="rect">
            <a:avLst/>
          </a:prstGeom>
        </p:spPr>
        <p:txBody>
          <a:bodyPr vert="horz" lIns="90020" tIns="45010" rIns="90020" bIns="45010" anchor="ctr">
            <a:noAutofit/>
          </a:bodyPr>
          <a:lstStyle/>
          <a:p>
            <a:pPr lvl="0"/>
            <a:r>
              <a:rPr lang="en-US" sz="7876">
                <a:solidFill>
                  <a:schemeClr val="tx1"/>
                </a:solidFill>
              </a:rPr>
              <a:t>“</a:t>
            </a:r>
          </a:p>
        </p:txBody>
      </p:sp>
      <p:sp>
        <p:nvSpPr>
          <p:cNvPr id="15" name="TextBox 14"/>
          <p:cNvSpPr txBox="1"/>
          <p:nvPr/>
        </p:nvSpPr>
        <p:spPr>
          <a:xfrm>
            <a:off x="10285413" y="2768602"/>
            <a:ext cx="609600" cy="584776"/>
          </a:xfrm>
          <a:prstGeom prst="rect">
            <a:avLst/>
          </a:prstGeom>
        </p:spPr>
        <p:txBody>
          <a:bodyPr vert="horz" lIns="90020" tIns="45010" rIns="90020" bIns="45010" anchor="ctr">
            <a:noAutofit/>
          </a:bodyPr>
          <a:lstStyle/>
          <a:p>
            <a:pPr lvl="0" algn="r"/>
            <a:r>
              <a:rPr lang="en-US" sz="7876">
                <a:solidFill>
                  <a:schemeClr val="tx1"/>
                </a:solidFill>
              </a:rPr>
              <a:t>”</a:t>
            </a:r>
          </a:p>
        </p:txBody>
      </p:sp>
    </p:spTree>
    <p:extLst>
      <p:ext uri="{BB962C8B-B14F-4D97-AF65-F5344CB8AC3E}">
        <p14:creationId xmlns:p14="http://schemas.microsoft.com/office/powerpoint/2010/main" val="3536605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名札"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1"/>
            <a:ext cx="8534400" cy="1697400"/>
          </a:xfrm>
        </p:spPr>
        <p:txBody>
          <a:bodyPr anchor="b">
            <a:normAutofit/>
          </a:bodyPr>
          <a:lstStyle>
            <a:lvl1pPr algn="l">
              <a:defRPr sz="3150" b="0" cap="all"/>
            </a:lvl1pPr>
          </a:lstStyle>
          <a:p>
            <a:pPr lvl="0"/>
            <a:r>
              <a:rPr lang="ja-JP" altLang="en-US"/>
              <a:t>マスター タイトルの書式設定</a:t>
            </a:r>
            <a:endParaRPr lang="en-US"/>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1969">
                <a:solidFill>
                  <a:schemeClr val="bg2">
                    <a:lumMod val="75000"/>
                  </a:schemeClr>
                </a:solidFill>
              </a:defRPr>
            </a:lvl1pPr>
            <a:lvl2pPr marL="450119" indent="0">
              <a:buNone/>
              <a:defRPr sz="1772">
                <a:solidFill>
                  <a:schemeClr val="tx1">
                    <a:tint val="75000"/>
                  </a:schemeClr>
                </a:solidFill>
              </a:defRPr>
            </a:lvl2pPr>
            <a:lvl3pPr marL="900237" indent="0">
              <a:buNone/>
              <a:defRPr sz="1576">
                <a:solidFill>
                  <a:schemeClr val="tx1">
                    <a:tint val="75000"/>
                  </a:schemeClr>
                </a:solidFill>
              </a:defRPr>
            </a:lvl3pPr>
            <a:lvl4pPr marL="1350357" indent="0">
              <a:buNone/>
              <a:defRPr sz="1378">
                <a:solidFill>
                  <a:schemeClr val="tx1">
                    <a:tint val="75000"/>
                  </a:schemeClr>
                </a:solidFill>
              </a:defRPr>
            </a:lvl4pPr>
            <a:lvl5pPr marL="1800476" indent="0">
              <a:buNone/>
              <a:defRPr sz="1378">
                <a:solidFill>
                  <a:schemeClr val="tx1">
                    <a:tint val="75000"/>
                  </a:schemeClr>
                </a:solidFill>
              </a:defRPr>
            </a:lvl5pPr>
            <a:lvl6pPr marL="2250595" indent="0">
              <a:buNone/>
              <a:defRPr sz="1378">
                <a:solidFill>
                  <a:schemeClr val="tx1">
                    <a:tint val="75000"/>
                  </a:schemeClr>
                </a:solidFill>
              </a:defRPr>
            </a:lvl6pPr>
            <a:lvl7pPr marL="2700713" indent="0">
              <a:buNone/>
              <a:defRPr sz="1378">
                <a:solidFill>
                  <a:schemeClr val="tx1">
                    <a:tint val="75000"/>
                  </a:schemeClr>
                </a:solidFill>
              </a:defRPr>
            </a:lvl7pPr>
            <a:lvl8pPr marL="3150832" indent="0">
              <a:buNone/>
              <a:defRPr sz="1378">
                <a:solidFill>
                  <a:schemeClr val="tx1">
                    <a:tint val="75000"/>
                  </a:schemeClr>
                </a:solidFill>
              </a:defRPr>
            </a:lvl8pPr>
            <a:lvl9pPr marL="3600952" indent="0">
              <a:buNone/>
              <a:defRPr sz="13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fld id="{61197352-87A2-46DE-BD11-C2DBD6CA9312}"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4077082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引用付きの名札"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4" y="685800"/>
            <a:ext cx="9144000" cy="2743200"/>
          </a:xfrm>
        </p:spPr>
        <p:txBody>
          <a:bodyPr anchor="ctr">
            <a:normAutofit/>
          </a:bodyPr>
          <a:lstStyle>
            <a:lvl1pPr algn="l">
              <a:defRPr sz="3150" b="0" cap="all">
                <a:solidFill>
                  <a:schemeClr val="tx1"/>
                </a:solidFill>
              </a:defRPr>
            </a:lvl1pPr>
          </a:lstStyle>
          <a:p>
            <a:pPr lvl="0"/>
            <a:r>
              <a:rPr lang="ja-JP" altLang="en-US"/>
              <a:t>マスター タイトルの書式設定</a:t>
            </a:r>
            <a:endParaRPr lang="en-US"/>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anchor="b">
            <a:normAutofit/>
          </a:bodyPr>
          <a:lstStyle>
            <a:lvl1pPr>
              <a:buNone/>
              <a:defRPr lang="en-US" sz="2362" b="0" cap="all" dirty="0">
                <a:ln w="3175" cmpd="sng">
                  <a:noFill/>
                </a:ln>
                <a:solidFill>
                  <a:schemeClr val="tx1"/>
                </a:solidFill>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2" y="4978401"/>
            <a:ext cx="8534401" cy="1016000"/>
          </a:xfrm>
        </p:spPr>
        <p:txBody>
          <a:bodyPr anchor="t">
            <a:normAutofit/>
          </a:bodyPr>
          <a:lstStyle>
            <a:lvl1pPr marL="0" indent="0" algn="l">
              <a:buNone/>
              <a:defRPr sz="1772">
                <a:solidFill>
                  <a:schemeClr val="bg2">
                    <a:lumMod val="75000"/>
                  </a:schemeClr>
                </a:solidFill>
              </a:defRPr>
            </a:lvl1pPr>
            <a:lvl2pPr marL="450119" indent="0">
              <a:buNone/>
              <a:defRPr sz="1772">
                <a:solidFill>
                  <a:schemeClr val="tx1">
                    <a:tint val="75000"/>
                  </a:schemeClr>
                </a:solidFill>
              </a:defRPr>
            </a:lvl2pPr>
            <a:lvl3pPr marL="900237" indent="0">
              <a:buNone/>
              <a:defRPr sz="1576">
                <a:solidFill>
                  <a:schemeClr val="tx1">
                    <a:tint val="75000"/>
                  </a:schemeClr>
                </a:solidFill>
              </a:defRPr>
            </a:lvl3pPr>
            <a:lvl4pPr marL="1350357" indent="0">
              <a:buNone/>
              <a:defRPr sz="1378">
                <a:solidFill>
                  <a:schemeClr val="tx1">
                    <a:tint val="75000"/>
                  </a:schemeClr>
                </a:solidFill>
              </a:defRPr>
            </a:lvl4pPr>
            <a:lvl5pPr marL="1800476" indent="0">
              <a:buNone/>
              <a:defRPr sz="1378">
                <a:solidFill>
                  <a:schemeClr val="tx1">
                    <a:tint val="75000"/>
                  </a:schemeClr>
                </a:solidFill>
              </a:defRPr>
            </a:lvl5pPr>
            <a:lvl6pPr marL="2250595" indent="0">
              <a:buNone/>
              <a:defRPr sz="1378">
                <a:solidFill>
                  <a:schemeClr val="tx1">
                    <a:tint val="75000"/>
                  </a:schemeClr>
                </a:solidFill>
              </a:defRPr>
            </a:lvl6pPr>
            <a:lvl7pPr marL="2700713" indent="0">
              <a:buNone/>
              <a:defRPr sz="1378">
                <a:solidFill>
                  <a:schemeClr val="tx1">
                    <a:tint val="75000"/>
                  </a:schemeClr>
                </a:solidFill>
              </a:defRPr>
            </a:lvl7pPr>
            <a:lvl8pPr marL="3150832" indent="0">
              <a:buNone/>
              <a:defRPr sz="1378">
                <a:solidFill>
                  <a:schemeClr val="tx1">
                    <a:tint val="75000"/>
                  </a:schemeClr>
                </a:solidFill>
              </a:defRPr>
            </a:lvl8pPr>
            <a:lvl9pPr marL="3600952" indent="0">
              <a:buNone/>
              <a:defRPr sz="13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fld id="{9E73C804-585B-4DEB-B053-B7BD995C85AF}"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
        <p:nvSpPr>
          <p:cNvPr id="11" name="TextBox 10"/>
          <p:cNvSpPr txBox="1"/>
          <p:nvPr/>
        </p:nvSpPr>
        <p:spPr>
          <a:xfrm>
            <a:off x="531813" y="812222"/>
            <a:ext cx="609600" cy="584776"/>
          </a:xfrm>
          <a:prstGeom prst="rect">
            <a:avLst/>
          </a:prstGeom>
        </p:spPr>
        <p:txBody>
          <a:bodyPr vert="horz" lIns="90020" tIns="45010" rIns="90020" bIns="45010" anchor="ctr">
            <a:noAutofit/>
          </a:bodyPr>
          <a:lstStyle/>
          <a:p>
            <a:pPr lvl="0"/>
            <a:r>
              <a:rPr lang="en-US" sz="7876">
                <a:solidFill>
                  <a:schemeClr val="tx1"/>
                </a:solidFill>
              </a:rPr>
              <a:t>“</a:t>
            </a:r>
          </a:p>
        </p:txBody>
      </p:sp>
      <p:sp>
        <p:nvSpPr>
          <p:cNvPr id="12" name="TextBox 11"/>
          <p:cNvSpPr txBox="1"/>
          <p:nvPr/>
        </p:nvSpPr>
        <p:spPr>
          <a:xfrm>
            <a:off x="10285413" y="2768602"/>
            <a:ext cx="609600" cy="584776"/>
          </a:xfrm>
          <a:prstGeom prst="rect">
            <a:avLst/>
          </a:prstGeom>
        </p:spPr>
        <p:txBody>
          <a:bodyPr vert="horz" lIns="90020" tIns="45010" rIns="90020" bIns="45010" anchor="ctr">
            <a:noAutofit/>
          </a:bodyPr>
          <a:lstStyle/>
          <a:p>
            <a:pPr lvl="0" algn="r"/>
            <a:r>
              <a:rPr lang="en-US" sz="7876">
                <a:solidFill>
                  <a:schemeClr val="tx1"/>
                </a:solidFill>
              </a:rPr>
              <a:t>”</a:t>
            </a:r>
          </a:p>
        </p:txBody>
      </p:sp>
    </p:spTree>
    <p:extLst>
      <p:ext uri="{BB962C8B-B14F-4D97-AF65-F5344CB8AC3E}">
        <p14:creationId xmlns:p14="http://schemas.microsoft.com/office/powerpoint/2010/main" val="3566711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真または偽"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anchor="ctr">
            <a:normAutofit/>
          </a:bodyPr>
          <a:lstStyle>
            <a:lvl1pPr>
              <a:defRPr lang="en-US" b="0" dirty="0"/>
            </a:lvl1pPr>
          </a:lstStyle>
          <a:p>
            <a:pPr marL="0" lvl="0"/>
            <a:r>
              <a:rPr lang="ja-JP" altLang="en-US"/>
              <a:t>マスター タイトルの書式設定</a:t>
            </a:r>
            <a:endParaRPr lang="en-US"/>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anchor="b">
            <a:normAutofit/>
          </a:bodyPr>
          <a:lstStyle>
            <a:lvl1pPr>
              <a:buNone/>
              <a:defRPr lang="en-US" sz="2362" b="0" cap="all" dirty="0">
                <a:ln w="3175" cmpd="sng">
                  <a:noFill/>
                </a:ln>
                <a:solidFill>
                  <a:schemeClr val="tx1"/>
                </a:solidFill>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2" y="4766732"/>
            <a:ext cx="8534401" cy="1227667"/>
          </a:xfrm>
        </p:spPr>
        <p:txBody>
          <a:bodyPr anchor="t">
            <a:normAutofit/>
          </a:bodyPr>
          <a:lstStyle>
            <a:lvl1pPr marL="0" indent="0" algn="l">
              <a:buNone/>
              <a:defRPr sz="1772">
                <a:solidFill>
                  <a:schemeClr val="bg2">
                    <a:lumMod val="75000"/>
                  </a:schemeClr>
                </a:solidFill>
              </a:defRPr>
            </a:lvl1pPr>
            <a:lvl2pPr marL="450119" indent="0">
              <a:buNone/>
              <a:defRPr sz="1772">
                <a:solidFill>
                  <a:schemeClr val="tx1">
                    <a:tint val="75000"/>
                  </a:schemeClr>
                </a:solidFill>
              </a:defRPr>
            </a:lvl2pPr>
            <a:lvl3pPr marL="900237" indent="0">
              <a:buNone/>
              <a:defRPr sz="1576">
                <a:solidFill>
                  <a:schemeClr val="tx1">
                    <a:tint val="75000"/>
                  </a:schemeClr>
                </a:solidFill>
              </a:defRPr>
            </a:lvl3pPr>
            <a:lvl4pPr marL="1350357" indent="0">
              <a:buNone/>
              <a:defRPr sz="1378">
                <a:solidFill>
                  <a:schemeClr val="tx1">
                    <a:tint val="75000"/>
                  </a:schemeClr>
                </a:solidFill>
              </a:defRPr>
            </a:lvl4pPr>
            <a:lvl5pPr marL="1800476" indent="0">
              <a:buNone/>
              <a:defRPr sz="1378">
                <a:solidFill>
                  <a:schemeClr val="tx1">
                    <a:tint val="75000"/>
                  </a:schemeClr>
                </a:solidFill>
              </a:defRPr>
            </a:lvl5pPr>
            <a:lvl6pPr marL="2250595" indent="0">
              <a:buNone/>
              <a:defRPr sz="1378">
                <a:solidFill>
                  <a:schemeClr val="tx1">
                    <a:tint val="75000"/>
                  </a:schemeClr>
                </a:solidFill>
              </a:defRPr>
            </a:lvl6pPr>
            <a:lvl7pPr marL="2700713" indent="0">
              <a:buNone/>
              <a:defRPr sz="1378">
                <a:solidFill>
                  <a:schemeClr val="tx1">
                    <a:tint val="75000"/>
                  </a:schemeClr>
                </a:solidFill>
              </a:defRPr>
            </a:lvl7pPr>
            <a:lvl8pPr marL="3150832" indent="0">
              <a:buNone/>
              <a:defRPr sz="1378">
                <a:solidFill>
                  <a:schemeClr val="tx1">
                    <a:tint val="75000"/>
                  </a:schemeClr>
                </a:solidFill>
              </a:defRPr>
            </a:lvl8pPr>
            <a:lvl9pPr marL="3600952" indent="0">
              <a:buNone/>
              <a:defRPr sz="13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lvl="0"/>
            <a:fld id="{6D6886C7-07AA-4A8D-868A-0A5539E84C5E}"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382112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タイトルと縦書きテキスト"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pPr lvl="0"/>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lvl="0"/>
            <a:fld id="{A21B2F48-9E5E-4B89-956C-008D2A96B482}"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721162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縦書きタイトルと 縦書きテキスト"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pPr lvl="0"/>
            <a:r>
              <a:rPr lang="ja-JP" altLang="en-US"/>
              <a:t>マスター タイトルの書式設定</a:t>
            </a:r>
            <a:endParaRPr lang="en-US"/>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lvl="0"/>
            <a:fld id="{3674A07F-880D-4E78-98D3-ADA1F0B7F1B8}" type="datetime1">
              <a:rPr lang="ja-JP" altLang="en-US" smtClean="0"/>
              <a:t>2021/2/20</a:t>
            </a:fld>
            <a:endParaRPr lang="ja-JP" altLang="en-US"/>
          </a:p>
        </p:txBody>
      </p:sp>
      <p:sp>
        <p:nvSpPr>
          <p:cNvPr id="5" name="Footer Placeholder 4"/>
          <p:cNvSpPr>
            <a:spLocks noGrp="1"/>
          </p:cNvSpPr>
          <p:nvPr>
            <p:ph type="ftr" sz="quarter" idx="11"/>
          </p:nvPr>
        </p:nvSpPr>
        <p:spPr/>
        <p:txBody>
          <a:bodyPr/>
          <a:lstStyle/>
          <a:p>
            <a:pPr lvl="0"/>
            <a:endParaRPr lang="ja-JP" altLang="en-US"/>
          </a:p>
        </p:txBody>
      </p:sp>
      <p:sp>
        <p:nvSpPr>
          <p:cNvPr id="6" name="Slide Number Placeholder 5"/>
          <p:cNvSpPr>
            <a:spLocks noGrp="1"/>
          </p:cNvSpPr>
          <p:nvPr>
            <p:ph type="sldNum" sz="quarter" idx="12"/>
          </p:nvPr>
        </p:nvSpPr>
        <p:spPr/>
        <p:txBody>
          <a:body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1354890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1" y="1122364"/>
            <a:ext cx="9144000" cy="2387600"/>
          </a:xfrm>
        </p:spPr>
        <p:txBody>
          <a:bodyPr anchor="b"/>
          <a:lstStyle>
            <a:lvl1pPr algn="ctr">
              <a:defRPr sz="5907"/>
            </a:lvl1pPr>
          </a:lstStyle>
          <a:p>
            <a:r>
              <a:rPr kumimoji="1" lang="ja-JP" altLang="en-US"/>
              <a:t>マスター タイトルの書式設定</a:t>
            </a:r>
          </a:p>
        </p:txBody>
      </p:sp>
      <p:sp>
        <p:nvSpPr>
          <p:cNvPr id="3" name="サブタイトル 2"/>
          <p:cNvSpPr>
            <a:spLocks noGrp="1"/>
          </p:cNvSpPr>
          <p:nvPr>
            <p:ph type="subTitle" idx="1"/>
          </p:nvPr>
        </p:nvSpPr>
        <p:spPr>
          <a:xfrm>
            <a:off x="1524001" y="3602038"/>
            <a:ext cx="9144000" cy="1655762"/>
          </a:xfrm>
        </p:spPr>
        <p:txBody>
          <a:bodyPr/>
          <a:lstStyle>
            <a:lvl1pPr marL="0" indent="0" algn="ctr">
              <a:buNone/>
              <a:defRPr sz="2362"/>
            </a:lvl1pPr>
            <a:lvl2pPr marL="450119" indent="0" algn="ctr">
              <a:buNone/>
              <a:defRPr sz="1969"/>
            </a:lvl2pPr>
            <a:lvl3pPr marL="900237" indent="0" algn="ctr">
              <a:buNone/>
              <a:defRPr sz="1772"/>
            </a:lvl3pPr>
            <a:lvl4pPr marL="1350357" indent="0" algn="ctr">
              <a:buNone/>
              <a:defRPr sz="1576"/>
            </a:lvl4pPr>
            <a:lvl5pPr marL="1800476" indent="0" algn="ctr">
              <a:buNone/>
              <a:defRPr sz="1576"/>
            </a:lvl5pPr>
            <a:lvl6pPr marL="2250595" indent="0" algn="ctr">
              <a:buNone/>
              <a:defRPr sz="1576"/>
            </a:lvl6pPr>
            <a:lvl7pPr marL="2700713" indent="0" algn="ctr">
              <a:buNone/>
              <a:defRPr sz="1576"/>
            </a:lvl7pPr>
            <a:lvl8pPr marL="3150832" indent="0" algn="ctr">
              <a:buNone/>
              <a:defRPr sz="1576"/>
            </a:lvl8pPr>
            <a:lvl9pPr marL="3600952" indent="0" algn="ctr">
              <a:buNone/>
              <a:defRPr sz="1576"/>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lvl="0"/>
            <a:fld id="{F7410630-A4E5-4706-AF11-388C713E74FF}" type="datetime1">
              <a:rPr lang="ja-JP" altLang="en-US" smtClean="0"/>
              <a:t>2021/2/20</a:t>
            </a:fld>
            <a:endParaRPr lang="ja-JP" altLang="en-US"/>
          </a:p>
        </p:txBody>
      </p:sp>
      <p:sp>
        <p:nvSpPr>
          <p:cNvPr id="5" name="フッター プレースホルダー 4"/>
          <p:cNvSpPr>
            <a:spLocks noGrp="1"/>
          </p:cNvSpPr>
          <p:nvPr>
            <p:ph type="ftr" sz="quarter" idx="11"/>
          </p:nvPr>
        </p:nvSpPr>
        <p:spPr/>
        <p:txBody>
          <a:bodyPr/>
          <a:lstStyle/>
          <a:p>
            <a:pPr lvl="0"/>
            <a:endParaRPr lang="ja-JP" altLang="en-US"/>
          </a:p>
        </p:txBody>
      </p:sp>
      <p:sp>
        <p:nvSpPr>
          <p:cNvPr id="6" name="スライド番号プレースホルダー 5"/>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120512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A91C8-5EF7-4B66-96D5-F5839001BCA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8FDCCC-C477-4B54-B36E-E28A789A6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6050E9E-AE52-46D1-BEAA-6ECF4943B15F}"/>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11433DE1-5C32-4E57-AA42-814B7527D34C}"/>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72A62BBC-0A3D-43BA-8D0F-37439322C506}"/>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514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lvl="0"/>
            <a:fld id="{25D1ED1E-3C27-4D9E-A924-376159D0A873}" type="datetime1">
              <a:rPr lang="ja-JP" altLang="en-US" smtClean="0"/>
              <a:t>2021/2/20</a:t>
            </a:fld>
            <a:endParaRPr lang="ja-JP" altLang="en-US"/>
          </a:p>
        </p:txBody>
      </p:sp>
      <p:sp>
        <p:nvSpPr>
          <p:cNvPr id="5" name="フッター プレースホルダー 4"/>
          <p:cNvSpPr>
            <a:spLocks noGrp="1"/>
          </p:cNvSpPr>
          <p:nvPr>
            <p:ph type="ftr" sz="quarter" idx="11"/>
          </p:nvPr>
        </p:nvSpPr>
        <p:spPr/>
        <p:txBody>
          <a:bodyPr/>
          <a:lstStyle/>
          <a:p>
            <a:pPr lvl="0"/>
            <a:endParaRPr lang="ja-JP" altLang="en-US"/>
          </a:p>
        </p:txBody>
      </p:sp>
      <p:sp>
        <p:nvSpPr>
          <p:cNvPr id="6" name="スライド番号プレースホルダー 5"/>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59955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9"/>
            <a:ext cx="10515600" cy="2852737"/>
          </a:xfrm>
        </p:spPr>
        <p:txBody>
          <a:bodyPr anchor="b"/>
          <a:lstStyle>
            <a:lvl1pPr>
              <a:defRPr sz="5907"/>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4"/>
            <a:ext cx="10515600" cy="1500187"/>
          </a:xfrm>
        </p:spPr>
        <p:txBody>
          <a:bodyPr/>
          <a:lstStyle>
            <a:lvl1pPr marL="0" indent="0">
              <a:buNone/>
              <a:defRPr sz="2362">
                <a:solidFill>
                  <a:schemeClr val="tx1">
                    <a:tint val="75000"/>
                  </a:schemeClr>
                </a:solidFill>
              </a:defRPr>
            </a:lvl1pPr>
            <a:lvl2pPr marL="450119" indent="0">
              <a:buNone/>
              <a:defRPr sz="1969">
                <a:solidFill>
                  <a:schemeClr val="tx1">
                    <a:tint val="75000"/>
                  </a:schemeClr>
                </a:solidFill>
              </a:defRPr>
            </a:lvl2pPr>
            <a:lvl3pPr marL="900237" indent="0">
              <a:buNone/>
              <a:defRPr sz="1772">
                <a:solidFill>
                  <a:schemeClr val="tx1">
                    <a:tint val="75000"/>
                  </a:schemeClr>
                </a:solidFill>
              </a:defRPr>
            </a:lvl3pPr>
            <a:lvl4pPr marL="1350357" indent="0">
              <a:buNone/>
              <a:defRPr sz="1576">
                <a:solidFill>
                  <a:schemeClr val="tx1">
                    <a:tint val="75000"/>
                  </a:schemeClr>
                </a:solidFill>
              </a:defRPr>
            </a:lvl4pPr>
            <a:lvl5pPr marL="1800476" indent="0">
              <a:buNone/>
              <a:defRPr sz="1576">
                <a:solidFill>
                  <a:schemeClr val="tx1">
                    <a:tint val="75000"/>
                  </a:schemeClr>
                </a:solidFill>
              </a:defRPr>
            </a:lvl5pPr>
            <a:lvl6pPr marL="2250595" indent="0">
              <a:buNone/>
              <a:defRPr sz="1576">
                <a:solidFill>
                  <a:schemeClr val="tx1">
                    <a:tint val="75000"/>
                  </a:schemeClr>
                </a:solidFill>
              </a:defRPr>
            </a:lvl6pPr>
            <a:lvl7pPr marL="2700713" indent="0">
              <a:buNone/>
              <a:defRPr sz="1576">
                <a:solidFill>
                  <a:schemeClr val="tx1">
                    <a:tint val="75000"/>
                  </a:schemeClr>
                </a:solidFill>
              </a:defRPr>
            </a:lvl7pPr>
            <a:lvl8pPr marL="3150832" indent="0">
              <a:buNone/>
              <a:defRPr sz="1576">
                <a:solidFill>
                  <a:schemeClr val="tx1">
                    <a:tint val="75000"/>
                  </a:schemeClr>
                </a:solidFill>
              </a:defRPr>
            </a:lvl8pPr>
            <a:lvl9pPr marL="3600952" indent="0">
              <a:buNone/>
              <a:defRPr sz="1576">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lvl="0"/>
            <a:fld id="{05F5D968-EA7C-425A-BFD3-107C01FB195B}" type="datetime1">
              <a:rPr lang="ja-JP" altLang="en-US" smtClean="0"/>
              <a:t>2021/2/20</a:t>
            </a:fld>
            <a:endParaRPr lang="ja-JP" altLang="en-US"/>
          </a:p>
        </p:txBody>
      </p:sp>
      <p:sp>
        <p:nvSpPr>
          <p:cNvPr id="5" name="フッター プレースホルダー 4"/>
          <p:cNvSpPr>
            <a:spLocks noGrp="1"/>
          </p:cNvSpPr>
          <p:nvPr>
            <p:ph type="ftr" sz="quarter" idx="11"/>
          </p:nvPr>
        </p:nvSpPr>
        <p:spPr/>
        <p:txBody>
          <a:bodyPr/>
          <a:lstStyle/>
          <a:p>
            <a:pPr lvl="0"/>
            <a:endParaRPr lang="ja-JP" altLang="en-US"/>
          </a:p>
        </p:txBody>
      </p:sp>
      <p:sp>
        <p:nvSpPr>
          <p:cNvPr id="6" name="スライド番号プレースホルダー 5"/>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732601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lvl="0"/>
            <a:fld id="{BDB50F7A-C31C-4516-8CE7-2A2A2B70AFC5}" type="datetime1">
              <a:rPr lang="ja-JP" altLang="en-US" smtClean="0"/>
              <a:t>2021/2/20</a:t>
            </a:fld>
            <a:endParaRPr lang="ja-JP" altLang="en-US"/>
          </a:p>
        </p:txBody>
      </p:sp>
      <p:sp>
        <p:nvSpPr>
          <p:cNvPr id="6" name="フッター プレースホルダー 5"/>
          <p:cNvSpPr>
            <a:spLocks noGrp="1"/>
          </p:cNvSpPr>
          <p:nvPr>
            <p:ph type="ftr" sz="quarter" idx="11"/>
          </p:nvPr>
        </p:nvSpPr>
        <p:spPr/>
        <p:txBody>
          <a:bodyPr/>
          <a:lstStyle/>
          <a:p>
            <a:pPr lvl="0"/>
            <a:endParaRPr lang="ja-JP" altLang="en-US"/>
          </a:p>
        </p:txBody>
      </p:sp>
      <p:sp>
        <p:nvSpPr>
          <p:cNvPr id="7" name="スライド番号プレースホルダー 6"/>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2366590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362" b="1"/>
            </a:lvl1pPr>
            <a:lvl2pPr marL="450119" indent="0">
              <a:buNone/>
              <a:defRPr sz="1969" b="1"/>
            </a:lvl2pPr>
            <a:lvl3pPr marL="900237" indent="0">
              <a:buNone/>
              <a:defRPr sz="1772" b="1"/>
            </a:lvl3pPr>
            <a:lvl4pPr marL="1350357" indent="0">
              <a:buNone/>
              <a:defRPr sz="1576" b="1"/>
            </a:lvl4pPr>
            <a:lvl5pPr marL="1800476" indent="0">
              <a:buNone/>
              <a:defRPr sz="1576" b="1"/>
            </a:lvl5pPr>
            <a:lvl6pPr marL="2250595" indent="0">
              <a:buNone/>
              <a:defRPr sz="1576" b="1"/>
            </a:lvl6pPr>
            <a:lvl7pPr marL="2700713" indent="0">
              <a:buNone/>
              <a:defRPr sz="1576" b="1"/>
            </a:lvl7pPr>
            <a:lvl8pPr marL="3150832" indent="0">
              <a:buNone/>
              <a:defRPr sz="1576" b="1"/>
            </a:lvl8pPr>
            <a:lvl9pPr marL="3600952" indent="0">
              <a:buNone/>
              <a:defRPr sz="1576"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6"/>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362" b="1"/>
            </a:lvl1pPr>
            <a:lvl2pPr marL="450119" indent="0">
              <a:buNone/>
              <a:defRPr sz="1969" b="1"/>
            </a:lvl2pPr>
            <a:lvl3pPr marL="900237" indent="0">
              <a:buNone/>
              <a:defRPr sz="1772" b="1"/>
            </a:lvl3pPr>
            <a:lvl4pPr marL="1350357" indent="0">
              <a:buNone/>
              <a:defRPr sz="1576" b="1"/>
            </a:lvl4pPr>
            <a:lvl5pPr marL="1800476" indent="0">
              <a:buNone/>
              <a:defRPr sz="1576" b="1"/>
            </a:lvl5pPr>
            <a:lvl6pPr marL="2250595" indent="0">
              <a:buNone/>
              <a:defRPr sz="1576" b="1"/>
            </a:lvl6pPr>
            <a:lvl7pPr marL="2700713" indent="0">
              <a:buNone/>
              <a:defRPr sz="1576" b="1"/>
            </a:lvl7pPr>
            <a:lvl8pPr marL="3150832" indent="0">
              <a:buNone/>
              <a:defRPr sz="1576" b="1"/>
            </a:lvl8pPr>
            <a:lvl9pPr marL="3600952" indent="0">
              <a:buNone/>
              <a:defRPr sz="1576"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6"/>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lvl="0"/>
            <a:fld id="{47E43B06-F9B4-4190-8153-429B9A2481CD}" type="datetime1">
              <a:rPr lang="ja-JP" altLang="en-US" smtClean="0"/>
              <a:t>2021/2/20</a:t>
            </a:fld>
            <a:endParaRPr lang="ja-JP" altLang="en-US"/>
          </a:p>
        </p:txBody>
      </p:sp>
      <p:sp>
        <p:nvSpPr>
          <p:cNvPr id="8" name="フッター プレースホルダー 7"/>
          <p:cNvSpPr>
            <a:spLocks noGrp="1"/>
          </p:cNvSpPr>
          <p:nvPr>
            <p:ph type="ftr" sz="quarter" idx="11"/>
          </p:nvPr>
        </p:nvSpPr>
        <p:spPr/>
        <p:txBody>
          <a:bodyPr/>
          <a:lstStyle/>
          <a:p>
            <a:pPr lvl="0"/>
            <a:endParaRPr lang="ja-JP" altLang="en-US"/>
          </a:p>
        </p:txBody>
      </p:sp>
      <p:sp>
        <p:nvSpPr>
          <p:cNvPr id="9" name="スライド番号プレースホルダー 8"/>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39238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lvl="0"/>
            <a:fld id="{5D2AA2EF-D4A0-45B2-869A-25188226C2D6}" type="datetime1">
              <a:rPr lang="ja-JP" altLang="en-US" smtClean="0"/>
              <a:t>2021/2/20</a:t>
            </a:fld>
            <a:endParaRPr lang="ja-JP" altLang="en-US"/>
          </a:p>
        </p:txBody>
      </p:sp>
      <p:sp>
        <p:nvSpPr>
          <p:cNvPr id="4" name="フッター プレースホルダー 3"/>
          <p:cNvSpPr>
            <a:spLocks noGrp="1"/>
          </p:cNvSpPr>
          <p:nvPr>
            <p:ph type="ftr" sz="quarter" idx="11"/>
          </p:nvPr>
        </p:nvSpPr>
        <p:spPr/>
        <p:txBody>
          <a:bodyPr/>
          <a:lstStyle/>
          <a:p>
            <a:pPr lvl="0"/>
            <a:endParaRPr lang="ja-JP" altLang="en-US"/>
          </a:p>
        </p:txBody>
      </p:sp>
      <p:sp>
        <p:nvSpPr>
          <p:cNvPr id="5" name="スライド番号プレースホルダー 4"/>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4014525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lvl="0"/>
            <a:fld id="{8FA00F94-C73F-4BFA-91F4-C92D43FD8B6C}" type="datetime1">
              <a:rPr lang="ja-JP" altLang="en-US" smtClean="0"/>
              <a:t>2021/2/20</a:t>
            </a:fld>
            <a:endParaRPr lang="ja-JP" altLang="en-US"/>
          </a:p>
        </p:txBody>
      </p:sp>
      <p:sp>
        <p:nvSpPr>
          <p:cNvPr id="3" name="フッター プレースホルダー 2"/>
          <p:cNvSpPr>
            <a:spLocks noGrp="1"/>
          </p:cNvSpPr>
          <p:nvPr>
            <p:ph type="ftr" sz="quarter" idx="11"/>
          </p:nvPr>
        </p:nvSpPr>
        <p:spPr/>
        <p:txBody>
          <a:bodyPr/>
          <a:lstStyle/>
          <a:p>
            <a:pPr lvl="0"/>
            <a:endParaRPr lang="ja-JP" altLang="en-US"/>
          </a:p>
        </p:txBody>
      </p:sp>
      <p:sp>
        <p:nvSpPr>
          <p:cNvPr id="4" name="スライド番号プレースホルダー 3"/>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59645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9" y="457200"/>
            <a:ext cx="3932237" cy="1600200"/>
          </a:xfrm>
        </p:spPr>
        <p:txBody>
          <a:bodyPr anchor="b"/>
          <a:lstStyle>
            <a:lvl1pPr>
              <a:defRPr sz="315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6"/>
            <a:ext cx="6172200" cy="4873625"/>
          </a:xfrm>
        </p:spPr>
        <p:txBody>
          <a:bodyPr/>
          <a:lstStyle>
            <a:lvl1pPr>
              <a:defRPr sz="3150"/>
            </a:lvl1pPr>
            <a:lvl2pPr>
              <a:defRPr sz="2757"/>
            </a:lvl2pPr>
            <a:lvl3pPr>
              <a:defRPr sz="2362"/>
            </a:lvl3pPr>
            <a:lvl4pPr>
              <a:defRPr sz="1969"/>
            </a:lvl4pPr>
            <a:lvl5pPr>
              <a:defRPr sz="1969"/>
            </a:lvl5pPr>
            <a:lvl6pPr>
              <a:defRPr sz="1969"/>
            </a:lvl6pPr>
            <a:lvl7pPr>
              <a:defRPr sz="1969"/>
            </a:lvl7pPr>
            <a:lvl8pPr>
              <a:defRPr sz="1969"/>
            </a:lvl8pPr>
            <a:lvl9pPr>
              <a:defRPr sz="196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9" y="2057400"/>
            <a:ext cx="3932237" cy="3811588"/>
          </a:xfrm>
        </p:spPr>
        <p:txBody>
          <a:bodyPr/>
          <a:lstStyle>
            <a:lvl1pPr marL="0" indent="0">
              <a:buNone/>
              <a:defRPr sz="1576"/>
            </a:lvl1pPr>
            <a:lvl2pPr marL="450119" indent="0">
              <a:buNone/>
              <a:defRPr sz="1378"/>
            </a:lvl2pPr>
            <a:lvl3pPr marL="900237" indent="0">
              <a:buNone/>
              <a:defRPr sz="1181"/>
            </a:lvl3pPr>
            <a:lvl4pPr marL="1350357" indent="0">
              <a:buNone/>
              <a:defRPr sz="985"/>
            </a:lvl4pPr>
            <a:lvl5pPr marL="1800476" indent="0">
              <a:buNone/>
              <a:defRPr sz="985"/>
            </a:lvl5pPr>
            <a:lvl6pPr marL="2250595" indent="0">
              <a:buNone/>
              <a:defRPr sz="985"/>
            </a:lvl6pPr>
            <a:lvl7pPr marL="2700713" indent="0">
              <a:buNone/>
              <a:defRPr sz="985"/>
            </a:lvl7pPr>
            <a:lvl8pPr marL="3150832" indent="0">
              <a:buNone/>
              <a:defRPr sz="985"/>
            </a:lvl8pPr>
            <a:lvl9pPr marL="3600952" indent="0">
              <a:buNone/>
              <a:defRPr sz="985"/>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lvl="0"/>
            <a:fld id="{F503F596-E6CC-44F9-8E70-0AF84729B56A}" type="datetime1">
              <a:rPr lang="ja-JP" altLang="en-US" smtClean="0"/>
              <a:t>2021/2/20</a:t>
            </a:fld>
            <a:endParaRPr lang="ja-JP" altLang="en-US"/>
          </a:p>
        </p:txBody>
      </p:sp>
      <p:sp>
        <p:nvSpPr>
          <p:cNvPr id="6" name="フッター プレースホルダー 5"/>
          <p:cNvSpPr>
            <a:spLocks noGrp="1"/>
          </p:cNvSpPr>
          <p:nvPr>
            <p:ph type="ftr" sz="quarter" idx="11"/>
          </p:nvPr>
        </p:nvSpPr>
        <p:spPr/>
        <p:txBody>
          <a:bodyPr/>
          <a:lstStyle/>
          <a:p>
            <a:pPr lvl="0"/>
            <a:endParaRPr lang="ja-JP" altLang="en-US"/>
          </a:p>
        </p:txBody>
      </p:sp>
      <p:sp>
        <p:nvSpPr>
          <p:cNvPr id="7" name="スライド番号プレースホルダー 6"/>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3833233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9" y="457200"/>
            <a:ext cx="3932237" cy="1600200"/>
          </a:xfrm>
        </p:spPr>
        <p:txBody>
          <a:bodyPr anchor="b"/>
          <a:lstStyle>
            <a:lvl1pPr>
              <a:defRPr sz="315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6"/>
            <a:ext cx="6172200" cy="4873625"/>
          </a:xfrm>
        </p:spPr>
        <p:txBody>
          <a:bodyPr/>
          <a:lstStyle>
            <a:lvl1pPr marL="0" indent="0">
              <a:buNone/>
              <a:defRPr sz="3150"/>
            </a:lvl1pPr>
            <a:lvl2pPr marL="450119" indent="0">
              <a:buNone/>
              <a:defRPr sz="2757"/>
            </a:lvl2pPr>
            <a:lvl3pPr marL="900237" indent="0">
              <a:buNone/>
              <a:defRPr sz="2362"/>
            </a:lvl3pPr>
            <a:lvl4pPr marL="1350357" indent="0">
              <a:buNone/>
              <a:defRPr sz="1969"/>
            </a:lvl4pPr>
            <a:lvl5pPr marL="1800476" indent="0">
              <a:buNone/>
              <a:defRPr sz="1969"/>
            </a:lvl5pPr>
            <a:lvl6pPr marL="2250595" indent="0">
              <a:buNone/>
              <a:defRPr sz="1969"/>
            </a:lvl6pPr>
            <a:lvl7pPr marL="2700713" indent="0">
              <a:buNone/>
              <a:defRPr sz="1969"/>
            </a:lvl7pPr>
            <a:lvl8pPr marL="3150832" indent="0">
              <a:buNone/>
              <a:defRPr sz="1969"/>
            </a:lvl8pPr>
            <a:lvl9pPr marL="3600952" indent="0">
              <a:buNone/>
              <a:defRPr sz="1969"/>
            </a:lvl9pPr>
          </a:lstStyle>
          <a:p>
            <a:endParaRPr kumimoji="1" lang="ja-JP" altLang="en-US"/>
          </a:p>
        </p:txBody>
      </p:sp>
      <p:sp>
        <p:nvSpPr>
          <p:cNvPr id="4" name="テキスト プレースホルダー 3"/>
          <p:cNvSpPr>
            <a:spLocks noGrp="1"/>
          </p:cNvSpPr>
          <p:nvPr>
            <p:ph type="body" sz="half" idx="2"/>
          </p:nvPr>
        </p:nvSpPr>
        <p:spPr>
          <a:xfrm>
            <a:off x="839789" y="2057400"/>
            <a:ext cx="3932237" cy="3811588"/>
          </a:xfrm>
        </p:spPr>
        <p:txBody>
          <a:bodyPr/>
          <a:lstStyle>
            <a:lvl1pPr marL="0" indent="0">
              <a:buNone/>
              <a:defRPr sz="1576"/>
            </a:lvl1pPr>
            <a:lvl2pPr marL="450119" indent="0">
              <a:buNone/>
              <a:defRPr sz="1378"/>
            </a:lvl2pPr>
            <a:lvl3pPr marL="900237" indent="0">
              <a:buNone/>
              <a:defRPr sz="1181"/>
            </a:lvl3pPr>
            <a:lvl4pPr marL="1350357" indent="0">
              <a:buNone/>
              <a:defRPr sz="985"/>
            </a:lvl4pPr>
            <a:lvl5pPr marL="1800476" indent="0">
              <a:buNone/>
              <a:defRPr sz="985"/>
            </a:lvl5pPr>
            <a:lvl6pPr marL="2250595" indent="0">
              <a:buNone/>
              <a:defRPr sz="985"/>
            </a:lvl6pPr>
            <a:lvl7pPr marL="2700713" indent="0">
              <a:buNone/>
              <a:defRPr sz="985"/>
            </a:lvl7pPr>
            <a:lvl8pPr marL="3150832" indent="0">
              <a:buNone/>
              <a:defRPr sz="985"/>
            </a:lvl8pPr>
            <a:lvl9pPr marL="3600952" indent="0">
              <a:buNone/>
              <a:defRPr sz="985"/>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lvl="0"/>
            <a:fld id="{DDAD0C05-B901-4578-BEFF-FCE5A2AA8267}" type="datetime1">
              <a:rPr lang="ja-JP" altLang="en-US" smtClean="0"/>
              <a:t>2021/2/20</a:t>
            </a:fld>
            <a:endParaRPr lang="ja-JP" altLang="en-US"/>
          </a:p>
        </p:txBody>
      </p:sp>
      <p:sp>
        <p:nvSpPr>
          <p:cNvPr id="6" name="フッター プレースホルダー 5"/>
          <p:cNvSpPr>
            <a:spLocks noGrp="1"/>
          </p:cNvSpPr>
          <p:nvPr>
            <p:ph type="ftr" sz="quarter" idx="11"/>
          </p:nvPr>
        </p:nvSpPr>
        <p:spPr/>
        <p:txBody>
          <a:bodyPr/>
          <a:lstStyle/>
          <a:p>
            <a:pPr lvl="0"/>
            <a:endParaRPr lang="ja-JP" altLang="en-US"/>
          </a:p>
        </p:txBody>
      </p:sp>
      <p:sp>
        <p:nvSpPr>
          <p:cNvPr id="7" name="スライド番号プレースホルダー 6"/>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3810810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lvl="0"/>
            <a:fld id="{BD8EAC9F-5D2A-4FB9-AC11-0272AEF585C0}" type="datetime1">
              <a:rPr lang="ja-JP" altLang="en-US" smtClean="0"/>
              <a:t>2021/2/20</a:t>
            </a:fld>
            <a:endParaRPr lang="ja-JP" altLang="en-US"/>
          </a:p>
        </p:txBody>
      </p:sp>
      <p:sp>
        <p:nvSpPr>
          <p:cNvPr id="5" name="フッター プレースホルダー 4"/>
          <p:cNvSpPr>
            <a:spLocks noGrp="1"/>
          </p:cNvSpPr>
          <p:nvPr>
            <p:ph type="ftr" sz="quarter" idx="11"/>
          </p:nvPr>
        </p:nvSpPr>
        <p:spPr/>
        <p:txBody>
          <a:bodyPr/>
          <a:lstStyle/>
          <a:p>
            <a:pPr lvl="0"/>
            <a:endParaRPr lang="ja-JP" altLang="en-US"/>
          </a:p>
        </p:txBody>
      </p:sp>
      <p:sp>
        <p:nvSpPr>
          <p:cNvPr id="6" name="スライド番号プレースホルダー 5"/>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2897593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6"/>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6"/>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lvl="0"/>
            <a:fld id="{7836E546-F6A7-45D4-8596-128705AFFAE1}" type="datetime1">
              <a:rPr lang="ja-JP" altLang="en-US" smtClean="0"/>
              <a:t>2021/2/20</a:t>
            </a:fld>
            <a:endParaRPr lang="ja-JP" altLang="en-US"/>
          </a:p>
        </p:txBody>
      </p:sp>
      <p:sp>
        <p:nvSpPr>
          <p:cNvPr id="5" name="フッター プレースホルダー 4"/>
          <p:cNvSpPr>
            <a:spLocks noGrp="1"/>
          </p:cNvSpPr>
          <p:nvPr>
            <p:ph type="ftr" sz="quarter" idx="11"/>
          </p:nvPr>
        </p:nvSpPr>
        <p:spPr/>
        <p:txBody>
          <a:bodyPr/>
          <a:lstStyle/>
          <a:p>
            <a:pPr lvl="0"/>
            <a:endParaRPr lang="ja-JP" altLang="en-US"/>
          </a:p>
        </p:txBody>
      </p:sp>
      <p:sp>
        <p:nvSpPr>
          <p:cNvPr id="6" name="スライド番号プレースホルダー 5"/>
          <p:cNvSpPr>
            <a:spLocks noGrp="1"/>
          </p:cNvSpPr>
          <p:nvPr>
            <p:ph type="sldNum" sz="quarter" idx="12"/>
          </p:nvPr>
        </p:nvSpPr>
        <p:spPr/>
        <p:txBody>
          <a:body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150830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103E3F-2CB2-43A7-8FF9-91A857ED10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B2E4A1-7356-4A38-A529-CADA34FA4D9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AF45542-0088-4E85-A344-FECD1C4642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B71B80E-8F09-4AB9-B903-63C5C8E0907F}"/>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6" name="フッター プレースホルダー 5">
            <a:extLst>
              <a:ext uri="{FF2B5EF4-FFF2-40B4-BE49-F238E27FC236}">
                <a16:creationId xmlns:a16="http://schemas.microsoft.com/office/drawing/2014/main" id="{23B662D8-4568-40C1-9F90-9F30FDBDA117}"/>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a:extLst>
              <a:ext uri="{FF2B5EF4-FFF2-40B4-BE49-F238E27FC236}">
                <a16:creationId xmlns:a16="http://schemas.microsoft.com/office/drawing/2014/main" id="{78AEC9A6-44A5-4AAB-8CA6-4475003E4979}"/>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47115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172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987921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440275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945345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3891498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3404785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014027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1687657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2402204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107737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62A3DB-8F3F-4587-BA1B-8B4D5E3F25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92C6DF-67FD-4570-8BAF-C5DBC464A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0B9743-3455-4804-996C-1D77F48B340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CBA8C00-3A94-4FB9-9716-444EA15DF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14783CD-81E7-4573-BF4D-8A8AF15B648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7942DD9-4C35-4378-8B38-F9EB7D47C5FE}"/>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8" name="フッター プレースホルダー 7">
            <a:extLst>
              <a:ext uri="{FF2B5EF4-FFF2-40B4-BE49-F238E27FC236}">
                <a16:creationId xmlns:a16="http://schemas.microsoft.com/office/drawing/2014/main" id="{2ED9445C-1189-4524-8CB0-BF41479AA2FD}"/>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a:extLst>
              <a:ext uri="{FF2B5EF4-FFF2-40B4-BE49-F238E27FC236}">
                <a16:creationId xmlns:a16="http://schemas.microsoft.com/office/drawing/2014/main" id="{52FAAEA8-9375-4FBF-BF5A-62B78C085C6A}"/>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1253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1164486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07021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958584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09400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3552425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3440846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656248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2">
        <a:schemeClr val="bg2"/>
      </p:bgRef>
    </p:bg>
    <p:spTree>
      <p:nvGrpSpPr>
        <p:cNvPr id="1" name=""/>
        <p:cNvGrpSpPr/>
        <p:nvPr/>
      </p:nvGrpSpPr>
      <p:grpSpPr>
        <a:xfrm>
          <a:off x="0" y="0"/>
          <a:ext cx="0" cy="0"/>
          <a:chOff x="0" y="0"/>
          <a:chExt cx="0" cy="0"/>
        </a:xfrm>
      </p:grpSpPr>
      <p:sp>
        <p:nvSpPr>
          <p:cNvPr id="7" name="フリーフォーム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8" name="フリーフォーム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タイトル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ja-JP" altLang="en-US"/>
              <a:t>マスター タイトルの書式設定</a:t>
            </a:r>
            <a:endParaRPr kumimoji="0" lang="en-US"/>
          </a:p>
        </p:txBody>
      </p:sp>
      <p:sp>
        <p:nvSpPr>
          <p:cNvPr id="17" name="サブタイトル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30" name="日付プレースホルダー 29"/>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19" name="フッター プレースホルダー 18"/>
          <p:cNvSpPr>
            <a:spLocks noGrp="1"/>
          </p:cNvSpPr>
          <p:nvPr>
            <p:ph type="ftr" sz="quarter" idx="11"/>
          </p:nvPr>
        </p:nvSpPr>
        <p:spPr/>
        <p:txBody>
          <a:bodyPr/>
          <a:lstStyle/>
          <a:p>
            <a:endParaRPr kumimoji="1" lang="ja-JP" altLang="en-US"/>
          </a:p>
        </p:txBody>
      </p:sp>
      <p:sp>
        <p:nvSpPr>
          <p:cNvPr id="27" name="スライド番号プレースホルダー 26"/>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236578681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gn="l">
              <a:defRPr/>
            </a:lvl1pPr>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3328816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2">
        <a:schemeClr val="bg2"/>
      </p:bgRef>
    </p:bg>
    <p:spTree>
      <p:nvGrpSpPr>
        <p:cNvPr id="1" name=""/>
        <p:cNvGrpSpPr/>
        <p:nvPr/>
      </p:nvGrpSpPr>
      <p:grpSpPr>
        <a:xfrm>
          <a:off x="0" y="0"/>
          <a:ext cx="0" cy="0"/>
          <a:chOff x="0" y="0"/>
          <a:chExt cx="0" cy="0"/>
        </a:xfrm>
      </p:grpSpPr>
      <p:sp>
        <p:nvSpPr>
          <p:cNvPr id="7" name="フリーフォーム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9" name="フリーフォーム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2" name="タイトル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299966250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6F09F1-092F-4C65-9D54-22EDE3C78CF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9F0FA28-B043-4135-9FED-4BADFB49A106}"/>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4" name="フッター プレースホルダー 3">
            <a:extLst>
              <a:ext uri="{FF2B5EF4-FFF2-40B4-BE49-F238E27FC236}">
                <a16:creationId xmlns:a16="http://schemas.microsoft.com/office/drawing/2014/main" id="{76EA2079-694A-4931-870A-F0082B16AEE3}"/>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a:extLst>
              <a:ext uri="{FF2B5EF4-FFF2-40B4-BE49-F238E27FC236}">
                <a16:creationId xmlns:a16="http://schemas.microsoft.com/office/drawing/2014/main" id="{AD5C0C6B-E50F-456F-8760-D1176A5C1BBB}"/>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13816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9956800" cy="1143000"/>
          </a:xfrm>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2556898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10972800" cy="11430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5" name="コンテンツ プレースホルダー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ー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2465039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320"/>
            <a:ext cx="9960864" cy="1143000"/>
          </a:xfrm>
        </p:spPr>
        <p:txBody>
          <a:bodyPr anchor="ctr"/>
          <a:lstStyle>
            <a:lvl1pPr algn="l">
              <a:defRPr sz="4600"/>
            </a:lvl1pPr>
          </a:lstStyle>
          <a:p>
            <a:r>
              <a:rPr kumimoji="0" lang="ja-JP" altLang="en-US"/>
              <a:t>マスター タイトルの書式設定</a:t>
            </a:r>
            <a:endParaRPr kumimoji="0" lang="en-US"/>
          </a:p>
        </p:txBody>
      </p:sp>
      <p:sp>
        <p:nvSpPr>
          <p:cNvPr id="7" name="日付プレースホルダー 6"/>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8" name="スライド番号プレースホルダー 7"/>
          <p:cNvSpPr>
            <a:spLocks noGrp="1"/>
          </p:cNvSpPr>
          <p:nvPr>
            <p:ph type="sldNum" sz="quarter" idx="11"/>
          </p:nvPr>
        </p:nvSpPr>
        <p:spPr/>
        <p:txBody>
          <a:bodyPr/>
          <a:lstStyle/>
          <a:p>
            <a:fld id="{66B487C3-BF28-4011-AD91-BC9492F588CF}" type="slidenum">
              <a:rPr kumimoji="1" lang="ja-JP" altLang="en-US" smtClean="0"/>
              <a:t>‹#›</a:t>
            </a:fld>
            <a:endParaRPr kumimoji="1" lang="ja-JP" altLang="en-US"/>
          </a:p>
        </p:txBody>
      </p:sp>
      <p:sp>
        <p:nvSpPr>
          <p:cNvPr id="9" name="フッター プレースホルダー 8"/>
          <p:cNvSpPr>
            <a:spLocks noGrp="1"/>
          </p:cNvSpPr>
          <p:nvPr>
            <p:ph type="ftr" sz="quarter" idx="12"/>
          </p:nvPr>
        </p:nvSpPr>
        <p:spPr/>
        <p:txBody>
          <a:bodyPr/>
          <a:lstStyle/>
          <a:p>
            <a:endParaRPr kumimoji="1" lang="ja-JP" altLang="en-US"/>
          </a:p>
        </p:txBody>
      </p:sp>
    </p:spTree>
    <p:extLst>
      <p:ext uri="{BB962C8B-B14F-4D97-AF65-F5344CB8AC3E}">
        <p14:creationId xmlns:p14="http://schemas.microsoft.com/office/powerpoint/2010/main" val="1223870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3634039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10875264" y="6422065"/>
            <a:ext cx="1016000" cy="365125"/>
          </a:xfrm>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2636739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a:xfrm>
            <a:off x="609600" y="6422065"/>
            <a:ext cx="2844800" cy="365125"/>
          </a:xfrm>
        </p:spPr>
        <p:txBody>
          <a:bodyPr/>
          <a:lstStyle/>
          <a:p>
            <a:fld id="{88459DB7-A252-49F4-A8D0-224730AA82D4}" type="datetimeFigureOut">
              <a:rPr kumimoji="1" lang="ja-JP" altLang="en-US" smtClean="0"/>
              <a:t>2021/2/20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20200492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1366761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88459DB7-A252-49F4-A8D0-224730AA82D4}" type="datetimeFigureOut">
              <a:rPr kumimoji="1" lang="ja-JP" altLang="en-US" smtClean="0"/>
              <a:t>2021/2/20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3447311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04467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32998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96EC6AB-35DF-4FB2-8729-6B6089C13600}"/>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3" name="フッター プレースホルダー 2">
            <a:extLst>
              <a:ext uri="{FF2B5EF4-FFF2-40B4-BE49-F238E27FC236}">
                <a16:creationId xmlns:a16="http://schemas.microsoft.com/office/drawing/2014/main" id="{7135E955-54CE-462D-87AA-F60CD9DC410A}"/>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a:extLst>
              <a:ext uri="{FF2B5EF4-FFF2-40B4-BE49-F238E27FC236}">
                <a16:creationId xmlns:a16="http://schemas.microsoft.com/office/drawing/2014/main" id="{A7783D5A-FD35-4E0E-A4E8-CC5F591DC8CF}"/>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337081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1219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56142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3632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6910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18265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0084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
        <p:nvSpPr>
          <p:cNvPr id="5" name="Date Placeholder 4"/>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Tree>
    <p:extLst>
      <p:ext uri="{BB962C8B-B14F-4D97-AF65-F5344CB8AC3E}">
        <p14:creationId xmlns:p14="http://schemas.microsoft.com/office/powerpoint/2010/main" val="753730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2350846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srgbClr val="90C226"/>
                </a:solidFill>
              </a:rPr>
              <a:pPr/>
              <a:t>‹#›</a:t>
            </a:fld>
            <a:endParaRPr lang="ja-JP" altLang="en-US">
              <a:solidFill>
                <a:srgbClr val="90C226"/>
              </a:solidFill>
            </a:endParaRPr>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99978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146861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5E021-59D9-41ED-B2D0-F957DE388E5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380A41-232F-45EB-A91F-ABCB7DED87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6F3986-AC41-4622-A890-2E3747CD6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6310A0A-DBF4-46C2-A3D4-502B9D45F22E}"/>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6" name="フッター プレースホルダー 5">
            <a:extLst>
              <a:ext uri="{FF2B5EF4-FFF2-40B4-BE49-F238E27FC236}">
                <a16:creationId xmlns:a16="http://schemas.microsoft.com/office/drawing/2014/main" id="{499C9FB4-1A13-49BF-A65A-9264C51880CA}"/>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a:extLst>
              <a:ext uri="{FF2B5EF4-FFF2-40B4-BE49-F238E27FC236}">
                <a16:creationId xmlns:a16="http://schemas.microsoft.com/office/drawing/2014/main" id="{BC959ED5-87F9-4BD6-937F-E4739CCF3CA7}"/>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17981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srgbClr val="90C226"/>
                </a:solidFill>
              </a:rPr>
              <a:pPr/>
              <a:t>‹#›</a:t>
            </a:fld>
            <a:endParaRPr lang="ja-JP" altLang="en-US">
              <a:solidFill>
                <a:srgbClr val="90C226"/>
              </a:solidFill>
            </a:endParaRPr>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84663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11854591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72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77776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6EDE2-10B3-4F36-A701-7BDC512A295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1F37AF7-270D-4AE2-AA8E-FF570EE39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21C4B1C-4A65-4D77-9F88-BC8D7462D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149A9D9-8727-4FF4-A2A3-95A20ED295CD}"/>
              </a:ext>
            </a:extLst>
          </p:cNvPr>
          <p:cNvSpPr>
            <a:spLocks noGrp="1"/>
          </p:cNvSpPr>
          <p:nvPr>
            <p:ph type="dt" sz="half" idx="10"/>
          </p:nvPr>
        </p:nvSpPr>
        <p:spPr/>
        <p:txBody>
          <a:body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6" name="フッター プレースホルダー 5">
            <a:extLst>
              <a:ext uri="{FF2B5EF4-FFF2-40B4-BE49-F238E27FC236}">
                <a16:creationId xmlns:a16="http://schemas.microsoft.com/office/drawing/2014/main" id="{8DAE8C65-A11E-4971-AFBC-F28F5868424D}"/>
              </a:ext>
            </a:extLst>
          </p:cNvPr>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a:extLst>
              <a:ext uri="{FF2B5EF4-FFF2-40B4-BE49-F238E27FC236}">
                <a16:creationId xmlns:a16="http://schemas.microsoft.com/office/drawing/2014/main" id="{78375C13-541C-408F-AE88-4ACF0041FB38}"/>
              </a:ext>
            </a:extLst>
          </p:cNvPr>
          <p:cNvSpPr>
            <a:spLocks noGrp="1"/>
          </p:cNvSpPr>
          <p:nvPr>
            <p:ph type="sldNum" sz="quarter" idx="12"/>
          </p:nvPr>
        </p:nvSpPr>
        <p:spPr/>
        <p:txBody>
          <a:body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389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C228795-A5F6-49FF-AA59-127E75ACB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E2F104B-6BA3-4D77-8905-C454A4FA35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DCC2A0-BDEB-4A32-910F-F1E6650F6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D1F946D2-F11B-472F-9971-BD57B171C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F04A3777-1B18-4E8B-803C-2BCD472DCD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90466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3"/>
            <a:ext cx="8534400" cy="1507067"/>
          </a:xfrm>
          <a:prstGeom prst="rect">
            <a:avLst/>
          </a:prstGeom>
          <a:effectLst/>
        </p:spPr>
        <p:txBody>
          <a:bodyPr vert="horz" lIns="91440" tIns="45720" rIns="91440" bIns="45720" anchor="ctr">
            <a:normAutofit/>
          </a:bodyPr>
          <a:lstStyle/>
          <a:p>
            <a:pPr lvl="0"/>
            <a:r>
              <a:rPr lang="ja-JP" altLang="en-US"/>
              <a:t>マスター タイトルの書式設定</a:t>
            </a:r>
            <a:endParaRPr lang="en-US"/>
          </a:p>
        </p:txBody>
      </p:sp>
      <p:sp>
        <p:nvSpPr>
          <p:cNvPr id="3" name="Text Placeholder 2"/>
          <p:cNvSpPr>
            <a:spLocks noGrp="1"/>
          </p:cNvSpPr>
          <p:nvPr>
            <p:ph type="body" idx="1"/>
          </p:nvPr>
        </p:nvSpPr>
        <p:spPr>
          <a:xfrm>
            <a:off x="684212" y="685801"/>
            <a:ext cx="8534400" cy="3615267"/>
          </a:xfrm>
          <a:prstGeom prst="rect">
            <a:avLst/>
          </a:prstGeom>
        </p:spPr>
        <p:txBody>
          <a:bodyPr vert="horz" lIns="91440" tIns="45720" rIns="91440" bIns="4572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9904412" y="6172201"/>
            <a:ext cx="1600200" cy="365125"/>
          </a:xfrm>
          <a:prstGeom prst="rect">
            <a:avLst/>
          </a:prstGeom>
        </p:spPr>
        <p:txBody>
          <a:bodyPr vert="horz" lIns="91440" tIns="45720" rIns="91440" bIns="45720" anchor="t"/>
          <a:lstStyle>
            <a:lvl1pPr algn="r">
              <a:defRPr sz="985" b="0" i="0">
                <a:solidFill>
                  <a:schemeClr val="bg2">
                    <a:lumMod val="50000"/>
                  </a:schemeClr>
                </a:solidFill>
                <a:latin typeface="+mn-lt"/>
              </a:defRPr>
            </a:lvl1pPr>
          </a:lstStyle>
          <a:p>
            <a:pPr lvl="0"/>
            <a:fld id="{2A645691-E717-42ED-9069-5789EF851B7E}" type="datetime1">
              <a:rPr lang="ja-JP" altLang="en-US" smtClean="0"/>
              <a:t>2021/2/20</a:t>
            </a:fld>
            <a:endParaRPr lang="ja-JP" altLang="en-US"/>
          </a:p>
        </p:txBody>
      </p:sp>
      <p:sp>
        <p:nvSpPr>
          <p:cNvPr id="5" name="Footer Placeholder 4"/>
          <p:cNvSpPr>
            <a:spLocks noGrp="1"/>
          </p:cNvSpPr>
          <p:nvPr>
            <p:ph type="ftr" sz="quarter" idx="3"/>
          </p:nvPr>
        </p:nvSpPr>
        <p:spPr>
          <a:xfrm>
            <a:off x="684213" y="6172201"/>
            <a:ext cx="7543800" cy="365125"/>
          </a:xfrm>
          <a:prstGeom prst="rect">
            <a:avLst/>
          </a:prstGeom>
        </p:spPr>
        <p:txBody>
          <a:bodyPr vert="horz" lIns="91440" tIns="45720" rIns="91440" bIns="45720" anchor="t"/>
          <a:lstStyle>
            <a:lvl1pPr algn="l">
              <a:defRPr sz="985" b="0" i="0">
                <a:solidFill>
                  <a:schemeClr val="bg2">
                    <a:lumMod val="50000"/>
                  </a:schemeClr>
                </a:solidFill>
                <a:latin typeface="+mn-lt"/>
              </a:defRPr>
            </a:lvl1pPr>
          </a:lstStyle>
          <a:p>
            <a:pPr lvl="0"/>
            <a:endParaRPr lang="ja-JP" altLang="en-US"/>
          </a:p>
        </p:txBody>
      </p:sp>
      <p:sp>
        <p:nvSpPr>
          <p:cNvPr id="6" name="Slide Number Placeholder 5"/>
          <p:cNvSpPr>
            <a:spLocks noGrp="1"/>
          </p:cNvSpPr>
          <p:nvPr>
            <p:ph type="sldNum" sz="quarter" idx="4"/>
          </p:nvPr>
        </p:nvSpPr>
        <p:spPr>
          <a:xfrm>
            <a:off x="10363201" y="5578475"/>
            <a:ext cx="1142245" cy="669925"/>
          </a:xfrm>
          <a:prstGeom prst="rect">
            <a:avLst/>
          </a:prstGeom>
        </p:spPr>
        <p:txBody>
          <a:bodyPr vert="horz" lIns="91440" tIns="45720" rIns="91440" bIns="45720" anchor="b"/>
          <a:lstStyle>
            <a:lvl1pPr algn="r">
              <a:defRPr sz="3150" b="0" i="0">
                <a:solidFill>
                  <a:schemeClr val="bg2">
                    <a:lumMod val="50000"/>
                  </a:schemeClr>
                </a:solidFill>
                <a:latin typeface="+mn-lt"/>
              </a:defRPr>
            </a:lvl1pPr>
          </a:lstStyle>
          <a:p>
            <a:pPr lvl="0"/>
            <a:fld id="{C84DB6D0-7CFB-4310-910F-9A9789770D33}" type="slidenum">
              <a:rPr lang="ja-JP" altLang="en-US"/>
              <a:pPr lvl="0"/>
              <a:t>‹#›</a:t>
            </a:fld>
            <a:endParaRPr lang="ja-JP" altLang="en-US"/>
          </a:p>
        </p:txBody>
      </p:sp>
    </p:spTree>
    <p:extLst>
      <p:ext uri="{BB962C8B-B14F-4D97-AF65-F5344CB8AC3E}">
        <p14:creationId xmlns:p14="http://schemas.microsoft.com/office/powerpoint/2010/main" val="780867522"/>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hf sldNum="0" hdr="0" ftr="0" dt="0"/>
  <p:txStyles>
    <p:titleStyle>
      <a:lvl1pPr algn="l" defTabSz="450119" rtl="0" eaLnBrk="1" latinLnBrk="0" hangingPunct="1">
        <a:spcBef>
          <a:spcPct val="0"/>
        </a:spcBef>
        <a:buNone/>
        <a:defRPr kumimoji="1" sz="3545" kern="1200" cap="all">
          <a:ln w="3175" cmpd="sng">
            <a:noFill/>
          </a:ln>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1325" indent="-281325" algn="l" defTabSz="450119" rtl="0" eaLnBrk="1" latinLnBrk="0" hangingPunct="1">
        <a:spcBef>
          <a:spcPct val="20000"/>
        </a:spcBef>
        <a:spcAft>
          <a:spcPts val="591"/>
        </a:spcAft>
        <a:buClr>
          <a:schemeClr val="tx1"/>
        </a:buClr>
        <a:buSzPct val="80000"/>
        <a:buFont typeface="Wingdings 3"/>
        <a:buChar char=""/>
        <a:defRPr kumimoji="1" sz="1969" kern="1200" cap="none">
          <a:solidFill>
            <a:schemeClr val="bg2">
              <a:lumMod val="75000"/>
            </a:schemeClr>
          </a:solidFill>
          <a:latin typeface="+mn-lt"/>
          <a:ea typeface="+mn-ea"/>
          <a:cs typeface="+mn-cs"/>
        </a:defRPr>
      </a:lvl1pPr>
      <a:lvl2pPr marL="731443" indent="-281325" algn="l" defTabSz="450119" rtl="0" eaLnBrk="1" latinLnBrk="0" hangingPunct="1">
        <a:spcBef>
          <a:spcPct val="20000"/>
        </a:spcBef>
        <a:spcAft>
          <a:spcPts val="591"/>
        </a:spcAft>
        <a:buClr>
          <a:schemeClr val="tx1"/>
        </a:buClr>
        <a:buSzPct val="80000"/>
        <a:buFont typeface="Wingdings 3"/>
        <a:buChar char=""/>
        <a:defRPr kumimoji="1" sz="1772" kern="1200" cap="none">
          <a:solidFill>
            <a:schemeClr val="bg2">
              <a:lumMod val="75000"/>
            </a:schemeClr>
          </a:solidFill>
          <a:latin typeface="+mn-lt"/>
          <a:ea typeface="+mn-ea"/>
          <a:cs typeface="+mn-cs"/>
        </a:defRPr>
      </a:lvl2pPr>
      <a:lvl3pPr marL="1181562" indent="-281325" algn="l" defTabSz="450119" rtl="0" eaLnBrk="1" latinLnBrk="0" hangingPunct="1">
        <a:spcBef>
          <a:spcPct val="20000"/>
        </a:spcBef>
        <a:spcAft>
          <a:spcPts val="591"/>
        </a:spcAft>
        <a:buClr>
          <a:schemeClr val="tx1"/>
        </a:buClr>
        <a:buSzPct val="80000"/>
        <a:buFont typeface="Wingdings 3"/>
        <a:buChar char=""/>
        <a:defRPr kumimoji="1" sz="1576" kern="1200" cap="none">
          <a:solidFill>
            <a:schemeClr val="bg2">
              <a:lumMod val="75000"/>
            </a:schemeClr>
          </a:solidFill>
          <a:latin typeface="+mn-lt"/>
          <a:ea typeface="+mn-ea"/>
          <a:cs typeface="+mn-cs"/>
        </a:defRPr>
      </a:lvl3pPr>
      <a:lvl4pPr marL="1519151" indent="-168795" algn="l" defTabSz="450119" rtl="0" eaLnBrk="1" latinLnBrk="0" hangingPunct="1">
        <a:spcBef>
          <a:spcPct val="20000"/>
        </a:spcBef>
        <a:spcAft>
          <a:spcPts val="591"/>
        </a:spcAft>
        <a:buClr>
          <a:schemeClr val="tx1"/>
        </a:buClr>
        <a:buSzPct val="80000"/>
        <a:buFont typeface="Wingdings 3"/>
        <a:buChar char=""/>
        <a:defRPr kumimoji="1" sz="1378" kern="1200" cap="none">
          <a:solidFill>
            <a:schemeClr val="bg2">
              <a:lumMod val="75000"/>
            </a:schemeClr>
          </a:solidFill>
          <a:latin typeface="+mn-lt"/>
          <a:ea typeface="+mn-ea"/>
          <a:cs typeface="+mn-cs"/>
        </a:defRPr>
      </a:lvl4pPr>
      <a:lvl5pPr marL="1969270" indent="-168795" algn="l" defTabSz="450119" rtl="0" eaLnBrk="1" latinLnBrk="0" hangingPunct="1">
        <a:spcBef>
          <a:spcPct val="20000"/>
        </a:spcBef>
        <a:spcAft>
          <a:spcPts val="591"/>
        </a:spcAft>
        <a:buClr>
          <a:schemeClr val="tx1"/>
        </a:buClr>
        <a:buSzPct val="80000"/>
        <a:buFont typeface="Wingdings 3"/>
        <a:buChar char=""/>
        <a:defRPr kumimoji="1" sz="1378" kern="1200" cap="none">
          <a:solidFill>
            <a:schemeClr val="bg2">
              <a:lumMod val="75000"/>
            </a:schemeClr>
          </a:solidFill>
          <a:latin typeface="+mn-lt"/>
          <a:ea typeface="+mn-ea"/>
          <a:cs typeface="+mn-cs"/>
        </a:defRPr>
      </a:lvl5pPr>
      <a:lvl6pPr marL="2475654" indent="-225059" algn="l" defTabSz="450119" rtl="0" eaLnBrk="1" latinLnBrk="0" hangingPunct="1">
        <a:spcBef>
          <a:spcPct val="20000"/>
        </a:spcBef>
        <a:spcAft>
          <a:spcPts val="591"/>
        </a:spcAft>
        <a:buClr>
          <a:schemeClr val="tx1"/>
        </a:buClr>
        <a:buSzPct val="80000"/>
        <a:buFont typeface="Wingdings 3"/>
        <a:buChar char=""/>
        <a:defRPr kumimoji="1" sz="1378" kern="1200" cap="none">
          <a:solidFill>
            <a:schemeClr val="bg2">
              <a:lumMod val="75000"/>
            </a:schemeClr>
          </a:solidFill>
          <a:latin typeface="+mn-lt"/>
          <a:ea typeface="+mn-ea"/>
          <a:cs typeface="+mn-cs"/>
        </a:defRPr>
      </a:lvl6pPr>
      <a:lvl7pPr marL="2925773" indent="-225059" algn="l" defTabSz="450119" rtl="0" eaLnBrk="1" latinLnBrk="0" hangingPunct="1">
        <a:spcBef>
          <a:spcPct val="20000"/>
        </a:spcBef>
        <a:spcAft>
          <a:spcPts val="591"/>
        </a:spcAft>
        <a:buClr>
          <a:schemeClr val="tx1"/>
        </a:buClr>
        <a:buSzPct val="80000"/>
        <a:buFont typeface="Wingdings 3"/>
        <a:buChar char=""/>
        <a:defRPr kumimoji="1" sz="1378" kern="1200" cap="none">
          <a:solidFill>
            <a:schemeClr val="bg2">
              <a:lumMod val="75000"/>
            </a:schemeClr>
          </a:solidFill>
          <a:latin typeface="+mn-lt"/>
          <a:ea typeface="+mn-ea"/>
          <a:cs typeface="+mn-cs"/>
        </a:defRPr>
      </a:lvl7pPr>
      <a:lvl8pPr marL="3375892" indent="-225059" algn="l" defTabSz="450119" rtl="0" eaLnBrk="1" latinLnBrk="0" hangingPunct="1">
        <a:spcBef>
          <a:spcPct val="20000"/>
        </a:spcBef>
        <a:spcAft>
          <a:spcPts val="591"/>
        </a:spcAft>
        <a:buClr>
          <a:schemeClr val="tx1"/>
        </a:buClr>
        <a:buSzPct val="80000"/>
        <a:buFont typeface="Wingdings 3"/>
        <a:buChar char=""/>
        <a:defRPr kumimoji="1" sz="1378" kern="1200" cap="none">
          <a:solidFill>
            <a:schemeClr val="bg2">
              <a:lumMod val="75000"/>
            </a:schemeClr>
          </a:solidFill>
          <a:latin typeface="+mn-lt"/>
          <a:ea typeface="+mn-ea"/>
          <a:cs typeface="+mn-cs"/>
        </a:defRPr>
      </a:lvl8pPr>
      <a:lvl9pPr marL="3826011" indent="-225059" algn="l" defTabSz="450119" rtl="0" eaLnBrk="1" latinLnBrk="0" hangingPunct="1">
        <a:spcBef>
          <a:spcPct val="20000"/>
        </a:spcBef>
        <a:spcAft>
          <a:spcPts val="591"/>
        </a:spcAft>
        <a:buClr>
          <a:schemeClr val="tx1"/>
        </a:buClr>
        <a:buSzPct val="80000"/>
        <a:buFont typeface="Wingdings 3"/>
        <a:buChar char=""/>
        <a:defRPr kumimoji="1" sz="1378" kern="1200" cap="none">
          <a:solidFill>
            <a:schemeClr val="bg2">
              <a:lumMod val="75000"/>
            </a:schemeClr>
          </a:solidFill>
          <a:latin typeface="+mn-lt"/>
          <a:ea typeface="+mn-ea"/>
          <a:cs typeface="+mn-cs"/>
        </a:defRPr>
      </a:lvl9pPr>
    </p:bodyStyle>
    <p:otherStyle>
      <a:defPPr>
        <a:defRPr lang="en-US"/>
      </a:defPPr>
      <a:lvl1pPr marL="0" algn="l" defTabSz="450119" rtl="0" eaLnBrk="1" latinLnBrk="0" hangingPunct="1">
        <a:defRPr kumimoji="1" sz="1772" kern="1200">
          <a:solidFill>
            <a:schemeClr val="tx1"/>
          </a:solidFill>
          <a:latin typeface="+mn-lt"/>
          <a:ea typeface="+mn-ea"/>
          <a:cs typeface="+mn-cs"/>
        </a:defRPr>
      </a:lvl1pPr>
      <a:lvl2pPr marL="450119" algn="l" defTabSz="450119" rtl="0" eaLnBrk="1" latinLnBrk="0" hangingPunct="1">
        <a:defRPr kumimoji="1" sz="1772" kern="1200">
          <a:solidFill>
            <a:schemeClr val="tx1"/>
          </a:solidFill>
          <a:latin typeface="+mn-lt"/>
          <a:ea typeface="+mn-ea"/>
          <a:cs typeface="+mn-cs"/>
        </a:defRPr>
      </a:lvl2pPr>
      <a:lvl3pPr marL="900237" algn="l" defTabSz="450119" rtl="0" eaLnBrk="1" latinLnBrk="0" hangingPunct="1">
        <a:defRPr kumimoji="1" sz="1772" kern="1200">
          <a:solidFill>
            <a:schemeClr val="tx1"/>
          </a:solidFill>
          <a:latin typeface="+mn-lt"/>
          <a:ea typeface="+mn-ea"/>
          <a:cs typeface="+mn-cs"/>
        </a:defRPr>
      </a:lvl3pPr>
      <a:lvl4pPr marL="1350357" algn="l" defTabSz="450119" rtl="0" eaLnBrk="1" latinLnBrk="0" hangingPunct="1">
        <a:defRPr kumimoji="1" sz="1772" kern="1200">
          <a:solidFill>
            <a:schemeClr val="tx1"/>
          </a:solidFill>
          <a:latin typeface="+mn-lt"/>
          <a:ea typeface="+mn-ea"/>
          <a:cs typeface="+mn-cs"/>
        </a:defRPr>
      </a:lvl4pPr>
      <a:lvl5pPr marL="1800476" algn="l" defTabSz="450119" rtl="0" eaLnBrk="1" latinLnBrk="0" hangingPunct="1">
        <a:defRPr kumimoji="1" sz="1772" kern="1200">
          <a:solidFill>
            <a:schemeClr val="tx1"/>
          </a:solidFill>
          <a:latin typeface="+mn-lt"/>
          <a:ea typeface="+mn-ea"/>
          <a:cs typeface="+mn-cs"/>
        </a:defRPr>
      </a:lvl5pPr>
      <a:lvl6pPr marL="2250595" algn="l" defTabSz="450119" rtl="0" eaLnBrk="1" latinLnBrk="0" hangingPunct="1">
        <a:defRPr kumimoji="1" sz="1772" kern="1200">
          <a:solidFill>
            <a:schemeClr val="tx1"/>
          </a:solidFill>
          <a:latin typeface="+mn-lt"/>
          <a:ea typeface="+mn-ea"/>
          <a:cs typeface="+mn-cs"/>
        </a:defRPr>
      </a:lvl6pPr>
      <a:lvl7pPr marL="2700713" algn="l" defTabSz="450119" rtl="0" eaLnBrk="1" latinLnBrk="0" hangingPunct="1">
        <a:defRPr kumimoji="1" sz="1772" kern="1200">
          <a:solidFill>
            <a:schemeClr val="tx1"/>
          </a:solidFill>
          <a:latin typeface="+mn-lt"/>
          <a:ea typeface="+mn-ea"/>
          <a:cs typeface="+mn-cs"/>
        </a:defRPr>
      </a:lvl7pPr>
      <a:lvl8pPr marL="3150832" algn="l" defTabSz="450119" rtl="0" eaLnBrk="1" latinLnBrk="0" hangingPunct="1">
        <a:defRPr kumimoji="1" sz="1772" kern="1200">
          <a:solidFill>
            <a:schemeClr val="tx1"/>
          </a:solidFill>
          <a:latin typeface="+mn-lt"/>
          <a:ea typeface="+mn-ea"/>
          <a:cs typeface="+mn-cs"/>
        </a:defRPr>
      </a:lvl8pPr>
      <a:lvl9pPr marL="3600952" algn="l" defTabSz="450119" rtl="0" eaLnBrk="1" latinLnBrk="0" hangingPunct="1">
        <a:defRPr kumimoji="1" sz="177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1">
                <a:solidFill>
                  <a:schemeClr val="tx1">
                    <a:tint val="75000"/>
                  </a:schemeClr>
                </a:solidFill>
              </a:defRPr>
            </a:lvl1pPr>
          </a:lstStyle>
          <a:p>
            <a:pPr lvl="0"/>
            <a:fld id="{53A0D21D-109A-4759-B007-77F10475EFD1}" type="datetime1">
              <a:rPr lang="ja-JP" altLang="en-US" smtClean="0"/>
              <a:t>2021/2/20</a:t>
            </a:fld>
            <a:endParaRPr lang="ja-JP" altLang="en-US"/>
          </a:p>
        </p:txBody>
      </p:sp>
      <p:sp>
        <p:nvSpPr>
          <p:cNvPr id="5" name="フッター プレースホルダー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1">
                <a:solidFill>
                  <a:schemeClr val="tx1">
                    <a:tint val="75000"/>
                  </a:schemeClr>
                </a:solidFill>
              </a:defRPr>
            </a:lvl1pPr>
          </a:lstStyle>
          <a:p>
            <a:pPr lvl="0"/>
            <a:endParaRPr lang="ja-JP" altLang="en-US"/>
          </a:p>
        </p:txBody>
      </p:sp>
      <p:sp>
        <p:nvSpPr>
          <p:cNvPr id="6" name="スライド番号プレースホルダー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81">
                <a:solidFill>
                  <a:schemeClr val="tx1">
                    <a:tint val="75000"/>
                  </a:schemeClr>
                </a:solidFill>
              </a:defRPr>
            </a:lvl1pPr>
          </a:lstStyle>
          <a:p>
            <a:pPr lvl="0"/>
            <a:fld id="{C84DB6D0-7CFB-4310-910F-9A9789770D33}" type="slidenum">
              <a:rPr lang="ja-JP" altLang="en-US" smtClean="0"/>
              <a:pPr lvl="0"/>
              <a:t>‹#›</a:t>
            </a:fld>
            <a:endParaRPr lang="ja-JP" altLang="en-US"/>
          </a:p>
        </p:txBody>
      </p:sp>
    </p:spTree>
    <p:extLst>
      <p:ext uri="{BB962C8B-B14F-4D97-AF65-F5344CB8AC3E}">
        <p14:creationId xmlns:p14="http://schemas.microsoft.com/office/powerpoint/2010/main" val="171141682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lvl1pPr algn="l" defTabSz="900237" rtl="0" eaLnBrk="1" latinLnBrk="0" hangingPunct="1">
        <a:lnSpc>
          <a:spcPct val="90000"/>
        </a:lnSpc>
        <a:spcBef>
          <a:spcPct val="0"/>
        </a:spcBef>
        <a:buNone/>
        <a:defRPr kumimoji="1" sz="4331" kern="1200">
          <a:solidFill>
            <a:schemeClr val="tx1"/>
          </a:solidFill>
          <a:latin typeface="+mj-lt"/>
          <a:ea typeface="+mj-ea"/>
          <a:cs typeface="+mj-cs"/>
        </a:defRPr>
      </a:lvl1pPr>
    </p:titleStyle>
    <p:bodyStyle>
      <a:lvl1pPr marL="225059" indent="-225059" algn="l" defTabSz="900237" rtl="0" eaLnBrk="1" latinLnBrk="0" hangingPunct="1">
        <a:lnSpc>
          <a:spcPct val="90000"/>
        </a:lnSpc>
        <a:spcBef>
          <a:spcPts val="985"/>
        </a:spcBef>
        <a:buFont typeface="Arial" panose="020B0604020202020204" pitchFamily="34" charset="0"/>
        <a:buChar char="•"/>
        <a:defRPr kumimoji="1" sz="2757" kern="1200">
          <a:solidFill>
            <a:schemeClr val="tx1"/>
          </a:solidFill>
          <a:latin typeface="+mn-lt"/>
          <a:ea typeface="+mn-ea"/>
          <a:cs typeface="+mn-cs"/>
        </a:defRPr>
      </a:lvl1pPr>
      <a:lvl2pPr marL="675178" indent="-225059" algn="l" defTabSz="900237" rtl="0" eaLnBrk="1" latinLnBrk="0" hangingPunct="1">
        <a:lnSpc>
          <a:spcPct val="90000"/>
        </a:lnSpc>
        <a:spcBef>
          <a:spcPts val="492"/>
        </a:spcBef>
        <a:buFont typeface="Arial" panose="020B0604020202020204" pitchFamily="34" charset="0"/>
        <a:buChar char="•"/>
        <a:defRPr kumimoji="1" sz="2362" kern="1200">
          <a:solidFill>
            <a:schemeClr val="tx1"/>
          </a:solidFill>
          <a:latin typeface="+mn-lt"/>
          <a:ea typeface="+mn-ea"/>
          <a:cs typeface="+mn-cs"/>
        </a:defRPr>
      </a:lvl2pPr>
      <a:lvl3pPr marL="1125298" indent="-225059" algn="l" defTabSz="900237" rtl="0" eaLnBrk="1" latinLnBrk="0" hangingPunct="1">
        <a:lnSpc>
          <a:spcPct val="90000"/>
        </a:lnSpc>
        <a:spcBef>
          <a:spcPts val="492"/>
        </a:spcBef>
        <a:buFont typeface="Arial" panose="020B0604020202020204" pitchFamily="34" charset="0"/>
        <a:buChar char="•"/>
        <a:defRPr kumimoji="1" sz="1969" kern="1200">
          <a:solidFill>
            <a:schemeClr val="tx1"/>
          </a:solidFill>
          <a:latin typeface="+mn-lt"/>
          <a:ea typeface="+mn-ea"/>
          <a:cs typeface="+mn-cs"/>
        </a:defRPr>
      </a:lvl3pPr>
      <a:lvl4pPr marL="1575417" indent="-225059" algn="l" defTabSz="900237" rtl="0" eaLnBrk="1" latinLnBrk="0" hangingPunct="1">
        <a:lnSpc>
          <a:spcPct val="90000"/>
        </a:lnSpc>
        <a:spcBef>
          <a:spcPts val="492"/>
        </a:spcBef>
        <a:buFont typeface="Arial" panose="020B0604020202020204" pitchFamily="34" charset="0"/>
        <a:buChar char="•"/>
        <a:defRPr kumimoji="1" sz="1772" kern="1200">
          <a:solidFill>
            <a:schemeClr val="tx1"/>
          </a:solidFill>
          <a:latin typeface="+mn-lt"/>
          <a:ea typeface="+mn-ea"/>
          <a:cs typeface="+mn-cs"/>
        </a:defRPr>
      </a:lvl4pPr>
      <a:lvl5pPr marL="2025535" indent="-225059" algn="l" defTabSz="900237" rtl="0" eaLnBrk="1" latinLnBrk="0" hangingPunct="1">
        <a:lnSpc>
          <a:spcPct val="90000"/>
        </a:lnSpc>
        <a:spcBef>
          <a:spcPts val="492"/>
        </a:spcBef>
        <a:buFont typeface="Arial" panose="020B0604020202020204" pitchFamily="34" charset="0"/>
        <a:buChar char="•"/>
        <a:defRPr kumimoji="1" sz="1772" kern="1200">
          <a:solidFill>
            <a:schemeClr val="tx1"/>
          </a:solidFill>
          <a:latin typeface="+mn-lt"/>
          <a:ea typeface="+mn-ea"/>
          <a:cs typeface="+mn-cs"/>
        </a:defRPr>
      </a:lvl5pPr>
      <a:lvl6pPr marL="2475654" indent="-225059" algn="l" defTabSz="900237" rtl="0" eaLnBrk="1" latinLnBrk="0" hangingPunct="1">
        <a:lnSpc>
          <a:spcPct val="90000"/>
        </a:lnSpc>
        <a:spcBef>
          <a:spcPts val="492"/>
        </a:spcBef>
        <a:buFont typeface="Arial" panose="020B0604020202020204" pitchFamily="34" charset="0"/>
        <a:buChar char="•"/>
        <a:defRPr kumimoji="1" sz="1772" kern="1200">
          <a:solidFill>
            <a:schemeClr val="tx1"/>
          </a:solidFill>
          <a:latin typeface="+mn-lt"/>
          <a:ea typeface="+mn-ea"/>
          <a:cs typeface="+mn-cs"/>
        </a:defRPr>
      </a:lvl6pPr>
      <a:lvl7pPr marL="2925773" indent="-225059" algn="l" defTabSz="900237" rtl="0" eaLnBrk="1" latinLnBrk="0" hangingPunct="1">
        <a:lnSpc>
          <a:spcPct val="90000"/>
        </a:lnSpc>
        <a:spcBef>
          <a:spcPts val="492"/>
        </a:spcBef>
        <a:buFont typeface="Arial" panose="020B0604020202020204" pitchFamily="34" charset="0"/>
        <a:buChar char="•"/>
        <a:defRPr kumimoji="1" sz="1772" kern="1200">
          <a:solidFill>
            <a:schemeClr val="tx1"/>
          </a:solidFill>
          <a:latin typeface="+mn-lt"/>
          <a:ea typeface="+mn-ea"/>
          <a:cs typeface="+mn-cs"/>
        </a:defRPr>
      </a:lvl7pPr>
      <a:lvl8pPr marL="3375892" indent="-225059" algn="l" defTabSz="900237" rtl="0" eaLnBrk="1" latinLnBrk="0" hangingPunct="1">
        <a:lnSpc>
          <a:spcPct val="90000"/>
        </a:lnSpc>
        <a:spcBef>
          <a:spcPts val="492"/>
        </a:spcBef>
        <a:buFont typeface="Arial" panose="020B0604020202020204" pitchFamily="34" charset="0"/>
        <a:buChar char="•"/>
        <a:defRPr kumimoji="1" sz="1772" kern="1200">
          <a:solidFill>
            <a:schemeClr val="tx1"/>
          </a:solidFill>
          <a:latin typeface="+mn-lt"/>
          <a:ea typeface="+mn-ea"/>
          <a:cs typeface="+mn-cs"/>
        </a:defRPr>
      </a:lvl8pPr>
      <a:lvl9pPr marL="3826011" indent="-225059" algn="l" defTabSz="900237" rtl="0" eaLnBrk="1" latinLnBrk="0" hangingPunct="1">
        <a:lnSpc>
          <a:spcPct val="90000"/>
        </a:lnSpc>
        <a:spcBef>
          <a:spcPts val="492"/>
        </a:spcBef>
        <a:buFont typeface="Arial" panose="020B0604020202020204" pitchFamily="34" charset="0"/>
        <a:buChar char="•"/>
        <a:defRPr kumimoji="1" sz="1772" kern="1200">
          <a:solidFill>
            <a:schemeClr val="tx1"/>
          </a:solidFill>
          <a:latin typeface="+mn-lt"/>
          <a:ea typeface="+mn-ea"/>
          <a:cs typeface="+mn-cs"/>
        </a:defRPr>
      </a:lvl9pPr>
    </p:bodyStyle>
    <p:otherStyle>
      <a:defPPr>
        <a:defRPr lang="ja-JP"/>
      </a:defPPr>
      <a:lvl1pPr marL="0" algn="l" defTabSz="900237" rtl="0" eaLnBrk="1" latinLnBrk="0" hangingPunct="1">
        <a:defRPr kumimoji="1" sz="1772" kern="1200">
          <a:solidFill>
            <a:schemeClr val="tx1"/>
          </a:solidFill>
          <a:latin typeface="+mn-lt"/>
          <a:ea typeface="+mn-ea"/>
          <a:cs typeface="+mn-cs"/>
        </a:defRPr>
      </a:lvl1pPr>
      <a:lvl2pPr marL="450119" algn="l" defTabSz="900237" rtl="0" eaLnBrk="1" latinLnBrk="0" hangingPunct="1">
        <a:defRPr kumimoji="1" sz="1772" kern="1200">
          <a:solidFill>
            <a:schemeClr val="tx1"/>
          </a:solidFill>
          <a:latin typeface="+mn-lt"/>
          <a:ea typeface="+mn-ea"/>
          <a:cs typeface="+mn-cs"/>
        </a:defRPr>
      </a:lvl2pPr>
      <a:lvl3pPr marL="900237" algn="l" defTabSz="900237" rtl="0" eaLnBrk="1" latinLnBrk="0" hangingPunct="1">
        <a:defRPr kumimoji="1" sz="1772" kern="1200">
          <a:solidFill>
            <a:schemeClr val="tx1"/>
          </a:solidFill>
          <a:latin typeface="+mn-lt"/>
          <a:ea typeface="+mn-ea"/>
          <a:cs typeface="+mn-cs"/>
        </a:defRPr>
      </a:lvl3pPr>
      <a:lvl4pPr marL="1350357" algn="l" defTabSz="900237" rtl="0" eaLnBrk="1" latinLnBrk="0" hangingPunct="1">
        <a:defRPr kumimoji="1" sz="1772" kern="1200">
          <a:solidFill>
            <a:schemeClr val="tx1"/>
          </a:solidFill>
          <a:latin typeface="+mn-lt"/>
          <a:ea typeface="+mn-ea"/>
          <a:cs typeface="+mn-cs"/>
        </a:defRPr>
      </a:lvl4pPr>
      <a:lvl5pPr marL="1800476" algn="l" defTabSz="900237" rtl="0" eaLnBrk="1" latinLnBrk="0" hangingPunct="1">
        <a:defRPr kumimoji="1" sz="1772" kern="1200">
          <a:solidFill>
            <a:schemeClr val="tx1"/>
          </a:solidFill>
          <a:latin typeface="+mn-lt"/>
          <a:ea typeface="+mn-ea"/>
          <a:cs typeface="+mn-cs"/>
        </a:defRPr>
      </a:lvl5pPr>
      <a:lvl6pPr marL="2250595" algn="l" defTabSz="900237" rtl="0" eaLnBrk="1" latinLnBrk="0" hangingPunct="1">
        <a:defRPr kumimoji="1" sz="1772" kern="1200">
          <a:solidFill>
            <a:schemeClr val="tx1"/>
          </a:solidFill>
          <a:latin typeface="+mn-lt"/>
          <a:ea typeface="+mn-ea"/>
          <a:cs typeface="+mn-cs"/>
        </a:defRPr>
      </a:lvl6pPr>
      <a:lvl7pPr marL="2700713" algn="l" defTabSz="900237" rtl="0" eaLnBrk="1" latinLnBrk="0" hangingPunct="1">
        <a:defRPr kumimoji="1" sz="1772" kern="1200">
          <a:solidFill>
            <a:schemeClr val="tx1"/>
          </a:solidFill>
          <a:latin typeface="+mn-lt"/>
          <a:ea typeface="+mn-ea"/>
          <a:cs typeface="+mn-cs"/>
        </a:defRPr>
      </a:lvl7pPr>
      <a:lvl8pPr marL="3150832" algn="l" defTabSz="900237" rtl="0" eaLnBrk="1" latinLnBrk="0" hangingPunct="1">
        <a:defRPr kumimoji="1" sz="1772" kern="1200">
          <a:solidFill>
            <a:schemeClr val="tx1"/>
          </a:solidFill>
          <a:latin typeface="+mn-lt"/>
          <a:ea typeface="+mn-ea"/>
          <a:cs typeface="+mn-cs"/>
        </a:defRPr>
      </a:lvl8pPr>
      <a:lvl9pPr marL="3600952" algn="l" defTabSz="900237" rtl="0" eaLnBrk="1" latinLnBrk="0" hangingPunct="1">
        <a:defRPr kumimoji="1" sz="177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AE608AD-796B-4B1B-B2B1-DF96BA279221}" type="datetimeFigureOut">
              <a:rPr kumimoji="1" lang="ja-JP" altLang="en-US" smtClean="0"/>
              <a:t>2021/2/20</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E4779C4-3F43-4AB1-8765-AA9271DA17A0}" type="slidenum">
              <a:rPr kumimoji="1" lang="ja-JP" altLang="en-US" smtClean="0"/>
              <a:t>‹#›</a:t>
            </a:fld>
            <a:endParaRPr kumimoji="1" lang="ja-JP" altLang="en-US"/>
          </a:p>
        </p:txBody>
      </p:sp>
    </p:spTree>
    <p:extLst>
      <p:ext uri="{BB962C8B-B14F-4D97-AF65-F5344CB8AC3E}">
        <p14:creationId xmlns:p14="http://schemas.microsoft.com/office/powerpoint/2010/main" val="2724869556"/>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フリーフォーム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16" name="フリーフォーム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タイトル プレースホルダー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ja-JP" altLang="en-US"/>
              <a:t>マスター タイトルの書式設定</a:t>
            </a:r>
            <a:endParaRPr kumimoji="0" lang="en-US"/>
          </a:p>
        </p:txBody>
      </p:sp>
      <p:sp>
        <p:nvSpPr>
          <p:cNvPr id="30" name="テキスト プレースホルダー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0" name="日付プレースホルダー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8459DB7-A252-49F4-A8D0-224730AA82D4}" type="datetimeFigureOut">
              <a:rPr kumimoji="1" lang="ja-JP" altLang="en-US" smtClean="0"/>
              <a:t>2021/2/20</a:t>
            </a:fld>
            <a:endParaRPr kumimoji="1" lang="ja-JP" altLang="en-US"/>
          </a:p>
        </p:txBody>
      </p:sp>
      <p:sp>
        <p:nvSpPr>
          <p:cNvPr id="22" name="フッター プレースホルダー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kumimoji="1" lang="ja-JP" altLang="en-US"/>
          </a:p>
        </p:txBody>
      </p:sp>
      <p:sp>
        <p:nvSpPr>
          <p:cNvPr id="18" name="スライド番号プレースホルダー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66B487C3-BF28-4011-AD91-BC9492F588CF}" type="slidenum">
              <a:rPr kumimoji="1" lang="ja-JP" altLang="en-US" smtClean="0"/>
              <a:t>‹#›</a:t>
            </a:fld>
            <a:endParaRPr kumimoji="1" lang="ja-JP" altLang="en-US"/>
          </a:p>
        </p:txBody>
      </p:sp>
    </p:spTree>
    <p:extLst>
      <p:ext uri="{BB962C8B-B14F-4D97-AF65-F5344CB8AC3E}">
        <p14:creationId xmlns:p14="http://schemas.microsoft.com/office/powerpoint/2010/main" val="4125356152"/>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1" latinLnBrk="0" hangingPunct="1">
        <a:spcBef>
          <a:spcPct val="0"/>
        </a:spcBef>
        <a:buNone/>
        <a:defRPr kumimoji="1"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1"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1"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1"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1"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1"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1"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1"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11BC76-8729-4304-9539-10D0CBCFEED7}" type="datetimeFigureOut">
              <a:rPr lang="ja-JP" altLang="en-US" smtClean="0">
                <a:solidFill>
                  <a:prstClr val="black">
                    <a:tint val="75000"/>
                  </a:prstClr>
                </a:solidFill>
              </a:rPr>
              <a:pPr/>
              <a:t>2021/2/20</a:t>
            </a:fld>
            <a:endParaRPr lang="ja-JP" altLang="en-US">
              <a:solidFill>
                <a:prstClr val="black">
                  <a:tint val="75000"/>
                </a:prstClr>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900">
                <a:solidFill>
                  <a:schemeClr val="accent1"/>
                </a:solidFill>
              </a:defRPr>
            </a:lvl1pPr>
          </a:lstStyle>
          <a:p>
            <a:fld id="{5443BFBD-6C57-47F6-97C4-20C560C11E6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11697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Lst>
  <p:txStyles>
    <p:titleStyle>
      <a:lvl1pPr algn="l" defTabSz="457189"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kumimoji="1" sz="1800" kern="1200">
          <a:solidFill>
            <a:schemeClr val="tx1"/>
          </a:solidFill>
          <a:latin typeface="+mn-lt"/>
          <a:ea typeface="+mn-ea"/>
          <a:cs typeface="+mn-cs"/>
        </a:defRPr>
      </a:lvl1pPr>
      <a:lvl2pPr marL="457189" algn="l" defTabSz="457189" rtl="0" eaLnBrk="1" latinLnBrk="0" hangingPunct="1">
        <a:defRPr kumimoji="1" sz="1800" kern="1200">
          <a:solidFill>
            <a:schemeClr val="tx1"/>
          </a:solidFill>
          <a:latin typeface="+mn-lt"/>
          <a:ea typeface="+mn-ea"/>
          <a:cs typeface="+mn-cs"/>
        </a:defRPr>
      </a:lvl2pPr>
      <a:lvl3pPr marL="914377" algn="l" defTabSz="457189" rtl="0" eaLnBrk="1" latinLnBrk="0" hangingPunct="1">
        <a:defRPr kumimoji="1" sz="1800" kern="1200">
          <a:solidFill>
            <a:schemeClr val="tx1"/>
          </a:solidFill>
          <a:latin typeface="+mn-lt"/>
          <a:ea typeface="+mn-ea"/>
          <a:cs typeface="+mn-cs"/>
        </a:defRPr>
      </a:lvl3pPr>
      <a:lvl4pPr marL="1371566" algn="l" defTabSz="457189" rtl="0" eaLnBrk="1" latinLnBrk="0" hangingPunct="1">
        <a:defRPr kumimoji="1" sz="1800" kern="1200">
          <a:solidFill>
            <a:schemeClr val="tx1"/>
          </a:solidFill>
          <a:latin typeface="+mn-lt"/>
          <a:ea typeface="+mn-ea"/>
          <a:cs typeface="+mn-cs"/>
        </a:defRPr>
      </a:lvl4pPr>
      <a:lvl5pPr marL="1828754" algn="l" defTabSz="457189" rtl="0" eaLnBrk="1" latinLnBrk="0" hangingPunct="1">
        <a:defRPr kumimoji="1" sz="1800" kern="1200">
          <a:solidFill>
            <a:schemeClr val="tx1"/>
          </a:solidFill>
          <a:latin typeface="+mn-lt"/>
          <a:ea typeface="+mn-ea"/>
          <a:cs typeface="+mn-cs"/>
        </a:defRPr>
      </a:lvl5pPr>
      <a:lvl6pPr marL="2285943" algn="l" defTabSz="457189" rtl="0" eaLnBrk="1" latinLnBrk="0" hangingPunct="1">
        <a:defRPr kumimoji="1" sz="1800" kern="1200">
          <a:solidFill>
            <a:schemeClr val="tx1"/>
          </a:solidFill>
          <a:latin typeface="+mn-lt"/>
          <a:ea typeface="+mn-ea"/>
          <a:cs typeface="+mn-cs"/>
        </a:defRPr>
      </a:lvl6pPr>
      <a:lvl7pPr marL="2743131" algn="l" defTabSz="457189" rtl="0" eaLnBrk="1" latinLnBrk="0" hangingPunct="1">
        <a:defRPr kumimoji="1" sz="1800" kern="1200">
          <a:solidFill>
            <a:schemeClr val="tx1"/>
          </a:solidFill>
          <a:latin typeface="+mn-lt"/>
          <a:ea typeface="+mn-ea"/>
          <a:cs typeface="+mn-cs"/>
        </a:defRPr>
      </a:lvl7pPr>
      <a:lvl8pPr marL="3200320" algn="l" defTabSz="457189" rtl="0" eaLnBrk="1" latinLnBrk="0" hangingPunct="1">
        <a:defRPr kumimoji="1" sz="1800" kern="1200">
          <a:solidFill>
            <a:schemeClr val="tx1"/>
          </a:solidFill>
          <a:latin typeface="+mn-lt"/>
          <a:ea typeface="+mn-ea"/>
          <a:cs typeface="+mn-cs"/>
        </a:defRPr>
      </a:lvl8pPr>
      <a:lvl9pPr marL="3657509" algn="l" defTabSz="457189"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35.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37.sv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6.xml"/><Relationship Id="rId1" Type="http://schemas.openxmlformats.org/officeDocument/2006/relationships/slideLayout" Target="../slideLayouts/slideLayout7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68.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8.xml"/><Relationship Id="rId1" Type="http://schemas.openxmlformats.org/officeDocument/2006/relationships/slideLayout" Target="../slideLayouts/slideLayout71.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3.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4.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8.x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3.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3.xml"/><Relationship Id="rId5" Type="http://schemas.openxmlformats.org/officeDocument/2006/relationships/image" Target="../media/image8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3.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2" Type="http://schemas.openxmlformats.org/officeDocument/2006/relationships/hyperlink" Target="http://www.kkssupport.sakura.ne.jp/" TargetMode="External"/><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9.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A99E83D-D75B-4C27-B5AC-28836D9E4AC3}"/>
              </a:ext>
            </a:extLst>
          </p:cNvPr>
          <p:cNvPicPr>
            <a:picLocks noChangeAspect="1"/>
          </p:cNvPicPr>
          <p:nvPr/>
        </p:nvPicPr>
        <p:blipFill>
          <a:blip r:embed="rId2"/>
          <a:stretch>
            <a:fillRect/>
          </a:stretch>
        </p:blipFill>
        <p:spPr>
          <a:xfrm>
            <a:off x="-41041" y="0"/>
            <a:ext cx="12233041" cy="6858000"/>
          </a:xfrm>
          <a:prstGeom prst="rect">
            <a:avLst/>
          </a:prstGeom>
        </p:spPr>
      </p:pic>
    </p:spTree>
    <p:extLst>
      <p:ext uri="{BB962C8B-B14F-4D97-AF65-F5344CB8AC3E}">
        <p14:creationId xmlns:p14="http://schemas.microsoft.com/office/powerpoint/2010/main" val="1646048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991545" y="641825"/>
          <a:ext cx="8064897" cy="5451412"/>
        </p:xfrm>
        <a:graphic>
          <a:graphicData uri="http://schemas.openxmlformats.org/drawingml/2006/table">
            <a:tbl>
              <a:tblPr firstRow="1" firstCol="1" bandRow="1">
                <a:tableStyleId>{F5AB1C69-6EDB-4FF4-983F-18BD219EF322}</a:tableStyleId>
              </a:tblPr>
              <a:tblGrid>
                <a:gridCol w="590452">
                  <a:extLst>
                    <a:ext uri="{9D8B030D-6E8A-4147-A177-3AD203B41FA5}">
                      <a16:colId xmlns:a16="http://schemas.microsoft.com/office/drawing/2014/main" val="20000"/>
                    </a:ext>
                  </a:extLst>
                </a:gridCol>
                <a:gridCol w="921716">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656185">
                  <a:extLst>
                    <a:ext uri="{9D8B030D-6E8A-4147-A177-3AD203B41FA5}">
                      <a16:colId xmlns:a16="http://schemas.microsoft.com/office/drawing/2014/main" val="20004"/>
                    </a:ext>
                  </a:extLst>
                </a:gridCol>
              </a:tblGrid>
              <a:tr h="260647">
                <a:tc>
                  <a:txBody>
                    <a:bodyPr/>
                    <a:lstStyle/>
                    <a:p>
                      <a:pPr algn="just">
                        <a:spcAft>
                          <a:spcPts val="0"/>
                        </a:spcAft>
                      </a:pPr>
                      <a:r>
                        <a:rPr lang="en-US" sz="1000" kern="100" dirty="0">
                          <a:effectLst/>
                        </a:rPr>
                        <a:t> </a:t>
                      </a:r>
                      <a:endParaRPr lang="ja-JP" sz="1000" kern="100" dirty="0">
                        <a:effectLst/>
                        <a:latin typeface="Century"/>
                        <a:ea typeface="ＭＳ 明朝"/>
                        <a:cs typeface="Times New Roman"/>
                      </a:endParaRPr>
                    </a:p>
                  </a:txBody>
                  <a:tcPr marL="67637" marR="67637" marT="0" marB="0">
                    <a:solidFill>
                      <a:schemeClr val="accent1">
                        <a:lumMod val="60000"/>
                        <a:lumOff val="40000"/>
                      </a:schemeClr>
                    </a:solidFill>
                  </a:tcPr>
                </a:tc>
                <a:tc gridSpan="2">
                  <a:txBody>
                    <a:bodyPr/>
                    <a:lstStyle/>
                    <a:p>
                      <a:pPr indent="800100" algn="just">
                        <a:spcAft>
                          <a:spcPts val="0"/>
                        </a:spcAft>
                      </a:pPr>
                      <a:r>
                        <a:rPr lang="ja-JP" altLang="en-US" sz="1800" kern="100" dirty="0">
                          <a:effectLst/>
                        </a:rPr>
                        <a:t>　　</a:t>
                      </a:r>
                      <a:r>
                        <a:rPr lang="ja-JP" sz="1800" kern="100" dirty="0">
                          <a:effectLst/>
                        </a:rPr>
                        <a:t>項　目　内　容</a:t>
                      </a:r>
                      <a:endParaRPr lang="ja-JP" sz="1800" kern="100" dirty="0">
                        <a:effectLst/>
                        <a:latin typeface="Century"/>
                        <a:ea typeface="ＭＳ 明朝"/>
                        <a:cs typeface="Times New Roman"/>
                      </a:endParaRPr>
                    </a:p>
                  </a:txBody>
                  <a:tcPr marL="67637" marR="67637" marT="0" marB="0">
                    <a:solidFill>
                      <a:schemeClr val="accent1">
                        <a:lumMod val="60000"/>
                        <a:lumOff val="40000"/>
                      </a:schemeClr>
                    </a:solidFill>
                  </a:tcPr>
                </a:tc>
                <a:tc hMerge="1">
                  <a:txBody>
                    <a:bodyPr/>
                    <a:lstStyle/>
                    <a:p>
                      <a:endParaRPr kumimoji="1" lang="ja-JP" altLang="en-US"/>
                    </a:p>
                  </a:txBody>
                  <a:tcPr/>
                </a:tc>
                <a:tc>
                  <a:txBody>
                    <a:bodyPr/>
                    <a:lstStyle/>
                    <a:p>
                      <a:pPr algn="ctr">
                        <a:spcAft>
                          <a:spcPts val="0"/>
                        </a:spcAft>
                      </a:pPr>
                      <a:r>
                        <a:rPr lang="ja-JP" sz="2000" kern="100" dirty="0">
                          <a:effectLst/>
                        </a:rPr>
                        <a:t>小学校</a:t>
                      </a:r>
                      <a:endParaRPr lang="ja-JP" sz="2000" kern="100" dirty="0">
                        <a:effectLst/>
                        <a:latin typeface="Century"/>
                        <a:ea typeface="ＭＳ 明朝"/>
                        <a:cs typeface="Times New Roman"/>
                      </a:endParaRPr>
                    </a:p>
                  </a:txBody>
                  <a:tcPr marL="67637" marR="67637" marT="0" marB="0" anchor="ctr">
                    <a:solidFill>
                      <a:schemeClr val="accent1">
                        <a:lumMod val="60000"/>
                        <a:lumOff val="40000"/>
                      </a:schemeClr>
                    </a:solidFill>
                  </a:tcPr>
                </a:tc>
                <a:tc>
                  <a:txBody>
                    <a:bodyPr/>
                    <a:lstStyle/>
                    <a:p>
                      <a:pPr algn="ctr">
                        <a:spcAft>
                          <a:spcPts val="0"/>
                        </a:spcAft>
                      </a:pPr>
                      <a:r>
                        <a:rPr lang="ja-JP" sz="2000" kern="100" dirty="0">
                          <a:effectLst/>
                        </a:rPr>
                        <a:t>中学校</a:t>
                      </a:r>
                      <a:endParaRPr lang="ja-JP" sz="2000" kern="100" dirty="0">
                        <a:effectLst/>
                        <a:latin typeface="Century"/>
                        <a:ea typeface="ＭＳ 明朝"/>
                        <a:cs typeface="Times New Roman"/>
                      </a:endParaRPr>
                    </a:p>
                  </a:txBody>
                  <a:tcPr marL="67637" marR="67637" marT="0" marB="0" anchor="ctr">
                    <a:solidFill>
                      <a:schemeClr val="accent1">
                        <a:lumMod val="60000"/>
                        <a:lumOff val="40000"/>
                      </a:schemeClr>
                    </a:solidFill>
                  </a:tcPr>
                </a:tc>
                <a:extLst>
                  <a:ext uri="{0D108BD9-81ED-4DB2-BD59-A6C34878D82A}">
                    <a16:rowId xmlns:a16="http://schemas.microsoft.com/office/drawing/2014/main" val="10000"/>
                  </a:ext>
                </a:extLst>
              </a:tr>
              <a:tr h="290133">
                <a:tc rowSpan="10">
                  <a:txBody>
                    <a:bodyPr/>
                    <a:lstStyle/>
                    <a:p>
                      <a:pPr algn="ctr">
                        <a:spcAft>
                          <a:spcPts val="0"/>
                        </a:spcAft>
                      </a:pPr>
                      <a:r>
                        <a:rPr lang="en-US" sz="1000" kern="100" dirty="0">
                          <a:effectLst/>
                        </a:rPr>
                        <a:t> </a:t>
                      </a:r>
                      <a:endParaRPr lang="ja-JP" sz="1000" kern="100" dirty="0">
                        <a:effectLst/>
                      </a:endParaRPr>
                    </a:p>
                    <a:p>
                      <a:pPr algn="ctr">
                        <a:spcAft>
                          <a:spcPts val="0"/>
                        </a:spcAft>
                      </a:pPr>
                      <a:r>
                        <a:rPr lang="en-US" sz="1000" kern="100" dirty="0">
                          <a:effectLst/>
                        </a:rPr>
                        <a:t> </a:t>
                      </a:r>
                      <a:endParaRPr lang="ja-JP" sz="1000" kern="100" dirty="0">
                        <a:effectLst/>
                      </a:endParaRPr>
                    </a:p>
                    <a:p>
                      <a:pPr algn="ctr">
                        <a:spcAft>
                          <a:spcPts val="0"/>
                        </a:spcAft>
                      </a:pPr>
                      <a:r>
                        <a:rPr lang="en-US" sz="1000" kern="100" dirty="0">
                          <a:effectLst/>
                        </a:rPr>
                        <a:t> </a:t>
                      </a:r>
                      <a:endParaRPr lang="ja-JP" sz="1000" kern="100" dirty="0">
                        <a:effectLst/>
                      </a:endParaRPr>
                    </a:p>
                    <a:p>
                      <a:pPr algn="ctr">
                        <a:spcAft>
                          <a:spcPts val="0"/>
                        </a:spcAft>
                      </a:pPr>
                      <a:endParaRPr lang="en-US" altLang="ja-JP" sz="1800" kern="100" dirty="0">
                        <a:effectLst/>
                      </a:endParaRPr>
                    </a:p>
                    <a:p>
                      <a:pPr algn="ctr">
                        <a:spcAft>
                          <a:spcPts val="0"/>
                        </a:spcAft>
                      </a:pPr>
                      <a:r>
                        <a:rPr lang="ja-JP" sz="1800" kern="100" dirty="0">
                          <a:effectLst/>
                        </a:rPr>
                        <a:t>区</a:t>
                      </a:r>
                      <a:endParaRPr lang="en-US" altLang="ja-JP" sz="1800" kern="100" dirty="0">
                        <a:effectLst/>
                      </a:endParaRPr>
                    </a:p>
                    <a:p>
                      <a:pPr algn="ctr">
                        <a:spcAft>
                          <a:spcPts val="0"/>
                        </a:spcAft>
                      </a:pPr>
                      <a:endParaRPr lang="ja-JP" sz="1800" kern="100" dirty="0">
                        <a:effectLst/>
                      </a:endParaRPr>
                    </a:p>
                    <a:p>
                      <a:pPr algn="ctr">
                        <a:spcAft>
                          <a:spcPts val="0"/>
                        </a:spcAft>
                      </a:pPr>
                      <a:r>
                        <a:rPr lang="ja-JP" sz="1800" kern="100" dirty="0">
                          <a:effectLst/>
                        </a:rPr>
                        <a:t>分</a:t>
                      </a:r>
                      <a:endParaRPr lang="ja-JP" sz="1800" kern="100" dirty="0">
                        <a:effectLst/>
                        <a:latin typeface="Century"/>
                        <a:ea typeface="ＭＳ 明朝"/>
                        <a:cs typeface="Times New Roman"/>
                      </a:endParaRPr>
                    </a:p>
                  </a:txBody>
                  <a:tcPr marL="67637" marR="67637" marT="0" marB="0">
                    <a:lnB w="38100" cap="flat" cmpd="sng" algn="ctr">
                      <a:solidFill>
                        <a:schemeClr val="bg2"/>
                      </a:solidFill>
                      <a:prstDash val="solid"/>
                      <a:round/>
                      <a:headEnd type="none" w="med" len="med"/>
                      <a:tailEnd type="none" w="med" len="med"/>
                    </a:lnB>
                    <a:solidFill>
                      <a:schemeClr val="accent3">
                        <a:lumMod val="75000"/>
                      </a:schemeClr>
                    </a:solidFill>
                  </a:tcPr>
                </a:tc>
                <a:tc rowSpan="8">
                  <a:txBody>
                    <a:bodyPr/>
                    <a:lstStyle/>
                    <a:p>
                      <a:pPr algn="ctr">
                        <a:spcAft>
                          <a:spcPts val="0"/>
                        </a:spcAft>
                      </a:pPr>
                      <a:r>
                        <a:rPr lang="en-US" sz="1000" kern="100" dirty="0">
                          <a:effectLst/>
                        </a:rPr>
                        <a:t> </a:t>
                      </a:r>
                      <a:endParaRPr lang="ja-JP" sz="1000" kern="100" dirty="0">
                        <a:effectLst/>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学</a:t>
                      </a:r>
                      <a:endParaRPr lang="en-US" altLang="ja-JP" sz="1800" kern="100" dirty="0">
                        <a:effectLst/>
                        <a:latin typeface="HGPｺﾞｼｯｸE" panose="020B0900000000000000" pitchFamily="50" charset="-128"/>
                        <a:ea typeface="HGPｺﾞｼｯｸE" panose="020B0900000000000000" pitchFamily="50" charset="-128"/>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校</a:t>
                      </a:r>
                      <a:endParaRPr lang="en-US" altLang="ja-JP" sz="1800" kern="100" dirty="0">
                        <a:effectLst/>
                        <a:latin typeface="HGPｺﾞｼｯｸE" panose="020B0900000000000000" pitchFamily="50" charset="-128"/>
                        <a:ea typeface="HGPｺﾞｼｯｸE" panose="020B0900000000000000" pitchFamily="50" charset="-128"/>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に</a:t>
                      </a:r>
                      <a:endParaRPr lang="en-US" altLang="ja-JP" sz="1800" kern="100" dirty="0">
                        <a:effectLst/>
                        <a:latin typeface="HGPｺﾞｼｯｸE" panose="020B0900000000000000" pitchFamily="50" charset="-128"/>
                        <a:ea typeface="HGPｺﾞｼｯｸE" panose="020B0900000000000000" pitchFamily="50" charset="-128"/>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係</a:t>
                      </a:r>
                      <a:endParaRPr lang="en-US" altLang="ja-JP" sz="1800" kern="100" dirty="0">
                        <a:effectLst/>
                        <a:latin typeface="HGPｺﾞｼｯｸE" panose="020B0900000000000000" pitchFamily="50" charset="-128"/>
                        <a:ea typeface="HGPｺﾞｼｯｸE" panose="020B0900000000000000" pitchFamily="50" charset="-128"/>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る</a:t>
                      </a:r>
                      <a:endParaRPr lang="en-US" altLang="ja-JP" sz="1800" kern="100" dirty="0">
                        <a:effectLst/>
                        <a:latin typeface="HGPｺﾞｼｯｸE" panose="020B0900000000000000" pitchFamily="50" charset="-128"/>
                        <a:ea typeface="HGPｺﾞｼｯｸE" panose="020B0900000000000000" pitchFamily="50" charset="-128"/>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状</a:t>
                      </a:r>
                      <a:endParaRPr lang="en-US" altLang="ja-JP" sz="1800" kern="100" dirty="0">
                        <a:effectLst/>
                        <a:latin typeface="HGPｺﾞｼｯｸE" panose="020B0900000000000000" pitchFamily="50" charset="-128"/>
                        <a:ea typeface="HGPｺﾞｼｯｸE" panose="020B0900000000000000" pitchFamily="50" charset="-128"/>
                      </a:endParaRPr>
                    </a:p>
                    <a:p>
                      <a:pPr algn="ctr">
                        <a:spcAft>
                          <a:spcPts val="0"/>
                        </a:spcAft>
                      </a:pPr>
                      <a:r>
                        <a:rPr lang="ja-JP" sz="1800" kern="100" dirty="0">
                          <a:effectLst/>
                          <a:latin typeface="HGPｺﾞｼｯｸE" panose="020B0900000000000000" pitchFamily="50" charset="-128"/>
                          <a:ea typeface="HGPｺﾞｼｯｸE" panose="020B0900000000000000" pitchFamily="50" charset="-128"/>
                        </a:rPr>
                        <a:t>況</a:t>
                      </a:r>
                      <a:endParaRPr lang="ja-JP" sz="14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altLang="ja-JP" sz="1600" kern="100" dirty="0">
                          <a:effectLst/>
                          <a:latin typeface="HGPｺﾞｼｯｸE" panose="020B0900000000000000" pitchFamily="50" charset="-128"/>
                          <a:ea typeface="HGPｺﾞｼｯｸE" panose="020B0900000000000000" pitchFamily="50" charset="-128"/>
                        </a:rPr>
                        <a:t>いじめ</a:t>
                      </a:r>
                      <a:endParaRPr lang="ja-JP" sz="16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r">
                        <a:spcAft>
                          <a:spcPts val="0"/>
                        </a:spcAft>
                      </a:pPr>
                      <a:r>
                        <a:rPr lang="ja-JP" sz="2400" kern="100" dirty="0">
                          <a:solidFill>
                            <a:srgbClr val="FF0000"/>
                          </a:solidFill>
                          <a:effectLst/>
                        </a:rPr>
                        <a:t>　</a:t>
                      </a:r>
                      <a:r>
                        <a:rPr lang="ja-JP" sz="2800" kern="100" dirty="0">
                          <a:solidFill>
                            <a:srgbClr val="FF0000"/>
                          </a:solidFill>
                          <a:effectLst/>
                        </a:rPr>
                        <a:t>　</a:t>
                      </a:r>
                      <a:r>
                        <a:rPr lang="ja-JP" sz="1800" kern="100" dirty="0">
                          <a:solidFill>
                            <a:schemeClr val="bg1"/>
                          </a:solidFill>
                          <a:effectLst/>
                          <a:latin typeface="HGPｺﾞｼｯｸE" panose="020B0900000000000000" pitchFamily="50" charset="-128"/>
                          <a:ea typeface="HGPｺﾞｼｯｸE" panose="020B0900000000000000" pitchFamily="50" charset="-128"/>
                        </a:rPr>
                        <a:t>２</a:t>
                      </a:r>
                      <a:endParaRPr lang="ja-JP" sz="2400" kern="100" dirty="0">
                        <a:solidFill>
                          <a:schemeClr val="bg1"/>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sz="2400" kern="100" dirty="0">
                          <a:solidFill>
                            <a:srgbClr val="FF0000"/>
                          </a:solidFill>
                          <a:effectLst/>
                        </a:rPr>
                        <a:t>　</a:t>
                      </a:r>
                      <a:r>
                        <a:rPr lang="ja-JP" sz="2800" kern="100" dirty="0">
                          <a:solidFill>
                            <a:srgbClr val="FF0000"/>
                          </a:solidFill>
                          <a:effectLst/>
                        </a:rPr>
                        <a:t>　</a:t>
                      </a:r>
                      <a:r>
                        <a:rPr lang="ja-JP" sz="1800" kern="100" dirty="0">
                          <a:solidFill>
                            <a:schemeClr val="bg1"/>
                          </a:solidFill>
                          <a:effectLst/>
                          <a:latin typeface="HGPｺﾞｼｯｸE" panose="020B0900000000000000" pitchFamily="50" charset="-128"/>
                          <a:ea typeface="HGPｺﾞｼｯｸE" panose="020B0900000000000000" pitchFamily="50" charset="-128"/>
                        </a:rPr>
                        <a:t>０</a:t>
                      </a:r>
                      <a:endParaRPr lang="ja-JP" sz="2800" kern="100" dirty="0">
                        <a:solidFill>
                          <a:schemeClr val="bg1"/>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1"/>
                  </a:ext>
                </a:extLst>
              </a:tr>
              <a:tr h="290133">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いじめを除く友人関係をめぐる問題</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r">
                        <a:spcAft>
                          <a:spcPts val="0"/>
                        </a:spcAft>
                      </a:pPr>
                      <a:r>
                        <a:rPr lang="ja-JP" sz="1800" kern="100" dirty="0">
                          <a:effectLst/>
                          <a:latin typeface="HGPｺﾞｼｯｸE" panose="020B0900000000000000" pitchFamily="50" charset="-128"/>
                          <a:ea typeface="HGPｺﾞｼｯｸE" panose="020B0900000000000000" pitchFamily="50" charset="-128"/>
                        </a:rPr>
                        <a:t>１３３</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３４０</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2"/>
                  </a:ext>
                </a:extLst>
              </a:tr>
              <a:tr h="401815">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教職員との関係をめぐる問題</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r">
                        <a:spcAft>
                          <a:spcPts val="0"/>
                        </a:spcAft>
                      </a:pPr>
                      <a:r>
                        <a:rPr lang="ja-JP" sz="1800" kern="100" dirty="0">
                          <a:effectLst/>
                          <a:latin typeface="HGPｺﾞｼｯｸE" panose="020B0900000000000000" pitchFamily="50" charset="-128"/>
                          <a:ea typeface="HGPｺﾞｼｯｸE" panose="020B0900000000000000" pitchFamily="50" charset="-128"/>
                        </a:rPr>
                        <a:t>２０</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１５</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3"/>
                  </a:ext>
                </a:extLst>
              </a:tr>
              <a:tr h="290133">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solidFill>
                            <a:schemeClr val="bg1"/>
                          </a:solidFill>
                          <a:effectLst/>
                          <a:latin typeface="HGPｺﾞｼｯｸE" panose="020B0900000000000000" pitchFamily="50" charset="-128"/>
                          <a:ea typeface="HGPｺﾞｼｯｸE" panose="020B0900000000000000" pitchFamily="50" charset="-128"/>
                        </a:rPr>
                        <a:t>　</a:t>
                      </a:r>
                      <a:r>
                        <a:rPr lang="ja-JP" sz="1600" kern="100" dirty="0">
                          <a:solidFill>
                            <a:schemeClr val="bg1"/>
                          </a:solidFill>
                          <a:effectLst/>
                          <a:latin typeface="HGPｺﾞｼｯｸE" panose="020B0900000000000000" pitchFamily="50" charset="-128"/>
                          <a:ea typeface="HGPｺﾞｼｯｸE" panose="020B0900000000000000" pitchFamily="50" charset="-128"/>
                        </a:rPr>
                        <a:t>学業不振</a:t>
                      </a:r>
                      <a:endParaRPr lang="ja-JP" sz="1600" kern="100" dirty="0">
                        <a:solidFill>
                          <a:schemeClr val="bg1"/>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r">
                        <a:spcAft>
                          <a:spcPts val="0"/>
                        </a:spcAft>
                      </a:pPr>
                      <a:r>
                        <a:rPr lang="ja-JP" sz="1800" kern="100" dirty="0">
                          <a:solidFill>
                            <a:schemeClr val="bg1"/>
                          </a:solidFill>
                          <a:effectLst/>
                          <a:latin typeface="HGPｺﾞｼｯｸE" panose="020B0900000000000000" pitchFamily="50" charset="-128"/>
                          <a:ea typeface="HGPｺﾞｼｯｸE" panose="020B0900000000000000" pitchFamily="50" charset="-128"/>
                        </a:rPr>
                        <a:t>１１８</a:t>
                      </a:r>
                      <a:endParaRPr lang="ja-JP" sz="1800" kern="100" dirty="0">
                        <a:solidFill>
                          <a:schemeClr val="bg1"/>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altLang="en-US" sz="1800" kern="100" dirty="0">
                          <a:solidFill>
                            <a:schemeClr val="bg1"/>
                          </a:solidFill>
                          <a:effectLst/>
                          <a:latin typeface="HGPｺﾞｼｯｸE" panose="020B0900000000000000" pitchFamily="50" charset="-128"/>
                          <a:ea typeface="HGPｺﾞｼｯｸE" panose="020B0900000000000000" pitchFamily="50" charset="-128"/>
                        </a:rPr>
                        <a:t>　</a:t>
                      </a:r>
                      <a:r>
                        <a:rPr lang="ja-JP" sz="1800" kern="100" dirty="0">
                          <a:solidFill>
                            <a:schemeClr val="bg1"/>
                          </a:solidFill>
                          <a:effectLst/>
                          <a:latin typeface="HGPｺﾞｼｯｸE" panose="020B0900000000000000" pitchFamily="50" charset="-128"/>
                          <a:ea typeface="HGPｺﾞｼｯｸE" panose="020B0900000000000000" pitchFamily="50" charset="-128"/>
                        </a:rPr>
                        <a:t>４５０</a:t>
                      </a:r>
                      <a:endParaRPr lang="ja-JP" sz="1800" kern="100" dirty="0">
                        <a:solidFill>
                          <a:schemeClr val="bg1"/>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4"/>
                  </a:ext>
                </a:extLst>
              </a:tr>
              <a:tr h="290133">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進路にかかる不安</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r">
                        <a:spcAft>
                          <a:spcPts val="0"/>
                        </a:spcAft>
                      </a:pPr>
                      <a:r>
                        <a:rPr lang="ja-JP" sz="1800" kern="100">
                          <a:effectLst/>
                          <a:latin typeface="HGPｺﾞｼｯｸE" panose="020B0900000000000000" pitchFamily="50" charset="-128"/>
                          <a:ea typeface="HGPｺﾞｼｯｸE" panose="020B0900000000000000" pitchFamily="50" charset="-128"/>
                        </a:rPr>
                        <a:t>　　５</a:t>
                      </a:r>
                      <a:endParaRPr lang="ja-JP" sz="1800" kern="10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３５</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5"/>
                  </a:ext>
                </a:extLst>
              </a:tr>
              <a:tr h="290133">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クラブ活動，部活動等への不適応</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r">
                        <a:spcAft>
                          <a:spcPts val="0"/>
                        </a:spcAft>
                      </a:pPr>
                      <a:r>
                        <a:rPr lang="ja-JP" sz="1800" kern="100">
                          <a:effectLst/>
                          <a:latin typeface="HGPｺﾞｼｯｸE" panose="020B0900000000000000" pitchFamily="50" charset="-128"/>
                          <a:ea typeface="HGPｺﾞｼｯｸE" panose="020B0900000000000000" pitchFamily="50" charset="-128"/>
                        </a:rPr>
                        <a:t>　　４</a:t>
                      </a:r>
                      <a:endParaRPr lang="ja-JP" sz="1800" kern="10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３６</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6"/>
                  </a:ext>
                </a:extLst>
              </a:tr>
              <a:tr h="290133">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学校のきまり等をめぐる問題</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r">
                        <a:spcAft>
                          <a:spcPts val="0"/>
                        </a:spcAft>
                      </a:pPr>
                      <a:r>
                        <a:rPr lang="ja-JP" sz="1800" kern="100">
                          <a:effectLst/>
                          <a:latin typeface="HGPｺﾞｼｯｸE" panose="020B0900000000000000" pitchFamily="50" charset="-128"/>
                          <a:ea typeface="HGPｺﾞｼｯｸE" panose="020B0900000000000000" pitchFamily="50" charset="-128"/>
                        </a:rPr>
                        <a:t>１０</a:t>
                      </a:r>
                      <a:endParaRPr lang="ja-JP" sz="1800" kern="10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５１</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7"/>
                  </a:ext>
                </a:extLst>
              </a:tr>
              <a:tr h="290133">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入学，転編入学，進級時の不適応</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r">
                        <a:spcAft>
                          <a:spcPts val="0"/>
                        </a:spcAft>
                      </a:pPr>
                      <a:r>
                        <a:rPr lang="ja-JP" sz="1800" kern="100" dirty="0">
                          <a:effectLst/>
                          <a:latin typeface="HGPｺﾞｼｯｸE" panose="020B0900000000000000" pitchFamily="50" charset="-128"/>
                          <a:ea typeface="HGPｺﾞｼｯｸE" panose="020B0900000000000000" pitchFamily="50" charset="-128"/>
                        </a:rPr>
                        <a:t>　　７</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１４９</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8"/>
                  </a:ext>
                </a:extLst>
              </a:tr>
              <a:tr h="290133">
                <a:tc vMerge="1">
                  <a:txBody>
                    <a:bodyPr/>
                    <a:lstStyle/>
                    <a:p>
                      <a:endParaRPr kumimoji="1" lang="ja-JP" altLang="en-US"/>
                    </a:p>
                  </a:txBody>
                  <a:tcPr/>
                </a:tc>
                <a:tc gridSpan="2">
                  <a:txBody>
                    <a:bodyPr/>
                    <a:lstStyle/>
                    <a:p>
                      <a:pPr algn="just">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家庭に係る状況</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tc>
                <a:tc hMerge="1">
                  <a:txBody>
                    <a:bodyPr/>
                    <a:lstStyle/>
                    <a:p>
                      <a:endParaRPr kumimoji="1" lang="ja-JP" altLang="en-US"/>
                    </a:p>
                  </a:txBody>
                  <a:tcPr/>
                </a:tc>
                <a:tc>
                  <a:txBody>
                    <a:bodyPr/>
                    <a:lstStyle/>
                    <a:p>
                      <a:pPr algn="r">
                        <a:spcAft>
                          <a:spcPts val="0"/>
                        </a:spcAft>
                      </a:pPr>
                      <a:r>
                        <a:rPr lang="ja-JP" sz="2000" kern="100" dirty="0">
                          <a:effectLst/>
                          <a:latin typeface="HGPｺﾞｼｯｸE" panose="020B0900000000000000" pitchFamily="50" charset="-128"/>
                          <a:ea typeface="HGPｺﾞｼｯｸE" panose="020B0900000000000000" pitchFamily="50" charset="-128"/>
                        </a:rPr>
                        <a:t>２５７</a:t>
                      </a:r>
                      <a:endParaRPr lang="ja-JP" sz="20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altLang="en-US" sz="2000" kern="100" dirty="0">
                          <a:effectLst/>
                          <a:latin typeface="HGPｺﾞｼｯｸE" panose="020B0900000000000000" pitchFamily="50" charset="-128"/>
                          <a:ea typeface="HGPｺﾞｼｯｸE" panose="020B0900000000000000" pitchFamily="50" charset="-128"/>
                        </a:rPr>
                        <a:t>　</a:t>
                      </a:r>
                      <a:r>
                        <a:rPr lang="ja-JP" sz="2000" kern="100" dirty="0">
                          <a:effectLst/>
                          <a:latin typeface="HGPｺﾞｼｯｸE" panose="020B0900000000000000" pitchFamily="50" charset="-128"/>
                          <a:ea typeface="HGPｺﾞｼｯｸE" panose="020B0900000000000000" pitchFamily="50" charset="-128"/>
                        </a:rPr>
                        <a:t>２０６</a:t>
                      </a:r>
                      <a:endParaRPr lang="ja-JP" sz="20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09"/>
                  </a:ext>
                </a:extLst>
              </a:tr>
              <a:tr h="290133">
                <a:tc vMerge="1">
                  <a:txBody>
                    <a:bodyPr/>
                    <a:lstStyle/>
                    <a:p>
                      <a:endParaRPr kumimoji="1" lang="ja-JP" altLang="en-US"/>
                    </a:p>
                  </a:txBody>
                  <a:tcPr/>
                </a:tc>
                <a:tc gridSpan="2">
                  <a:txBody>
                    <a:bodyPr/>
                    <a:lstStyle/>
                    <a:p>
                      <a:pPr algn="just">
                        <a:spcAft>
                          <a:spcPts val="0"/>
                        </a:spcAft>
                      </a:pPr>
                      <a:r>
                        <a:rPr lang="ja-JP" sz="1000" kern="100" dirty="0">
                          <a:solidFill>
                            <a:srgbClr val="FF0000"/>
                          </a:solidFill>
                          <a:effectLst/>
                          <a:latin typeface="HGPｺﾞｼｯｸE" panose="020B0900000000000000" pitchFamily="50" charset="-128"/>
                          <a:ea typeface="HGPｺﾞｼｯｸE" panose="020B0900000000000000" pitchFamily="50" charset="-128"/>
                        </a:rPr>
                        <a:t>　　　</a:t>
                      </a:r>
                      <a:r>
                        <a:rPr lang="ja-JP" altLang="en-US" sz="1000" kern="100" dirty="0">
                          <a:solidFill>
                            <a:srgbClr val="FF0000"/>
                          </a:solidFill>
                          <a:effectLst/>
                          <a:latin typeface="HGPｺﾞｼｯｸE" panose="020B0900000000000000" pitchFamily="50" charset="-128"/>
                          <a:ea typeface="HGPｺﾞｼｯｸE" panose="020B0900000000000000" pitchFamily="50" charset="-128"/>
                        </a:rPr>
                        <a:t>　　　　　　　　　　　　　　　　　　</a:t>
                      </a:r>
                      <a:r>
                        <a:rPr lang="ja-JP" sz="1000" kern="100" dirty="0">
                          <a:solidFill>
                            <a:srgbClr val="FF0000"/>
                          </a:solidFill>
                          <a:effectLst/>
                          <a:latin typeface="HGPｺﾞｼｯｸE" panose="020B0900000000000000" pitchFamily="50" charset="-128"/>
                          <a:ea typeface="HGPｺﾞｼｯｸE" panose="020B0900000000000000" pitchFamily="50" charset="-128"/>
                        </a:rPr>
                        <a:t>　　　　　　　</a:t>
                      </a:r>
                      <a:r>
                        <a:rPr lang="ja-JP" altLang="en-US" sz="1000" kern="100" dirty="0">
                          <a:solidFill>
                            <a:srgbClr val="FF0000"/>
                          </a:solidFill>
                          <a:effectLst/>
                          <a:latin typeface="HGPｺﾞｼｯｸE" panose="020B0900000000000000" pitchFamily="50" charset="-128"/>
                          <a:ea typeface="HGPｺﾞｼｯｸE" panose="020B0900000000000000" pitchFamily="50" charset="-128"/>
                        </a:rPr>
                        <a:t>　　　　　　　　</a:t>
                      </a:r>
                      <a:r>
                        <a:rPr lang="ja-JP" sz="1800" kern="100" dirty="0">
                          <a:solidFill>
                            <a:srgbClr val="FF0000"/>
                          </a:solidFill>
                          <a:effectLst/>
                          <a:latin typeface="HGPｺﾞｼｯｸE" panose="020B0900000000000000" pitchFamily="50" charset="-128"/>
                          <a:ea typeface="HGPｺﾞｼｯｸE" panose="020B0900000000000000" pitchFamily="50" charset="-128"/>
                        </a:rPr>
                        <a:t>計</a:t>
                      </a:r>
                      <a:endParaRPr lang="ja-JP" sz="18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lnL w="12700" cap="flat" cmpd="sng" algn="ctr">
                      <a:solidFill>
                        <a:schemeClr val="tx1"/>
                      </a:solidFill>
                      <a:prstDash val="solid"/>
                      <a:round/>
                      <a:headEnd type="none" w="med" len="med"/>
                      <a:tailEnd type="none" w="med" len="med"/>
                    </a:lnL>
                    <a:lnB w="38100" cap="flat" cmpd="sng" algn="ctr">
                      <a:solidFill>
                        <a:schemeClr val="bg2"/>
                      </a:solidFill>
                      <a:prstDash val="solid"/>
                      <a:round/>
                      <a:headEnd type="none" w="med" len="med"/>
                      <a:tailEnd type="none" w="med" len="med"/>
                    </a:lnB>
                  </a:tcPr>
                </a:tc>
                <a:tc hMerge="1">
                  <a:txBody>
                    <a:bodyPr/>
                    <a:lstStyle/>
                    <a:p>
                      <a:endParaRPr kumimoji="1" lang="ja-JP" altLang="en-US"/>
                    </a:p>
                  </a:txBody>
                  <a:tcPr/>
                </a:tc>
                <a:tc>
                  <a:txBody>
                    <a:bodyPr/>
                    <a:lstStyle/>
                    <a:p>
                      <a:pPr algn="r">
                        <a:spcAft>
                          <a:spcPts val="0"/>
                        </a:spcAft>
                      </a:pPr>
                      <a:r>
                        <a:rPr lang="ja-JP" sz="2000" kern="100" dirty="0">
                          <a:solidFill>
                            <a:srgbClr val="FF0000"/>
                          </a:solidFill>
                          <a:effectLst/>
                          <a:latin typeface="HGPｺﾞｼｯｸE" panose="020B0900000000000000" pitchFamily="50" charset="-128"/>
                          <a:ea typeface="HGPｺﾞｼｯｸE" panose="020B0900000000000000" pitchFamily="50" charset="-128"/>
                        </a:rPr>
                        <a:t>５５６</a:t>
                      </a:r>
                      <a:endParaRPr lang="ja-JP" sz="20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lnB w="38100" cap="flat" cmpd="sng" algn="ctr">
                      <a:solidFill>
                        <a:schemeClr val="bg2"/>
                      </a:solidFill>
                      <a:prstDash val="solid"/>
                      <a:round/>
                      <a:headEnd type="none" w="med" len="med"/>
                      <a:tailEnd type="none" w="med" len="med"/>
                    </a:lnB>
                  </a:tcPr>
                </a:tc>
                <a:tc>
                  <a:txBody>
                    <a:bodyPr/>
                    <a:lstStyle/>
                    <a:p>
                      <a:pPr algn="ctr">
                        <a:spcAft>
                          <a:spcPts val="0"/>
                        </a:spcAft>
                      </a:pPr>
                      <a:r>
                        <a:rPr lang="ja-JP" sz="2000" kern="100" dirty="0">
                          <a:solidFill>
                            <a:srgbClr val="FF0000"/>
                          </a:solidFill>
                          <a:effectLst/>
                          <a:latin typeface="HGPｺﾞｼｯｸE" panose="020B0900000000000000" pitchFamily="50" charset="-128"/>
                          <a:ea typeface="HGPｺﾞｼｯｸE" panose="020B0900000000000000" pitchFamily="50" charset="-128"/>
                        </a:rPr>
                        <a:t>１２８２</a:t>
                      </a:r>
                      <a:endParaRPr lang="ja-JP" sz="20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10"/>
                  </a:ext>
                </a:extLst>
              </a:tr>
              <a:tr h="290133">
                <a:tc rowSpan="6">
                  <a:txBody>
                    <a:bodyPr/>
                    <a:lstStyle/>
                    <a:p>
                      <a:pPr algn="ctr">
                        <a:spcAft>
                          <a:spcPts val="0"/>
                        </a:spcAft>
                      </a:pPr>
                      <a:r>
                        <a:rPr lang="en-US" sz="1800" kern="100" dirty="0">
                          <a:effectLst/>
                        </a:rPr>
                        <a:t> </a:t>
                      </a:r>
                      <a:endParaRPr lang="ja-JP" sz="1800" kern="100" dirty="0">
                        <a:effectLst/>
                      </a:endParaRPr>
                    </a:p>
                    <a:p>
                      <a:pPr algn="ctr">
                        <a:spcAft>
                          <a:spcPts val="0"/>
                        </a:spcAft>
                      </a:pPr>
                      <a:r>
                        <a:rPr lang="ja-JP" sz="1800" kern="100" dirty="0">
                          <a:solidFill>
                            <a:schemeClr val="bg1"/>
                          </a:solidFill>
                          <a:effectLst/>
                        </a:rPr>
                        <a:t>分</a:t>
                      </a:r>
                      <a:endParaRPr lang="en-US" altLang="ja-JP" sz="1800" kern="100" dirty="0">
                        <a:solidFill>
                          <a:schemeClr val="bg1"/>
                        </a:solidFill>
                        <a:effectLst/>
                      </a:endParaRPr>
                    </a:p>
                    <a:p>
                      <a:pPr algn="ctr">
                        <a:spcAft>
                          <a:spcPts val="0"/>
                        </a:spcAft>
                      </a:pPr>
                      <a:endParaRPr lang="ja-JP" sz="1800" kern="100" dirty="0">
                        <a:solidFill>
                          <a:schemeClr val="bg1"/>
                        </a:solidFill>
                        <a:effectLst/>
                      </a:endParaRPr>
                    </a:p>
                    <a:p>
                      <a:pPr algn="ctr">
                        <a:spcAft>
                          <a:spcPts val="0"/>
                        </a:spcAft>
                      </a:pPr>
                      <a:r>
                        <a:rPr lang="ja-JP" sz="1800" kern="100" dirty="0">
                          <a:solidFill>
                            <a:schemeClr val="bg1"/>
                          </a:solidFill>
                          <a:effectLst/>
                        </a:rPr>
                        <a:t>類</a:t>
                      </a:r>
                      <a:endParaRPr lang="ja-JP" sz="1800" kern="100" dirty="0">
                        <a:solidFill>
                          <a:schemeClr val="bg1"/>
                        </a:solidFill>
                        <a:effectLst/>
                        <a:latin typeface="Century"/>
                        <a:ea typeface="ＭＳ 明朝"/>
                        <a:cs typeface="Times New Roman"/>
                      </a:endParaRPr>
                    </a:p>
                  </a:txBody>
                  <a:tcPr marL="67637" marR="67637" marT="0" marB="0">
                    <a:lnT w="38100" cap="flat" cmpd="sng" algn="ctr">
                      <a:solidFill>
                        <a:schemeClr val="bg2"/>
                      </a:solidFill>
                      <a:prstDash val="solid"/>
                      <a:round/>
                      <a:headEnd type="none" w="med" len="med"/>
                      <a:tailEnd type="none" w="med" len="med"/>
                    </a:lnT>
                    <a:solidFill>
                      <a:schemeClr val="accent6">
                        <a:lumMod val="60000"/>
                        <a:lumOff val="40000"/>
                      </a:schemeClr>
                    </a:solidFill>
                  </a:tcPr>
                </a:tc>
                <a:tc gridSpan="2">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「学校における人間関係」に課題を抱えている</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lnT w="38100" cap="flat" cmpd="sng" algn="ctr">
                      <a:solidFill>
                        <a:schemeClr val="bg2"/>
                      </a:solidFill>
                      <a:prstDash val="solid"/>
                      <a:round/>
                      <a:headEnd type="none" w="med" len="med"/>
                      <a:tailEnd type="none" w="med" len="med"/>
                    </a:lnT>
                  </a:tcPr>
                </a:tc>
                <a:tc hMerge="1">
                  <a:txBody>
                    <a:bodyPr/>
                    <a:lstStyle/>
                    <a:p>
                      <a:endParaRPr kumimoji="1" lang="ja-JP" altLang="en-US"/>
                    </a:p>
                  </a:txBody>
                  <a:tcPr/>
                </a:tc>
                <a:tc>
                  <a:txBody>
                    <a:bodyPr/>
                    <a:lstStyle/>
                    <a:p>
                      <a:pPr indent="133350" algn="r">
                        <a:spcAft>
                          <a:spcPts val="0"/>
                        </a:spcAft>
                      </a:pPr>
                      <a:r>
                        <a:rPr lang="ja-JP" sz="1800" kern="100" dirty="0">
                          <a:effectLst/>
                          <a:latin typeface="HGPｺﾞｼｯｸE" panose="020B0900000000000000" pitchFamily="50" charset="-128"/>
                          <a:ea typeface="HGPｺﾞｼｯｸE" panose="020B0900000000000000" pitchFamily="50" charset="-128"/>
                        </a:rPr>
                        <a:t>５１</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lnT w="38100" cap="flat" cmpd="sng" algn="ctr">
                      <a:solidFill>
                        <a:schemeClr val="bg2"/>
                      </a:solidFill>
                      <a:prstDash val="solid"/>
                      <a:round/>
                      <a:headEnd type="none" w="med" len="med"/>
                      <a:tailEnd type="none" w="med" len="med"/>
                    </a:lnT>
                  </a:tcPr>
                </a:tc>
                <a:tc>
                  <a:txBody>
                    <a:bodyPr/>
                    <a:lstStyle/>
                    <a:p>
                      <a:pPr indent="133350"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８６</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lnT w="381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11"/>
                  </a:ext>
                </a:extLst>
              </a:tr>
              <a:tr h="290133">
                <a:tc vMerge="1">
                  <a:txBody>
                    <a:bodyPr/>
                    <a:lstStyle/>
                    <a:p>
                      <a:endParaRPr kumimoji="1" lang="ja-JP" altLang="en-US"/>
                    </a:p>
                  </a:txBody>
                  <a:tcPr/>
                </a:tc>
                <a:tc gridSpan="2">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「あそび・非行」の傾向がある</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tc>
                <a:tc hMerge="1">
                  <a:txBody>
                    <a:bodyPr/>
                    <a:lstStyle/>
                    <a:p>
                      <a:endParaRPr kumimoji="1" lang="ja-JP" altLang="en-US"/>
                    </a:p>
                  </a:txBody>
                  <a:tcPr/>
                </a:tc>
                <a:tc>
                  <a:txBody>
                    <a:bodyPr/>
                    <a:lstStyle/>
                    <a:p>
                      <a:pPr algn="r">
                        <a:spcAft>
                          <a:spcPts val="0"/>
                        </a:spcAft>
                      </a:pPr>
                      <a:r>
                        <a:rPr lang="ja-JP" sz="1800" kern="100">
                          <a:effectLst/>
                          <a:latin typeface="HGPｺﾞｼｯｸE" panose="020B0900000000000000" pitchFamily="50" charset="-128"/>
                          <a:ea typeface="HGPｺﾞｼｯｸE" panose="020B0900000000000000" pitchFamily="50" charset="-128"/>
                        </a:rPr>
                        <a:t>　　８</a:t>
                      </a:r>
                      <a:endParaRPr lang="ja-JP" sz="1800" kern="10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indent="133350"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５８</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12"/>
                  </a:ext>
                </a:extLst>
              </a:tr>
              <a:tr h="290133">
                <a:tc vMerge="1">
                  <a:txBody>
                    <a:bodyPr/>
                    <a:lstStyle/>
                    <a:p>
                      <a:endParaRPr kumimoji="1" lang="ja-JP" altLang="en-US"/>
                    </a:p>
                  </a:txBody>
                  <a:tcPr/>
                </a:tc>
                <a:tc gridSpan="2">
                  <a:txBody>
                    <a:bodyPr/>
                    <a:lstStyle/>
                    <a:p>
                      <a:pPr algn="just">
                        <a:spcAft>
                          <a:spcPts val="0"/>
                        </a:spcAft>
                      </a:pPr>
                      <a:r>
                        <a:rPr lang="ja-JP" altLang="en-US" sz="1600" kern="100" dirty="0">
                          <a:effectLst/>
                          <a:latin typeface="HGPｺﾞｼｯｸE" panose="020B0900000000000000" pitchFamily="50" charset="-128"/>
                          <a:ea typeface="HGPｺﾞｼｯｸE" panose="020B0900000000000000" pitchFamily="50" charset="-128"/>
                        </a:rPr>
                        <a:t>　　</a:t>
                      </a:r>
                      <a:r>
                        <a:rPr lang="ja-JP" sz="1600" kern="100" dirty="0">
                          <a:effectLst/>
                          <a:latin typeface="HGPｺﾞｼｯｸE" panose="020B0900000000000000" pitchFamily="50" charset="-128"/>
                          <a:ea typeface="HGPｺﾞｼｯｸE" panose="020B0900000000000000" pitchFamily="50" charset="-128"/>
                        </a:rPr>
                        <a:t>「無気力」の傾向がある</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tc>
                <a:tc hMerge="1">
                  <a:txBody>
                    <a:bodyPr/>
                    <a:lstStyle/>
                    <a:p>
                      <a:endParaRPr kumimoji="1" lang="ja-JP" altLang="en-US"/>
                    </a:p>
                  </a:txBody>
                  <a:tcPr/>
                </a:tc>
                <a:tc>
                  <a:txBody>
                    <a:bodyPr/>
                    <a:lstStyle/>
                    <a:p>
                      <a:pPr algn="r">
                        <a:spcAft>
                          <a:spcPts val="0"/>
                        </a:spcAft>
                      </a:pPr>
                      <a:r>
                        <a:rPr lang="ja-JP" sz="1800" kern="100" dirty="0">
                          <a:effectLst/>
                          <a:latin typeface="HGPｺﾞｼｯｸE" panose="020B0900000000000000" pitchFamily="50" charset="-128"/>
                          <a:ea typeface="HGPｺﾞｼｯｸE" panose="020B0900000000000000" pitchFamily="50" charset="-128"/>
                        </a:rPr>
                        <a:t>１２２</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５１０</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13"/>
                  </a:ext>
                </a:extLst>
              </a:tr>
              <a:tr h="290133">
                <a:tc vMerge="1">
                  <a:txBody>
                    <a:bodyPr/>
                    <a:lstStyle/>
                    <a:p>
                      <a:endParaRPr kumimoji="1" lang="ja-JP" altLang="en-US"/>
                    </a:p>
                  </a:txBody>
                  <a:tcPr/>
                </a:tc>
                <a:tc gridSpan="2">
                  <a:txBody>
                    <a:bodyPr/>
                    <a:lstStyle/>
                    <a:p>
                      <a:pPr algn="just">
                        <a:spcAft>
                          <a:spcPts val="0"/>
                        </a:spcAft>
                      </a:pPr>
                      <a:r>
                        <a:rPr lang="ja-JP" altLang="en-US" sz="2400" kern="100" dirty="0">
                          <a:solidFill>
                            <a:srgbClr val="FF0000"/>
                          </a:solidFill>
                          <a:effectLst/>
                          <a:latin typeface="HGPｺﾞｼｯｸE" panose="020B0900000000000000" pitchFamily="50" charset="-128"/>
                          <a:ea typeface="HGPｺﾞｼｯｸE" panose="020B0900000000000000" pitchFamily="50" charset="-128"/>
                        </a:rPr>
                        <a:t>　</a:t>
                      </a:r>
                      <a:r>
                        <a:rPr lang="ja-JP" sz="2400" kern="100" dirty="0">
                          <a:solidFill>
                            <a:srgbClr val="FF0000"/>
                          </a:solidFill>
                          <a:effectLst/>
                          <a:latin typeface="HGPｺﾞｼｯｸE" panose="020B0900000000000000" pitchFamily="50" charset="-128"/>
                          <a:ea typeface="HGPｺﾞｼｯｸE" panose="020B0900000000000000" pitchFamily="50" charset="-128"/>
                        </a:rPr>
                        <a:t>「不安」の傾向がある</a:t>
                      </a:r>
                      <a:endParaRPr lang="ja-JP" sz="24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solidFill>
                      <a:srgbClr val="FFFF00"/>
                    </a:solidFill>
                  </a:tcPr>
                </a:tc>
                <a:tc hMerge="1">
                  <a:txBody>
                    <a:bodyPr/>
                    <a:lstStyle/>
                    <a:p>
                      <a:endParaRPr kumimoji="1" lang="ja-JP" altLang="en-US"/>
                    </a:p>
                  </a:txBody>
                  <a:tcPr/>
                </a:tc>
                <a:tc>
                  <a:txBody>
                    <a:bodyPr/>
                    <a:lstStyle/>
                    <a:p>
                      <a:pPr algn="r">
                        <a:spcAft>
                          <a:spcPts val="0"/>
                        </a:spcAft>
                      </a:pPr>
                      <a:r>
                        <a:rPr lang="ja-JP" sz="3200" kern="100" dirty="0">
                          <a:solidFill>
                            <a:srgbClr val="FF0000"/>
                          </a:solidFill>
                          <a:effectLst/>
                          <a:latin typeface="HGPｺﾞｼｯｸE" panose="020B0900000000000000" pitchFamily="50" charset="-128"/>
                          <a:ea typeface="HGPｺﾞｼｯｸE" panose="020B0900000000000000" pitchFamily="50" charset="-128"/>
                        </a:rPr>
                        <a:t>２４８</a:t>
                      </a:r>
                      <a:endParaRPr lang="ja-JP" sz="32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solidFill>
                      <a:srgbClr val="FFFF00"/>
                    </a:solidFill>
                  </a:tcPr>
                </a:tc>
                <a:tc>
                  <a:txBody>
                    <a:bodyPr/>
                    <a:lstStyle/>
                    <a:p>
                      <a:pPr algn="ctr">
                        <a:spcAft>
                          <a:spcPts val="0"/>
                        </a:spcAft>
                      </a:pPr>
                      <a:r>
                        <a:rPr lang="ja-JP" sz="3200" kern="100" dirty="0">
                          <a:solidFill>
                            <a:srgbClr val="FF0000"/>
                          </a:solidFill>
                          <a:effectLst/>
                          <a:latin typeface="HGPｺﾞｼｯｸE" panose="020B0900000000000000" pitchFamily="50" charset="-128"/>
                          <a:ea typeface="HGPｺﾞｼｯｸE" panose="020B0900000000000000" pitchFamily="50" charset="-128"/>
                        </a:rPr>
                        <a:t>５８３</a:t>
                      </a:r>
                      <a:endParaRPr lang="ja-JP" sz="32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solidFill>
                      <a:srgbClr val="FFFF00"/>
                    </a:solidFill>
                  </a:tcPr>
                </a:tc>
                <a:extLst>
                  <a:ext uri="{0D108BD9-81ED-4DB2-BD59-A6C34878D82A}">
                    <a16:rowId xmlns:a16="http://schemas.microsoft.com/office/drawing/2014/main" val="10014"/>
                  </a:ext>
                </a:extLst>
              </a:tr>
              <a:tr h="290133">
                <a:tc vMerge="1">
                  <a:txBody>
                    <a:bodyPr/>
                    <a:lstStyle/>
                    <a:p>
                      <a:endParaRPr kumimoji="1" lang="ja-JP" altLang="en-US"/>
                    </a:p>
                  </a:txBody>
                  <a:tcPr/>
                </a:tc>
                <a:tc gridSpan="2">
                  <a:txBody>
                    <a:bodyPr/>
                    <a:lstStyle/>
                    <a:p>
                      <a:pPr algn="just">
                        <a:spcAft>
                          <a:spcPts val="0"/>
                        </a:spcAft>
                      </a:pPr>
                      <a:r>
                        <a:rPr lang="ja-JP" altLang="en-US" sz="1800" kern="100" dirty="0">
                          <a:effectLst/>
                          <a:latin typeface="HGPｺﾞｼｯｸE" panose="020B0900000000000000" pitchFamily="50" charset="-128"/>
                          <a:ea typeface="HGPｺﾞｼｯｸE" panose="020B0900000000000000" pitchFamily="50" charset="-128"/>
                        </a:rPr>
                        <a:t>　　</a:t>
                      </a:r>
                      <a:r>
                        <a:rPr lang="ja-JP" sz="1800" kern="100" dirty="0">
                          <a:effectLst/>
                          <a:latin typeface="HGPｺﾞｼｯｸE" panose="020B0900000000000000" pitchFamily="50" charset="-128"/>
                          <a:ea typeface="HGPｺﾞｼｯｸE" panose="020B0900000000000000" pitchFamily="50" charset="-128"/>
                        </a:rPr>
                        <a:t>その他</a:t>
                      </a:r>
                      <a:endParaRPr lang="ja-JP" sz="18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tc>
                <a:tc hMerge="1">
                  <a:txBody>
                    <a:bodyPr/>
                    <a:lstStyle/>
                    <a:p>
                      <a:endParaRPr kumimoji="1" lang="ja-JP" altLang="en-US"/>
                    </a:p>
                  </a:txBody>
                  <a:tcPr/>
                </a:tc>
                <a:tc>
                  <a:txBody>
                    <a:bodyPr/>
                    <a:lstStyle/>
                    <a:p>
                      <a:pPr algn="r">
                        <a:spcAft>
                          <a:spcPts val="0"/>
                        </a:spcAft>
                      </a:pPr>
                      <a:r>
                        <a:rPr lang="ja-JP" sz="2000" kern="100">
                          <a:effectLst/>
                          <a:latin typeface="HGPｺﾞｼｯｸE" panose="020B0900000000000000" pitchFamily="50" charset="-128"/>
                          <a:ea typeface="HGPｺﾞｼｯｸE" panose="020B0900000000000000" pitchFamily="50" charset="-128"/>
                        </a:rPr>
                        <a:t>１００</a:t>
                      </a:r>
                      <a:endParaRPr lang="ja-JP" sz="2000" kern="10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altLang="en-US" sz="2000" kern="100" dirty="0">
                          <a:effectLst/>
                          <a:latin typeface="HGPｺﾞｼｯｸE" panose="020B0900000000000000" pitchFamily="50" charset="-128"/>
                          <a:ea typeface="HGPｺﾞｼｯｸE" panose="020B0900000000000000" pitchFamily="50" charset="-128"/>
                        </a:rPr>
                        <a:t>　</a:t>
                      </a:r>
                      <a:r>
                        <a:rPr lang="ja-JP" sz="2000" kern="100" dirty="0">
                          <a:effectLst/>
                          <a:latin typeface="HGPｺﾞｼｯｸE" panose="020B0900000000000000" pitchFamily="50" charset="-128"/>
                          <a:ea typeface="HGPｺﾞｼｯｸE" panose="020B0900000000000000" pitchFamily="50" charset="-128"/>
                        </a:rPr>
                        <a:t>１０１</a:t>
                      </a:r>
                      <a:endParaRPr lang="ja-JP" sz="2000" kern="100" dirty="0">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15"/>
                  </a:ext>
                </a:extLst>
              </a:tr>
              <a:tr h="290133">
                <a:tc vMerge="1">
                  <a:txBody>
                    <a:bodyPr/>
                    <a:lstStyle/>
                    <a:p>
                      <a:endParaRPr kumimoji="1" lang="ja-JP" altLang="en-US"/>
                    </a:p>
                  </a:txBody>
                  <a:tcPr/>
                </a:tc>
                <a:tc gridSpan="2">
                  <a:txBody>
                    <a:bodyPr/>
                    <a:lstStyle/>
                    <a:p>
                      <a:pPr algn="just">
                        <a:spcAft>
                          <a:spcPts val="0"/>
                        </a:spcAft>
                      </a:pPr>
                      <a:r>
                        <a:rPr lang="ja-JP" sz="1800" kern="100" dirty="0">
                          <a:solidFill>
                            <a:srgbClr val="FF0000"/>
                          </a:solidFill>
                          <a:effectLst/>
                          <a:latin typeface="HGPｺﾞｼｯｸE" panose="020B0900000000000000" pitchFamily="50" charset="-128"/>
                          <a:ea typeface="HGPｺﾞｼｯｸE" panose="020B0900000000000000" pitchFamily="50" charset="-128"/>
                        </a:rPr>
                        <a:t>　　　　　　　　</a:t>
                      </a:r>
                      <a:r>
                        <a:rPr lang="ja-JP" altLang="en-US" sz="1800" kern="100" dirty="0">
                          <a:solidFill>
                            <a:srgbClr val="FF0000"/>
                          </a:solidFill>
                          <a:effectLst/>
                          <a:latin typeface="HGPｺﾞｼｯｸE" panose="020B0900000000000000" pitchFamily="50" charset="-128"/>
                          <a:ea typeface="HGPｺﾞｼｯｸE" panose="020B0900000000000000" pitchFamily="50" charset="-128"/>
                        </a:rPr>
                        <a:t>　　　　　　　　　　</a:t>
                      </a:r>
                      <a:r>
                        <a:rPr lang="ja-JP" sz="1800" kern="100" dirty="0">
                          <a:solidFill>
                            <a:srgbClr val="FF0000"/>
                          </a:solidFill>
                          <a:effectLst/>
                          <a:latin typeface="HGPｺﾞｼｯｸE" panose="020B0900000000000000" pitchFamily="50" charset="-128"/>
                          <a:ea typeface="HGPｺﾞｼｯｸE" panose="020B0900000000000000" pitchFamily="50" charset="-128"/>
                        </a:rPr>
                        <a:t>　　計</a:t>
                      </a:r>
                      <a:endParaRPr lang="ja-JP" sz="18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tc>
                <a:tc hMerge="1">
                  <a:txBody>
                    <a:bodyPr/>
                    <a:lstStyle/>
                    <a:p>
                      <a:endParaRPr kumimoji="1" lang="ja-JP" altLang="en-US"/>
                    </a:p>
                  </a:txBody>
                  <a:tcPr/>
                </a:tc>
                <a:tc>
                  <a:txBody>
                    <a:bodyPr/>
                    <a:lstStyle/>
                    <a:p>
                      <a:pPr algn="r">
                        <a:spcAft>
                          <a:spcPts val="0"/>
                        </a:spcAft>
                      </a:pPr>
                      <a:r>
                        <a:rPr lang="ja-JP" sz="2000" kern="100" dirty="0">
                          <a:solidFill>
                            <a:srgbClr val="FF0000"/>
                          </a:solidFill>
                          <a:effectLst/>
                          <a:latin typeface="HGPｺﾞｼｯｸE" panose="020B0900000000000000" pitchFamily="50" charset="-128"/>
                          <a:ea typeface="HGPｺﾞｼｯｸE" panose="020B0900000000000000" pitchFamily="50" charset="-128"/>
                        </a:rPr>
                        <a:t>５２９</a:t>
                      </a:r>
                      <a:endParaRPr lang="ja-JP" sz="20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tc>
                  <a:txBody>
                    <a:bodyPr/>
                    <a:lstStyle/>
                    <a:p>
                      <a:pPr algn="ctr">
                        <a:spcAft>
                          <a:spcPts val="0"/>
                        </a:spcAft>
                      </a:pPr>
                      <a:r>
                        <a:rPr lang="ja-JP" sz="2000" kern="100" dirty="0">
                          <a:solidFill>
                            <a:srgbClr val="FF0000"/>
                          </a:solidFill>
                          <a:effectLst/>
                          <a:latin typeface="HGPｺﾞｼｯｸE" panose="020B0900000000000000" pitchFamily="50" charset="-128"/>
                          <a:ea typeface="HGPｺﾞｼｯｸE" panose="020B0900000000000000" pitchFamily="50" charset="-128"/>
                        </a:rPr>
                        <a:t>１３３８</a:t>
                      </a:r>
                      <a:endParaRPr lang="ja-JP" sz="20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7637" marR="67637" marT="0" marB="0" anchor="ctr"/>
                </a:tc>
                <a:extLst>
                  <a:ext uri="{0D108BD9-81ED-4DB2-BD59-A6C34878D82A}">
                    <a16:rowId xmlns:a16="http://schemas.microsoft.com/office/drawing/2014/main" val="10016"/>
                  </a:ext>
                </a:extLst>
              </a:tr>
            </a:tbl>
          </a:graphicData>
        </a:graphic>
      </p:graphicFrame>
      <p:sp>
        <p:nvSpPr>
          <p:cNvPr id="7" name="Rectangle 2"/>
          <p:cNvSpPr>
            <a:spLocks noChangeArrowheads="1"/>
          </p:cNvSpPr>
          <p:nvPr/>
        </p:nvSpPr>
        <p:spPr bwMode="auto">
          <a:xfrm>
            <a:off x="3219777" y="32436"/>
            <a:ext cx="355417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indent="266700"/>
            <a:r>
              <a:rPr lang="ja-JP" altLang="en-US" sz="2800" dirty="0">
                <a:solidFill>
                  <a:prstClr val="white"/>
                </a:solidFill>
                <a:latin typeface="HGPｺﾞｼｯｸE" panose="020B0900000000000000" pitchFamily="50" charset="-128"/>
                <a:ea typeface="HGPｺﾞｼｯｸE" panose="020B0900000000000000" pitchFamily="50" charset="-128"/>
                <a:cs typeface="ＭＳ 明朝" pitchFamily="17" charset="-128"/>
              </a:rPr>
              <a:t>　　　　</a:t>
            </a:r>
            <a:r>
              <a:rPr lang="ja-JP" altLang="ja-JP" sz="2800" dirty="0">
                <a:solidFill>
                  <a:prstClr val="white"/>
                </a:solidFill>
                <a:latin typeface="HGPｺﾞｼｯｸE" panose="020B0900000000000000" pitchFamily="50" charset="-128"/>
                <a:ea typeface="HGPｺﾞｼｯｸE" panose="020B0900000000000000" pitchFamily="50" charset="-128"/>
                <a:cs typeface="ＭＳ 明朝" pitchFamily="17" charset="-128"/>
              </a:rPr>
              <a:t>不登校の要因</a:t>
            </a:r>
            <a:endParaRPr lang="ja-JP" altLang="ja-JP" sz="1200" dirty="0">
              <a:solidFill>
                <a:prstClr val="white"/>
              </a:solidFill>
              <a:latin typeface="HGPｺﾞｼｯｸE" panose="020B0900000000000000" pitchFamily="50" charset="-128"/>
              <a:ea typeface="HGPｺﾞｼｯｸE" panose="020B0900000000000000" pitchFamily="50" charset="-128"/>
            </a:endParaRPr>
          </a:p>
          <a:p>
            <a:pPr eaLnBrk="0" hangingPunct="0"/>
            <a:r>
              <a:rPr lang="ja-JP" altLang="ja-JP" sz="1000" dirty="0">
                <a:solidFill>
                  <a:prstClr val="white"/>
                </a:solidFill>
                <a:latin typeface="HG丸ｺﾞｼｯｸM-PRO" pitchFamily="50" charset="-128"/>
                <a:ea typeface="HG丸ｺﾞｼｯｸM-PRO" pitchFamily="50" charset="-128"/>
                <a:cs typeface="Times New Roman" pitchFamily="18" charset="0"/>
              </a:rPr>
              <a:t>　　　　　</a:t>
            </a:r>
            <a:endParaRPr lang="ja-JP" altLang="ja-JP" sz="800" dirty="0">
              <a:solidFill>
                <a:prstClr val="white"/>
              </a:solidFill>
            </a:endParaRPr>
          </a:p>
        </p:txBody>
      </p:sp>
      <p:sp>
        <p:nvSpPr>
          <p:cNvPr id="9" name="正方形/長方形 8"/>
          <p:cNvSpPr/>
          <p:nvPr/>
        </p:nvSpPr>
        <p:spPr>
          <a:xfrm>
            <a:off x="4367809" y="6136795"/>
            <a:ext cx="5475793" cy="400110"/>
          </a:xfrm>
          <a:prstGeom prst="rect">
            <a:avLst/>
          </a:prstGeom>
        </p:spPr>
        <p:txBody>
          <a:bodyPr wrap="square">
            <a:spAutoFit/>
          </a:bodyPr>
          <a:lstStyle/>
          <a:p>
            <a:r>
              <a:rPr lang="ja-JP" altLang="en-US" sz="2000" dirty="0">
                <a:solidFill>
                  <a:prstClr val="white"/>
                </a:solidFill>
                <a:latin typeface="HGPｺﾞｼｯｸE" panose="020B0900000000000000" pitchFamily="50" charset="-128"/>
                <a:ea typeface="HGPｺﾞｼｯｸE" panose="020B0900000000000000" pitchFamily="50" charset="-128"/>
              </a:rPr>
              <a:t>川崎市の</a:t>
            </a:r>
            <a:r>
              <a:rPr lang="ja-JP" altLang="ja-JP" sz="2000" dirty="0">
                <a:solidFill>
                  <a:prstClr val="white"/>
                </a:solidFill>
                <a:latin typeface="HGPｺﾞｼｯｸE" panose="020B0900000000000000" pitchFamily="50" charset="-128"/>
                <a:ea typeface="HGPｺﾞｼｯｸE" panose="020B0900000000000000" pitchFamily="50" charset="-128"/>
              </a:rPr>
              <a:t>「平成３０年度の調査結果について」より</a:t>
            </a:r>
          </a:p>
        </p:txBody>
      </p:sp>
      <p:sp>
        <p:nvSpPr>
          <p:cNvPr id="8" name="フローチャート: 処理 7"/>
          <p:cNvSpPr/>
          <p:nvPr/>
        </p:nvSpPr>
        <p:spPr>
          <a:xfrm>
            <a:off x="9048328" y="110667"/>
            <a:ext cx="1368152" cy="520646"/>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000" dirty="0">
                <a:solidFill>
                  <a:prstClr val="white"/>
                </a:solidFill>
                <a:latin typeface="Arial"/>
                <a:ea typeface="ＭＳ Ｐゴシック" panose="020B0600070205080204" pitchFamily="50" charset="-128"/>
              </a:rPr>
              <a:t>Ｐ７</a:t>
            </a:r>
          </a:p>
        </p:txBody>
      </p:sp>
      <p:sp>
        <p:nvSpPr>
          <p:cNvPr id="2" name="楕円 1">
            <a:extLst>
              <a:ext uri="{FF2B5EF4-FFF2-40B4-BE49-F238E27FC236}">
                <a16:creationId xmlns:a16="http://schemas.microsoft.com/office/drawing/2014/main" id="{DEB7F0FC-4AE9-4662-A657-7B0C067DBF16}"/>
              </a:ext>
            </a:extLst>
          </p:cNvPr>
          <p:cNvSpPr/>
          <p:nvPr/>
        </p:nvSpPr>
        <p:spPr>
          <a:xfrm>
            <a:off x="7464152" y="4941168"/>
            <a:ext cx="864096" cy="67710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10" name="楕円 9">
            <a:extLst>
              <a:ext uri="{FF2B5EF4-FFF2-40B4-BE49-F238E27FC236}">
                <a16:creationId xmlns:a16="http://schemas.microsoft.com/office/drawing/2014/main" id="{B149095D-67F6-4034-97B2-0CCD4A34D168}"/>
              </a:ext>
            </a:extLst>
          </p:cNvPr>
          <p:cNvSpPr/>
          <p:nvPr/>
        </p:nvSpPr>
        <p:spPr>
          <a:xfrm>
            <a:off x="8760296" y="4941168"/>
            <a:ext cx="864096" cy="67710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3" name="楕円 2">
            <a:extLst>
              <a:ext uri="{FF2B5EF4-FFF2-40B4-BE49-F238E27FC236}">
                <a16:creationId xmlns:a16="http://schemas.microsoft.com/office/drawing/2014/main" id="{B41191C8-ABDE-482B-A084-64876FD368FB}"/>
              </a:ext>
            </a:extLst>
          </p:cNvPr>
          <p:cNvSpPr/>
          <p:nvPr/>
        </p:nvSpPr>
        <p:spPr>
          <a:xfrm>
            <a:off x="2708440" y="4919682"/>
            <a:ext cx="3027521" cy="7200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Tree>
    <p:extLst>
      <p:ext uri="{BB962C8B-B14F-4D97-AF65-F5344CB8AC3E}">
        <p14:creationId xmlns:p14="http://schemas.microsoft.com/office/powerpoint/2010/main" val="52250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0 L 0 -0.07222 "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0"/>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138400" y="251595"/>
            <a:ext cx="3957600" cy="25465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登校を阻む</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不安とは何だろう？</a:t>
            </a:r>
          </a:p>
        </p:txBody>
      </p:sp>
      <p:sp>
        <p:nvSpPr>
          <p:cNvPr id="5" name="円形吹き出し 4"/>
          <p:cNvSpPr/>
          <p:nvPr/>
        </p:nvSpPr>
        <p:spPr>
          <a:xfrm>
            <a:off x="4015338" y="1758728"/>
            <a:ext cx="3024336" cy="2664296"/>
          </a:xfrm>
          <a:prstGeom prst="wedgeEllipseCallout">
            <a:avLst>
              <a:gd name="adj1" fmla="val 47932"/>
              <a:gd name="adj2" fmla="val -6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勉強についていけないとか</a:t>
            </a:r>
            <a:r>
              <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a:t>
            </a:r>
            <a:endPar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6" name="円形吹き出し 5"/>
          <p:cNvSpPr/>
          <p:nvPr/>
        </p:nvSpPr>
        <p:spPr>
          <a:xfrm>
            <a:off x="6570037" y="631765"/>
            <a:ext cx="3256384" cy="2896380"/>
          </a:xfrm>
          <a:prstGeom prst="wedgeEllipseCallout">
            <a:avLst>
              <a:gd name="adj1" fmla="val 39096"/>
              <a:gd name="adj2" fmla="val 30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いじめられれるかも？</a:t>
            </a:r>
          </a:p>
        </p:txBody>
      </p:sp>
      <p:sp>
        <p:nvSpPr>
          <p:cNvPr id="7" name="円形吹き出し 6"/>
          <p:cNvSpPr/>
          <p:nvPr/>
        </p:nvSpPr>
        <p:spPr>
          <a:xfrm>
            <a:off x="1793694" y="2441267"/>
            <a:ext cx="2566350" cy="2173757"/>
          </a:xfrm>
          <a:prstGeom prst="wedgeEllipseCallout">
            <a:avLst>
              <a:gd name="adj1" fmla="val -11435"/>
              <a:gd name="adj2" fmla="val 498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何となく</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8" name="円形吹き出し 7"/>
          <p:cNvSpPr/>
          <p:nvPr/>
        </p:nvSpPr>
        <p:spPr>
          <a:xfrm>
            <a:off x="6068510" y="2564905"/>
            <a:ext cx="3860441" cy="3596147"/>
          </a:xfrm>
          <a:prstGeom prst="wedgeEllipseCallout">
            <a:avLst>
              <a:gd name="adj1" fmla="val 49475"/>
              <a:gd name="adj2" fmla="val 595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10" name="楕円 9">
            <a:extLst>
              <a:ext uri="{FF2B5EF4-FFF2-40B4-BE49-F238E27FC236}">
                <a16:creationId xmlns:a16="http://schemas.microsoft.com/office/drawing/2014/main" id="{26F22F8D-2D48-41BE-8BDB-DEBB9718A90E}"/>
              </a:ext>
            </a:extLst>
          </p:cNvPr>
          <p:cNvSpPr/>
          <p:nvPr/>
        </p:nvSpPr>
        <p:spPr>
          <a:xfrm>
            <a:off x="6874092" y="2924944"/>
            <a:ext cx="1124639"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latin typeface="Arial"/>
                <a:ea typeface="ＭＳ Ｐゴシック" panose="020B0600070205080204" pitchFamily="50" charset="-128"/>
              </a:rPr>
              <a:t>恐怖</a:t>
            </a:r>
          </a:p>
        </p:txBody>
      </p:sp>
      <p:sp>
        <p:nvSpPr>
          <p:cNvPr id="11" name="楕円 10">
            <a:extLst>
              <a:ext uri="{FF2B5EF4-FFF2-40B4-BE49-F238E27FC236}">
                <a16:creationId xmlns:a16="http://schemas.microsoft.com/office/drawing/2014/main" id="{3706CB5A-251F-40BC-A06A-3E413142EFD8}"/>
              </a:ext>
            </a:extLst>
          </p:cNvPr>
          <p:cNvSpPr/>
          <p:nvPr/>
        </p:nvSpPr>
        <p:spPr>
          <a:xfrm>
            <a:off x="7810196" y="3172619"/>
            <a:ext cx="1498172"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prstClr val="white"/>
                </a:solidFill>
                <a:latin typeface="Arial"/>
                <a:ea typeface="ＭＳ Ｐゴシック" panose="020B0600070205080204" pitchFamily="50" charset="-128"/>
              </a:rPr>
              <a:t>ストレス</a:t>
            </a:r>
          </a:p>
        </p:txBody>
      </p:sp>
      <p:sp>
        <p:nvSpPr>
          <p:cNvPr id="12" name="楕円 11">
            <a:extLst>
              <a:ext uri="{FF2B5EF4-FFF2-40B4-BE49-F238E27FC236}">
                <a16:creationId xmlns:a16="http://schemas.microsoft.com/office/drawing/2014/main" id="{D200D6C8-1C7A-485A-B688-5D5C237021F0}"/>
              </a:ext>
            </a:extLst>
          </p:cNvPr>
          <p:cNvSpPr/>
          <p:nvPr/>
        </p:nvSpPr>
        <p:spPr>
          <a:xfrm>
            <a:off x="6312026" y="3767124"/>
            <a:ext cx="2014706" cy="1559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latin typeface="Arial"/>
                <a:ea typeface="ＭＳ Ｐゴシック" panose="020B0600070205080204" pitchFamily="50" charset="-128"/>
              </a:rPr>
              <a:t>自信喪失</a:t>
            </a:r>
          </a:p>
        </p:txBody>
      </p:sp>
      <p:sp>
        <p:nvSpPr>
          <p:cNvPr id="13" name="楕円 12">
            <a:extLst>
              <a:ext uri="{FF2B5EF4-FFF2-40B4-BE49-F238E27FC236}">
                <a16:creationId xmlns:a16="http://schemas.microsoft.com/office/drawing/2014/main" id="{99D4BFAF-D71F-4406-AEC6-89A7059EE4C4}"/>
              </a:ext>
            </a:extLst>
          </p:cNvPr>
          <p:cNvSpPr/>
          <p:nvPr/>
        </p:nvSpPr>
        <p:spPr>
          <a:xfrm>
            <a:off x="8087848" y="4074982"/>
            <a:ext cx="1346448" cy="1222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prstClr val="white"/>
                </a:solidFill>
                <a:latin typeface="Arial"/>
                <a:ea typeface="ＭＳ Ｐゴシック" panose="020B0600070205080204" pitchFamily="50" charset="-128"/>
              </a:rPr>
              <a:t>不適応</a:t>
            </a:r>
          </a:p>
        </p:txBody>
      </p:sp>
      <p:sp>
        <p:nvSpPr>
          <p:cNvPr id="14" name="楕円 13">
            <a:extLst>
              <a:ext uri="{FF2B5EF4-FFF2-40B4-BE49-F238E27FC236}">
                <a16:creationId xmlns:a16="http://schemas.microsoft.com/office/drawing/2014/main" id="{58EC082C-E1B7-42B3-A21F-FE7D88BF74B9}"/>
              </a:ext>
            </a:extLst>
          </p:cNvPr>
          <p:cNvSpPr/>
          <p:nvPr/>
        </p:nvSpPr>
        <p:spPr>
          <a:xfrm>
            <a:off x="7349142" y="5017897"/>
            <a:ext cx="1210140" cy="1058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Arial"/>
                <a:ea typeface="ＭＳ Ｐゴシック" panose="020B0600070205080204" pitchFamily="50" charset="-128"/>
              </a:rPr>
              <a:t>体調不良</a:t>
            </a:r>
          </a:p>
        </p:txBody>
      </p:sp>
      <p:sp>
        <p:nvSpPr>
          <p:cNvPr id="2" name="楕円 1">
            <a:extLst>
              <a:ext uri="{FF2B5EF4-FFF2-40B4-BE49-F238E27FC236}">
                <a16:creationId xmlns:a16="http://schemas.microsoft.com/office/drawing/2014/main" id="{FEF9237F-7C3D-48F0-8147-ECE769421A9A}"/>
              </a:ext>
            </a:extLst>
          </p:cNvPr>
          <p:cNvSpPr/>
          <p:nvPr/>
        </p:nvSpPr>
        <p:spPr>
          <a:xfrm>
            <a:off x="3094076" y="3923790"/>
            <a:ext cx="3041790" cy="2375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solidFill>
                  <a:prstClr val="white"/>
                </a:solidFill>
                <a:latin typeface="HGPｺﾞｼｯｸE" panose="020B0900000000000000" pitchFamily="50" charset="-128"/>
                <a:ea typeface="HGPｺﾞｼｯｸE" panose="020B0900000000000000" pitchFamily="50" charset="-128"/>
              </a:rPr>
              <a:t>特に、理由がない</a:t>
            </a:r>
          </a:p>
        </p:txBody>
      </p:sp>
    </p:spTree>
    <p:extLst>
      <p:ext uri="{BB962C8B-B14F-4D97-AF65-F5344CB8AC3E}">
        <p14:creationId xmlns:p14="http://schemas.microsoft.com/office/powerpoint/2010/main" val="78225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2207568" y="681069"/>
          <a:ext cx="7929082" cy="5097374"/>
        </p:xfrm>
        <a:graphic>
          <a:graphicData uri="http://schemas.openxmlformats.org/drawingml/2006/table">
            <a:tbl>
              <a:tblPr firstRow="1" firstCol="1" bandRow="1">
                <a:tableStyleId>{5C22544A-7EE6-4342-B048-85BDC9FD1C3A}</a:tableStyleId>
              </a:tblPr>
              <a:tblGrid>
                <a:gridCol w="422547">
                  <a:extLst>
                    <a:ext uri="{9D8B030D-6E8A-4147-A177-3AD203B41FA5}">
                      <a16:colId xmlns:a16="http://schemas.microsoft.com/office/drawing/2014/main" val="20000"/>
                    </a:ext>
                  </a:extLst>
                </a:gridCol>
                <a:gridCol w="396000">
                  <a:extLst>
                    <a:ext uri="{9D8B030D-6E8A-4147-A177-3AD203B41FA5}">
                      <a16:colId xmlns:a16="http://schemas.microsoft.com/office/drawing/2014/main" val="20001"/>
                    </a:ext>
                  </a:extLst>
                </a:gridCol>
                <a:gridCol w="504000">
                  <a:extLst>
                    <a:ext uri="{9D8B030D-6E8A-4147-A177-3AD203B41FA5}">
                      <a16:colId xmlns:a16="http://schemas.microsoft.com/office/drawing/2014/main" val="20002"/>
                    </a:ext>
                  </a:extLst>
                </a:gridCol>
                <a:gridCol w="544929">
                  <a:extLst>
                    <a:ext uri="{9D8B030D-6E8A-4147-A177-3AD203B41FA5}">
                      <a16:colId xmlns:a16="http://schemas.microsoft.com/office/drawing/2014/main" val="20003"/>
                    </a:ext>
                  </a:extLst>
                </a:gridCol>
                <a:gridCol w="544929">
                  <a:extLst>
                    <a:ext uri="{9D8B030D-6E8A-4147-A177-3AD203B41FA5}">
                      <a16:colId xmlns:a16="http://schemas.microsoft.com/office/drawing/2014/main" val="20004"/>
                    </a:ext>
                  </a:extLst>
                </a:gridCol>
                <a:gridCol w="544929">
                  <a:extLst>
                    <a:ext uri="{9D8B030D-6E8A-4147-A177-3AD203B41FA5}">
                      <a16:colId xmlns:a16="http://schemas.microsoft.com/office/drawing/2014/main" val="20005"/>
                    </a:ext>
                  </a:extLst>
                </a:gridCol>
                <a:gridCol w="423374">
                  <a:extLst>
                    <a:ext uri="{9D8B030D-6E8A-4147-A177-3AD203B41FA5}">
                      <a16:colId xmlns:a16="http://schemas.microsoft.com/office/drawing/2014/main" val="20006"/>
                    </a:ext>
                  </a:extLst>
                </a:gridCol>
                <a:gridCol w="423374">
                  <a:extLst>
                    <a:ext uri="{9D8B030D-6E8A-4147-A177-3AD203B41FA5}">
                      <a16:colId xmlns:a16="http://schemas.microsoft.com/office/drawing/2014/main" val="20007"/>
                    </a:ext>
                  </a:extLst>
                </a:gridCol>
                <a:gridCol w="423374">
                  <a:extLst>
                    <a:ext uri="{9D8B030D-6E8A-4147-A177-3AD203B41FA5}">
                      <a16:colId xmlns:a16="http://schemas.microsoft.com/office/drawing/2014/main" val="20008"/>
                    </a:ext>
                  </a:extLst>
                </a:gridCol>
                <a:gridCol w="423374">
                  <a:extLst>
                    <a:ext uri="{9D8B030D-6E8A-4147-A177-3AD203B41FA5}">
                      <a16:colId xmlns:a16="http://schemas.microsoft.com/office/drawing/2014/main" val="20009"/>
                    </a:ext>
                  </a:extLst>
                </a:gridCol>
                <a:gridCol w="423374">
                  <a:extLst>
                    <a:ext uri="{9D8B030D-6E8A-4147-A177-3AD203B41FA5}">
                      <a16:colId xmlns:a16="http://schemas.microsoft.com/office/drawing/2014/main" val="20010"/>
                    </a:ext>
                  </a:extLst>
                </a:gridCol>
                <a:gridCol w="423374">
                  <a:extLst>
                    <a:ext uri="{9D8B030D-6E8A-4147-A177-3AD203B41FA5}">
                      <a16:colId xmlns:a16="http://schemas.microsoft.com/office/drawing/2014/main" val="20011"/>
                    </a:ext>
                  </a:extLst>
                </a:gridCol>
                <a:gridCol w="544929">
                  <a:extLst>
                    <a:ext uri="{9D8B030D-6E8A-4147-A177-3AD203B41FA5}">
                      <a16:colId xmlns:a16="http://schemas.microsoft.com/office/drawing/2014/main" val="20012"/>
                    </a:ext>
                  </a:extLst>
                </a:gridCol>
                <a:gridCol w="698575">
                  <a:extLst>
                    <a:ext uri="{9D8B030D-6E8A-4147-A177-3AD203B41FA5}">
                      <a16:colId xmlns:a16="http://schemas.microsoft.com/office/drawing/2014/main" val="20013"/>
                    </a:ext>
                  </a:extLst>
                </a:gridCol>
                <a:gridCol w="648000">
                  <a:extLst>
                    <a:ext uri="{9D8B030D-6E8A-4147-A177-3AD203B41FA5}">
                      <a16:colId xmlns:a16="http://schemas.microsoft.com/office/drawing/2014/main" val="20014"/>
                    </a:ext>
                  </a:extLst>
                </a:gridCol>
                <a:gridCol w="540000">
                  <a:extLst>
                    <a:ext uri="{9D8B030D-6E8A-4147-A177-3AD203B41FA5}">
                      <a16:colId xmlns:a16="http://schemas.microsoft.com/office/drawing/2014/main" val="20015"/>
                    </a:ext>
                  </a:extLst>
                </a:gridCol>
              </a:tblGrid>
              <a:tr h="577181">
                <a:tc rowSpan="2" gridSpan="2">
                  <a:txBody>
                    <a:bodyPr/>
                    <a:lstStyle/>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endParaRPr>
                    </a:p>
                    <a:p>
                      <a:pPr algn="just">
                        <a:spcAft>
                          <a:spcPts val="0"/>
                        </a:spcAft>
                      </a:pPr>
                      <a:r>
                        <a:rPr lang="en-US" sz="1050" kern="100" dirty="0">
                          <a:effectLst/>
                        </a:rPr>
                        <a:t> </a:t>
                      </a:r>
                      <a:endParaRPr lang="ja-JP" sz="1050" kern="100" dirty="0">
                        <a:effectLst/>
                        <a:latin typeface="Century"/>
                        <a:ea typeface="ＭＳ 明朝"/>
                        <a:cs typeface="Times New Roman"/>
                      </a:endParaRPr>
                    </a:p>
                  </a:txBody>
                  <a:tcPr marL="68580" marR="68580" marT="0" marB="0"/>
                </a:tc>
                <a:tc rowSpan="2" hMerge="1">
                  <a:txBody>
                    <a:bodyPr/>
                    <a:lstStyle/>
                    <a:p>
                      <a:endParaRPr kumimoji="1" lang="ja-JP" altLang="en-US"/>
                    </a:p>
                  </a:txBody>
                  <a:tcPr/>
                </a:tc>
                <a:tc gridSpan="8">
                  <a:txBody>
                    <a:bodyPr/>
                    <a:lstStyle/>
                    <a:p>
                      <a:pPr algn="ctr">
                        <a:spcAft>
                          <a:spcPts val="0"/>
                        </a:spcAft>
                      </a:pPr>
                      <a:r>
                        <a:rPr lang="ja-JP" sz="1600" kern="100" dirty="0">
                          <a:effectLst/>
                        </a:rPr>
                        <a:t>学校に係る状況</a:t>
                      </a:r>
                      <a:endParaRPr lang="ja-JP" sz="1600" kern="100" dirty="0">
                        <a:effectLst/>
                        <a:latin typeface="Century"/>
                        <a:ea typeface="ＭＳ 明朝"/>
                        <a:cs typeface="Times New Roman"/>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a:spcAft>
                          <a:spcPts val="0"/>
                        </a:spcAft>
                      </a:pPr>
                      <a:r>
                        <a:rPr lang="ja-JP" sz="1600" b="1" kern="100" dirty="0">
                          <a:effectLst/>
                          <a:latin typeface="+mn-ea"/>
                          <a:ea typeface="+mn-ea"/>
                        </a:rPr>
                        <a:t>家庭</a:t>
                      </a:r>
                      <a:endParaRPr lang="ja-JP" sz="1600" b="1" kern="100" dirty="0">
                        <a:effectLst/>
                        <a:latin typeface="+mn-ea"/>
                        <a:ea typeface="+mn-ea"/>
                        <a:cs typeface="Times New Roman"/>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gridSpan="2">
                  <a:txBody>
                    <a:bodyPr/>
                    <a:lstStyle/>
                    <a:p>
                      <a:pPr algn="ctr">
                        <a:spcAft>
                          <a:spcPts val="0"/>
                        </a:spcAft>
                      </a:pPr>
                      <a:r>
                        <a:rPr lang="ja-JP" sz="1600" kern="100" dirty="0">
                          <a:effectLst/>
                        </a:rPr>
                        <a:t>本人</a:t>
                      </a:r>
                      <a:endParaRPr lang="ja-JP" sz="1400" kern="100" dirty="0">
                        <a:effectLst/>
                        <a:latin typeface="Century"/>
                        <a:ea typeface="ＭＳ 明朝"/>
                        <a:cs typeface="Times New Roman"/>
                      </a:endParaRPr>
                    </a:p>
                  </a:txBody>
                  <a:tcPr marL="68580" marR="68580" marT="0" marB="0" anchor="ctr"/>
                </a:tc>
                <a:tc hMerge="1">
                  <a:txBody>
                    <a:bodyPr/>
                    <a:lstStyle/>
                    <a:p>
                      <a:endParaRPr kumimoji="1" lang="ja-JP" altLang="en-US"/>
                    </a:p>
                  </a:txBody>
                  <a:tcPr/>
                </a:tc>
                <a:tc rowSpan="2">
                  <a:txBody>
                    <a:bodyPr/>
                    <a:lstStyle/>
                    <a:p>
                      <a:pPr algn="ctr">
                        <a:lnSpc>
                          <a:spcPts val="1100"/>
                        </a:lnSpc>
                        <a:spcAft>
                          <a:spcPts val="0"/>
                        </a:spcAft>
                      </a:pPr>
                      <a:r>
                        <a:rPr lang="en-US" sz="1050" kern="100" dirty="0">
                          <a:effectLst/>
                        </a:rPr>
                        <a:t> </a:t>
                      </a:r>
                      <a:endParaRPr lang="ja-JP" sz="1050" kern="100" dirty="0">
                        <a:effectLst/>
                      </a:endParaRPr>
                    </a:p>
                    <a:p>
                      <a:pPr algn="ctr">
                        <a:lnSpc>
                          <a:spcPts val="1600"/>
                        </a:lnSpc>
                        <a:spcAft>
                          <a:spcPts val="0"/>
                        </a:spcAft>
                      </a:pPr>
                      <a:endParaRPr lang="en-US" altLang="ja-JP" sz="1600" kern="100" dirty="0">
                        <a:effectLst/>
                        <a:latin typeface="+mn-ea"/>
                        <a:ea typeface="+mn-ea"/>
                      </a:endParaRPr>
                    </a:p>
                    <a:p>
                      <a:pPr algn="ctr">
                        <a:lnSpc>
                          <a:spcPts val="1600"/>
                        </a:lnSpc>
                        <a:spcAft>
                          <a:spcPts val="0"/>
                        </a:spcAft>
                      </a:pP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左</a:t>
                      </a: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記</a:t>
                      </a: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の</a:t>
                      </a: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該</a:t>
                      </a: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当</a:t>
                      </a: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な</a:t>
                      </a:r>
                      <a:endParaRPr lang="en-US" altLang="ja-JP" sz="1600" kern="100" dirty="0">
                        <a:effectLst/>
                        <a:latin typeface="+mn-ea"/>
                        <a:ea typeface="+mn-ea"/>
                      </a:endParaRPr>
                    </a:p>
                    <a:p>
                      <a:pPr algn="ctr">
                        <a:lnSpc>
                          <a:spcPts val="1600"/>
                        </a:lnSpc>
                        <a:spcAft>
                          <a:spcPts val="0"/>
                        </a:spcAft>
                      </a:pPr>
                      <a:r>
                        <a:rPr lang="ja-JP" sz="1600" kern="100" dirty="0">
                          <a:effectLst/>
                          <a:latin typeface="+mn-ea"/>
                          <a:ea typeface="+mn-ea"/>
                        </a:rPr>
                        <a:t>し</a:t>
                      </a:r>
                      <a:endParaRPr lang="ja-JP" sz="1600" kern="100" dirty="0">
                        <a:effectLst/>
                        <a:latin typeface="+mn-ea"/>
                        <a:ea typeface="+mn-ea"/>
                        <a:cs typeface="Times New Roman"/>
                      </a:endParaRPr>
                    </a:p>
                  </a:txBody>
                  <a:tcPr marL="68580" marR="68580" marT="0" marB="0"/>
                </a:tc>
                <a:extLst>
                  <a:ext uri="{0D108BD9-81ED-4DB2-BD59-A6C34878D82A}">
                    <a16:rowId xmlns:a16="http://schemas.microsoft.com/office/drawing/2014/main" val="10000"/>
                  </a:ext>
                </a:extLst>
              </a:tr>
              <a:tr h="2447155">
                <a:tc gridSpan="2" vMerge="1">
                  <a:txBody>
                    <a:bodyPr/>
                    <a:lstStyle/>
                    <a:p>
                      <a:endParaRPr kumimoji="1" lang="ja-JP" altLang="en-US"/>
                    </a:p>
                  </a:txBody>
                  <a:tcPr/>
                </a:tc>
                <a:tc hMerge="1" vMerge="1">
                  <a:txBody>
                    <a:bodyPr/>
                    <a:lstStyle/>
                    <a:p>
                      <a:endParaRPr kumimoji="1" lang="ja-JP" altLang="en-US"/>
                    </a:p>
                  </a:txBody>
                  <a:tcPr/>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い</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じ</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め</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友</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人</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関</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係</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教</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職</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員</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と</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の</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関</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係</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学</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業</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の</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不</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振</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進</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路</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に</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係</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る</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不</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安</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ク</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ラ</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ブ</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部</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活</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学</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校</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の</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き</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ま</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り</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入</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学</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転</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編</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入</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学</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生</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活</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環</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境</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の</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変</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化</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親</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子</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の</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関</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わ</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り</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方</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7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家</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庭</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内</a:t>
                      </a: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不</a:t>
                      </a:r>
                      <a:endParaRPr lang="en-US" altLang="ja-JP" sz="1600" kern="100" dirty="0">
                        <a:effectLst/>
                        <a:latin typeface="HGPｺﾞｼｯｸE" panose="020B0900000000000000" pitchFamily="50" charset="-128"/>
                        <a:ea typeface="HGPｺﾞｼｯｸE" panose="020B0900000000000000" pitchFamily="50" charset="-128"/>
                      </a:endParaRPr>
                    </a:p>
                    <a:p>
                      <a:pPr algn="ctr">
                        <a:lnSpc>
                          <a:spcPts val="1700"/>
                        </a:lnSpc>
                        <a:spcAft>
                          <a:spcPts val="0"/>
                        </a:spcAft>
                      </a:pPr>
                      <a:r>
                        <a:rPr lang="ja-JP" sz="1600" kern="100" dirty="0">
                          <a:effectLst/>
                          <a:latin typeface="HGPｺﾞｼｯｸE" panose="020B0900000000000000" pitchFamily="50" charset="-128"/>
                          <a:ea typeface="HGPｺﾞｼｯｸE" panose="020B0900000000000000" pitchFamily="50" charset="-128"/>
                        </a:rPr>
                        <a:t>和</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500"/>
                        </a:lnSpc>
                        <a:spcAft>
                          <a:spcPts val="0"/>
                        </a:spcAft>
                      </a:pPr>
                      <a:r>
                        <a:rPr lang="en-US" sz="1600" kern="100" dirty="0">
                          <a:effectLst/>
                          <a:latin typeface="HGPｺﾞｼｯｸE" panose="020B0900000000000000" pitchFamily="50" charset="-128"/>
                          <a:ea typeface="HGPｺﾞｼｯｸE" panose="020B0900000000000000" pitchFamily="50" charset="-128"/>
                        </a:rPr>
                        <a:t> </a:t>
                      </a:r>
                      <a:endParaRPr lang="ja-JP" sz="1600" kern="100" dirty="0">
                        <a:effectLst/>
                        <a:latin typeface="HGPｺﾞｼｯｸE" panose="020B0900000000000000" pitchFamily="50" charset="-128"/>
                        <a:ea typeface="HGPｺﾞｼｯｸE" panose="020B0900000000000000" pitchFamily="50" charset="-128"/>
                      </a:endParaRP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生</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活</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の</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乱</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れ</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遊</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び</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非</a:t>
                      </a:r>
                    </a:p>
                    <a:p>
                      <a:pPr algn="ctr">
                        <a:lnSpc>
                          <a:spcPts val="1500"/>
                        </a:lnSpc>
                        <a:spcAft>
                          <a:spcPts val="0"/>
                        </a:spcAft>
                      </a:pPr>
                      <a:r>
                        <a:rPr lang="ja-JP" sz="1600" kern="100" dirty="0">
                          <a:effectLst/>
                          <a:latin typeface="HGPｺﾞｼｯｸE" panose="020B0900000000000000" pitchFamily="50" charset="-128"/>
                          <a:ea typeface="HGPｺﾞｼｯｸE" panose="020B0900000000000000" pitchFamily="50" charset="-128"/>
                        </a:rPr>
                        <a:t>行</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tc>
                <a:tc>
                  <a:txBody>
                    <a:bodyPr/>
                    <a:lstStyle/>
                    <a:p>
                      <a:pPr algn="ctr">
                        <a:lnSpc>
                          <a:spcPts val="1000"/>
                        </a:lnSpc>
                        <a:spcAft>
                          <a:spcPts val="0"/>
                        </a:spcAft>
                      </a:pPr>
                      <a:r>
                        <a:rPr lang="en-US" sz="1800" kern="100" dirty="0">
                          <a:effectLst/>
                          <a:latin typeface="HG丸ｺﾞｼｯｸM-PRO" panose="020F0600000000000000" pitchFamily="50" charset="-128"/>
                          <a:ea typeface="HG丸ｺﾞｼｯｸM-PRO" panose="020F0600000000000000" pitchFamily="50" charset="-128"/>
                        </a:rPr>
                        <a:t> </a:t>
                      </a:r>
                      <a:endParaRPr lang="ja-JP" sz="1800" kern="100" dirty="0">
                        <a:effectLst/>
                        <a:latin typeface="HG丸ｺﾞｼｯｸM-PRO" panose="020F0600000000000000" pitchFamily="50" charset="-128"/>
                        <a:ea typeface="HG丸ｺﾞｼｯｸM-PRO" panose="020F0600000000000000" pitchFamily="50" charset="-128"/>
                      </a:endParaRPr>
                    </a:p>
                    <a:p>
                      <a:pPr algn="ctr">
                        <a:lnSpc>
                          <a:spcPts val="1600"/>
                        </a:lnSpc>
                        <a:spcAft>
                          <a:spcPts val="0"/>
                        </a:spcAft>
                      </a:pPr>
                      <a:endParaRPr lang="en-US" altLang="ja-JP" sz="1800" kern="100" dirty="0">
                        <a:solidFill>
                          <a:srgbClr val="FF0000"/>
                        </a:solidFill>
                        <a:effectLst/>
                        <a:latin typeface="HG丸ｺﾞｼｯｸM-PRO" panose="020F0600000000000000" pitchFamily="50" charset="-128"/>
                        <a:ea typeface="HG丸ｺﾞｼｯｸM-PRO" panose="020F0600000000000000" pitchFamily="50" charset="-128"/>
                      </a:endParaRPr>
                    </a:p>
                    <a:p>
                      <a:pPr algn="ctr">
                        <a:lnSpc>
                          <a:spcPts val="2300"/>
                        </a:lnSpc>
                        <a:spcAft>
                          <a:spcPts val="0"/>
                        </a:spcAft>
                      </a:pPr>
                      <a:r>
                        <a:rPr lang="ja-JP" sz="2800" kern="100" dirty="0">
                          <a:solidFill>
                            <a:srgbClr val="FF0000"/>
                          </a:solidFill>
                          <a:effectLst/>
                          <a:latin typeface="HGPｺﾞｼｯｸE" panose="020B0900000000000000" pitchFamily="50" charset="-128"/>
                          <a:ea typeface="HGPｺﾞｼｯｸE" panose="020B0900000000000000" pitchFamily="50" charset="-128"/>
                        </a:rPr>
                        <a:t>無</a:t>
                      </a:r>
                    </a:p>
                    <a:p>
                      <a:pPr algn="ctr">
                        <a:lnSpc>
                          <a:spcPts val="2300"/>
                        </a:lnSpc>
                        <a:spcAft>
                          <a:spcPts val="0"/>
                        </a:spcAft>
                      </a:pPr>
                      <a:r>
                        <a:rPr lang="ja-JP" sz="2800" kern="100" dirty="0">
                          <a:solidFill>
                            <a:srgbClr val="FF0000"/>
                          </a:solidFill>
                          <a:effectLst/>
                          <a:latin typeface="HGPｺﾞｼｯｸE" panose="020B0900000000000000" pitchFamily="50" charset="-128"/>
                          <a:ea typeface="HGPｺﾞｼｯｸE" panose="020B0900000000000000" pitchFamily="50" charset="-128"/>
                        </a:rPr>
                        <a:t>気</a:t>
                      </a:r>
                    </a:p>
                    <a:p>
                      <a:pPr algn="ctr">
                        <a:lnSpc>
                          <a:spcPts val="2300"/>
                        </a:lnSpc>
                        <a:spcAft>
                          <a:spcPts val="0"/>
                        </a:spcAft>
                      </a:pPr>
                      <a:r>
                        <a:rPr lang="ja-JP" sz="2800" kern="100" dirty="0">
                          <a:solidFill>
                            <a:srgbClr val="FF0000"/>
                          </a:solidFill>
                          <a:effectLst/>
                          <a:latin typeface="HGPｺﾞｼｯｸE" panose="020B0900000000000000" pitchFamily="50" charset="-128"/>
                          <a:ea typeface="HGPｺﾞｼｯｸE" panose="020B0900000000000000" pitchFamily="50" charset="-128"/>
                        </a:rPr>
                        <a:t>力</a:t>
                      </a:r>
                    </a:p>
                    <a:p>
                      <a:pPr algn="ctr">
                        <a:lnSpc>
                          <a:spcPts val="2300"/>
                        </a:lnSpc>
                        <a:spcAft>
                          <a:spcPts val="0"/>
                        </a:spcAft>
                      </a:pPr>
                      <a:r>
                        <a:rPr lang="ja-JP" sz="2800" kern="100" dirty="0">
                          <a:solidFill>
                            <a:srgbClr val="FF0000"/>
                          </a:solidFill>
                          <a:effectLst/>
                          <a:latin typeface="HGPｺﾞｼｯｸE" panose="020B0900000000000000" pitchFamily="50" charset="-128"/>
                          <a:ea typeface="HGPｺﾞｼｯｸE" panose="020B0900000000000000" pitchFamily="50" charset="-128"/>
                        </a:rPr>
                        <a:t>・</a:t>
                      </a:r>
                    </a:p>
                    <a:p>
                      <a:pPr algn="ctr">
                        <a:lnSpc>
                          <a:spcPts val="2300"/>
                        </a:lnSpc>
                        <a:spcAft>
                          <a:spcPts val="0"/>
                        </a:spcAft>
                      </a:pPr>
                      <a:r>
                        <a:rPr lang="ja-JP" sz="2800" kern="100" dirty="0">
                          <a:solidFill>
                            <a:srgbClr val="FF0000"/>
                          </a:solidFill>
                          <a:effectLst/>
                          <a:latin typeface="HGPｺﾞｼｯｸE" panose="020B0900000000000000" pitchFamily="50" charset="-128"/>
                          <a:ea typeface="HGPｺﾞｼｯｸE" panose="020B0900000000000000" pitchFamily="50" charset="-128"/>
                        </a:rPr>
                        <a:t>不</a:t>
                      </a:r>
                    </a:p>
                    <a:p>
                      <a:pPr algn="ctr">
                        <a:lnSpc>
                          <a:spcPts val="2300"/>
                        </a:lnSpc>
                        <a:spcAft>
                          <a:spcPts val="0"/>
                        </a:spcAft>
                      </a:pPr>
                      <a:r>
                        <a:rPr lang="ja-JP" sz="2800" kern="100" dirty="0">
                          <a:solidFill>
                            <a:srgbClr val="FF0000"/>
                          </a:solidFill>
                          <a:effectLst/>
                          <a:latin typeface="HGPｺﾞｼｯｸE" panose="020B0900000000000000" pitchFamily="50" charset="-128"/>
                          <a:ea typeface="HGPｺﾞｼｯｸE" panose="020B0900000000000000" pitchFamily="50" charset="-128"/>
                        </a:rPr>
                        <a:t>安</a:t>
                      </a:r>
                      <a:endParaRPr lang="ja-JP" sz="240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a:txBody>
                  <a:tcPr marL="68580" marR="68580" marT="0" marB="0">
                    <a:solidFill>
                      <a:srgbClr val="FFFF00"/>
                    </a:solidFill>
                  </a:tcPr>
                </a:tc>
                <a:tc vMerge="1">
                  <a:txBody>
                    <a:bodyPr/>
                    <a:lstStyle/>
                    <a:p>
                      <a:endParaRPr kumimoji="1" lang="ja-JP" altLang="en-US"/>
                    </a:p>
                  </a:txBody>
                  <a:tcPr/>
                </a:tc>
                <a:extLst>
                  <a:ext uri="{0D108BD9-81ED-4DB2-BD59-A6C34878D82A}">
                    <a16:rowId xmlns:a16="http://schemas.microsoft.com/office/drawing/2014/main" val="10001"/>
                  </a:ext>
                </a:extLst>
              </a:tr>
              <a:tr h="468000">
                <a:tc rowSpan="2">
                  <a:txBody>
                    <a:bodyPr/>
                    <a:lstStyle/>
                    <a:p>
                      <a:pPr algn="ctr">
                        <a:spcAft>
                          <a:spcPts val="0"/>
                        </a:spcAft>
                      </a:pPr>
                      <a:r>
                        <a:rPr lang="ja-JP" sz="1400" kern="100" dirty="0">
                          <a:effectLst/>
                        </a:rPr>
                        <a:t>小</a:t>
                      </a:r>
                      <a:endParaRPr lang="en-US" altLang="ja-JP" sz="1400" kern="100" dirty="0">
                        <a:effectLst/>
                      </a:endParaRPr>
                    </a:p>
                    <a:p>
                      <a:pPr algn="ctr">
                        <a:spcAft>
                          <a:spcPts val="0"/>
                        </a:spcAft>
                      </a:pPr>
                      <a:r>
                        <a:rPr lang="ja-JP" sz="1400" kern="100" dirty="0">
                          <a:effectLst/>
                        </a:rPr>
                        <a:t>学</a:t>
                      </a:r>
                      <a:endParaRPr lang="en-US" altLang="ja-JP" sz="1400" kern="100" dirty="0">
                        <a:effectLst/>
                      </a:endParaRPr>
                    </a:p>
                    <a:p>
                      <a:pPr algn="ctr">
                        <a:spcAft>
                          <a:spcPts val="0"/>
                        </a:spcAft>
                      </a:pPr>
                      <a:r>
                        <a:rPr lang="ja-JP" sz="1400" kern="100" dirty="0">
                          <a:effectLst/>
                        </a:rPr>
                        <a:t>校</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600" kern="100" dirty="0">
                          <a:effectLst/>
                          <a:latin typeface="HGPｺﾞｼｯｸE" panose="020B0900000000000000" pitchFamily="50" charset="-128"/>
                          <a:ea typeface="HGPｺﾞｼｯｸE" panose="020B0900000000000000" pitchFamily="50" charset="-128"/>
                        </a:rPr>
                        <a:t>①</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nchor="ctr"/>
                </a:tc>
                <a:tc>
                  <a:txBody>
                    <a:bodyPr/>
                    <a:lstStyle/>
                    <a:p>
                      <a:pPr algn="ctr">
                        <a:spcAft>
                          <a:spcPts val="0"/>
                        </a:spcAft>
                      </a:pPr>
                      <a:r>
                        <a:rPr lang="en-US" altLang="ja-JP" sz="1800" kern="100" dirty="0">
                          <a:effectLst/>
                          <a:latin typeface="+mn-lt"/>
                          <a:ea typeface="ＭＳ 明朝"/>
                          <a:cs typeface="Arial" panose="020B0604020202020204" pitchFamily="34" charset="0"/>
                        </a:rPr>
                        <a:t>1</a:t>
                      </a:r>
                      <a:endParaRPr lang="ja-JP" sz="1800" kern="100" dirty="0">
                        <a:effectLst/>
                        <a:latin typeface="+mn-lt"/>
                        <a:ea typeface="ＭＳ 明朝"/>
                        <a:cs typeface="Arial" panose="020B0604020202020204" pitchFamily="34" charset="0"/>
                      </a:endParaRPr>
                    </a:p>
                  </a:txBody>
                  <a:tcPr marL="68580" marR="68580" marT="0" marB="0" anchor="ctr"/>
                </a:tc>
                <a:tc>
                  <a:txBody>
                    <a:bodyPr/>
                    <a:lstStyle/>
                    <a:p>
                      <a:pPr algn="ctr">
                        <a:spcAft>
                          <a:spcPts val="0"/>
                        </a:spcAft>
                      </a:pPr>
                      <a:r>
                        <a:rPr lang="en-US" sz="1800" kern="100" dirty="0">
                          <a:effectLst/>
                        </a:rPr>
                        <a:t>38</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13</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17</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altLang="ja-JP" sz="1800" kern="100" dirty="0">
                          <a:effectLst/>
                          <a:latin typeface="+mn-lt"/>
                          <a:ea typeface="ＭＳ 明朝"/>
                          <a:cs typeface="Times New Roman"/>
                        </a:rPr>
                        <a:t>1</a:t>
                      </a:r>
                      <a:endParaRPr lang="ja-JP" sz="1800" kern="100" dirty="0">
                        <a:effectLst/>
                        <a:latin typeface="+mn-lt"/>
                        <a:ea typeface="ＭＳ 明朝"/>
                        <a:cs typeface="Times New Roman"/>
                      </a:endParaRPr>
                    </a:p>
                  </a:txBody>
                  <a:tcPr marL="68580" marR="68580" marT="0" marB="0" anchor="ctr"/>
                </a:tc>
                <a:tc>
                  <a:txBody>
                    <a:bodyPr/>
                    <a:lstStyle/>
                    <a:p>
                      <a:pPr algn="ctr">
                        <a:spcAft>
                          <a:spcPts val="0"/>
                        </a:spcAft>
                      </a:pPr>
                      <a:r>
                        <a:rPr lang="en-US" altLang="ja-JP" sz="1800" kern="100" dirty="0">
                          <a:effectLst/>
                          <a:latin typeface="+mn-lt"/>
                          <a:ea typeface="ＭＳ 明朝"/>
                          <a:cs typeface="Times New Roman"/>
                        </a:rPr>
                        <a:t>0</a:t>
                      </a:r>
                      <a:endParaRPr lang="ja-JP" sz="1800" kern="100" dirty="0">
                        <a:effectLst/>
                        <a:latin typeface="+mn-lt"/>
                        <a:ea typeface="ＭＳ 明朝"/>
                        <a:cs typeface="Times New Roman"/>
                      </a:endParaRPr>
                    </a:p>
                  </a:txBody>
                  <a:tcPr marL="68580" marR="68580" marT="0" marB="0" anchor="ctr"/>
                </a:tc>
                <a:tc>
                  <a:txBody>
                    <a:bodyPr/>
                    <a:lstStyle/>
                    <a:p>
                      <a:pPr algn="ctr">
                        <a:spcAft>
                          <a:spcPts val="0"/>
                        </a:spcAft>
                      </a:pPr>
                      <a:r>
                        <a:rPr lang="en-US" altLang="ja-JP" sz="1800" kern="100" dirty="0">
                          <a:effectLst/>
                          <a:latin typeface="+mn-lt"/>
                          <a:ea typeface="+mj-ea"/>
                          <a:cs typeface="Times New Roman"/>
                        </a:rPr>
                        <a:t>7</a:t>
                      </a:r>
                      <a:endParaRPr lang="ja-JP" sz="1800" kern="100" dirty="0">
                        <a:effectLst/>
                        <a:latin typeface="+mn-lt"/>
                        <a:ea typeface="+mj-ea"/>
                        <a:cs typeface="Times New Roman"/>
                      </a:endParaRPr>
                    </a:p>
                  </a:txBody>
                  <a:tcPr marL="68580" marR="68580" marT="0" marB="0" anchor="ctr"/>
                </a:tc>
                <a:tc>
                  <a:txBody>
                    <a:bodyPr/>
                    <a:lstStyle/>
                    <a:p>
                      <a:pPr algn="ctr">
                        <a:spcAft>
                          <a:spcPts val="0"/>
                        </a:spcAft>
                      </a:pPr>
                      <a:r>
                        <a:rPr lang="ja-JP" sz="1800" kern="100" dirty="0">
                          <a:effectLst/>
                          <a:latin typeface="+mj-ea"/>
                          <a:ea typeface="+mj-ea"/>
                        </a:rPr>
                        <a:t>２</a:t>
                      </a:r>
                      <a:endParaRPr lang="ja-JP" sz="1800" kern="100" dirty="0">
                        <a:effectLst/>
                        <a:latin typeface="+mj-ea"/>
                        <a:ea typeface="+mj-ea"/>
                        <a:cs typeface="Times New Roman"/>
                      </a:endParaRPr>
                    </a:p>
                  </a:txBody>
                  <a:tcPr marL="68580" marR="68580" marT="0" marB="0" anchor="ctr"/>
                </a:tc>
                <a:tc>
                  <a:txBody>
                    <a:bodyPr/>
                    <a:lstStyle/>
                    <a:p>
                      <a:pPr algn="ctr">
                        <a:spcAft>
                          <a:spcPts val="0"/>
                        </a:spcAft>
                      </a:pPr>
                      <a:r>
                        <a:rPr lang="en-US" sz="1800" kern="100" dirty="0">
                          <a:effectLst/>
                        </a:rPr>
                        <a:t>17</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93</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15</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53</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2400" kern="100" dirty="0">
                          <a:solidFill>
                            <a:srgbClr val="FF0000"/>
                          </a:solidFill>
                          <a:effectLst/>
                          <a:latin typeface="+mn-lt"/>
                          <a:ea typeface="HGPｺﾞｼｯｸE" panose="020B0900000000000000" pitchFamily="50" charset="-128"/>
                        </a:rPr>
                        <a:t>426</a:t>
                      </a:r>
                      <a:endParaRPr lang="ja-JP" sz="1800" kern="100" dirty="0">
                        <a:solidFill>
                          <a:srgbClr val="FF0000"/>
                        </a:solidFill>
                        <a:effectLst/>
                        <a:latin typeface="+mn-lt"/>
                        <a:ea typeface="HGPｺﾞｼｯｸE" panose="020B0900000000000000" pitchFamily="50" charset="-128"/>
                        <a:cs typeface="Times New Roman"/>
                      </a:endParaRPr>
                    </a:p>
                  </a:txBody>
                  <a:tcPr marL="68580" marR="68580" marT="0" marB="0" anchor="ctr">
                    <a:solidFill>
                      <a:srgbClr val="FFFF00"/>
                    </a:solidFill>
                  </a:tcPr>
                </a:tc>
                <a:tc>
                  <a:txBody>
                    <a:bodyPr/>
                    <a:lstStyle/>
                    <a:p>
                      <a:pPr algn="ctr">
                        <a:spcAft>
                          <a:spcPts val="0"/>
                        </a:spcAft>
                      </a:pPr>
                      <a:r>
                        <a:rPr lang="en-US" sz="1800" kern="100" dirty="0">
                          <a:effectLst/>
                        </a:rPr>
                        <a:t>17</a:t>
                      </a:r>
                      <a:endParaRPr lang="ja-JP" sz="180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2"/>
                  </a:ext>
                </a:extLst>
              </a:tr>
              <a:tr h="468000">
                <a:tc vMerge="1">
                  <a:txBody>
                    <a:bodyPr/>
                    <a:lstStyle/>
                    <a:p>
                      <a:endParaRPr kumimoji="1" lang="ja-JP" altLang="en-US"/>
                    </a:p>
                  </a:txBody>
                  <a:tcPr/>
                </a:tc>
                <a:tc>
                  <a:txBody>
                    <a:bodyPr/>
                    <a:lstStyle/>
                    <a:p>
                      <a:pPr algn="ctr">
                        <a:spcAft>
                          <a:spcPts val="0"/>
                        </a:spcAft>
                      </a:pPr>
                      <a:r>
                        <a:rPr lang="ja-JP" sz="1600" kern="100" dirty="0">
                          <a:effectLst/>
                          <a:latin typeface="HGPｺﾞｼｯｸE" panose="020B0900000000000000" pitchFamily="50" charset="-128"/>
                          <a:ea typeface="HGPｺﾞｼｯｸE" panose="020B0900000000000000" pitchFamily="50" charset="-128"/>
                        </a:rPr>
                        <a:t>②</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nchor="ctr"/>
                </a:tc>
                <a:tc>
                  <a:txBody>
                    <a:bodyPr/>
                    <a:lstStyle/>
                    <a:p>
                      <a:pPr algn="ctr">
                        <a:spcAft>
                          <a:spcPts val="0"/>
                        </a:spcAft>
                      </a:pPr>
                      <a:r>
                        <a:rPr lang="ja-JP" sz="1600" kern="100" dirty="0">
                          <a:effectLst/>
                        </a:rPr>
                        <a:t>２</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40</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19</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92</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600" kern="100" dirty="0">
                          <a:effectLst/>
                        </a:rPr>
                        <a:t>３</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600" kern="100" dirty="0">
                          <a:effectLst/>
                        </a:rPr>
                        <a:t>０</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b="0" kern="100" dirty="0">
                          <a:effectLst/>
                        </a:rPr>
                        <a:t>14</a:t>
                      </a:r>
                      <a:endParaRPr lang="ja-JP" sz="1600" b="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10</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13</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97</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13</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42</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600" kern="100" dirty="0">
                          <a:effectLst/>
                        </a:rPr>
                        <a:t>76</a:t>
                      </a:r>
                      <a:endParaRPr lang="ja-JP" sz="1600" kern="100" dirty="0">
                        <a:effectLst/>
                        <a:latin typeface="Century"/>
                        <a:ea typeface="ＭＳ 明朝"/>
                        <a:cs typeface="Times New Roman"/>
                      </a:endParaRPr>
                    </a:p>
                  </a:txBody>
                  <a:tcPr marL="68580" marR="68580" marT="0" marB="0" anchor="ctr">
                    <a:solidFill>
                      <a:srgbClr val="FFFF00"/>
                    </a:solidFill>
                  </a:tcPr>
                </a:tc>
                <a:tc>
                  <a:txBody>
                    <a:bodyPr/>
                    <a:lstStyle/>
                    <a:p>
                      <a:pPr algn="ctr">
                        <a:spcAft>
                          <a:spcPts val="0"/>
                        </a:spcAft>
                      </a:pPr>
                      <a:r>
                        <a:rPr lang="ja-JP" sz="1600" kern="100" dirty="0">
                          <a:effectLst/>
                        </a:rPr>
                        <a:t>２</a:t>
                      </a:r>
                      <a:endParaRPr lang="ja-JP" sz="160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3"/>
                  </a:ext>
                </a:extLst>
              </a:tr>
              <a:tr h="633038">
                <a:tc rowSpan="2">
                  <a:txBody>
                    <a:bodyPr/>
                    <a:lstStyle/>
                    <a:p>
                      <a:pPr algn="ctr">
                        <a:spcAft>
                          <a:spcPts val="0"/>
                        </a:spcAft>
                      </a:pPr>
                      <a:r>
                        <a:rPr lang="ja-JP" sz="1600" kern="100" dirty="0">
                          <a:effectLst/>
                        </a:rPr>
                        <a:t>中</a:t>
                      </a:r>
                      <a:endParaRPr lang="en-US" altLang="ja-JP" sz="1600" kern="100" dirty="0">
                        <a:effectLst/>
                      </a:endParaRPr>
                    </a:p>
                    <a:p>
                      <a:pPr algn="ctr">
                        <a:spcAft>
                          <a:spcPts val="0"/>
                        </a:spcAft>
                      </a:pPr>
                      <a:r>
                        <a:rPr lang="ja-JP" sz="1600" kern="100" dirty="0">
                          <a:effectLst/>
                        </a:rPr>
                        <a:t>学</a:t>
                      </a:r>
                      <a:endParaRPr lang="en-US" altLang="ja-JP" sz="1600" kern="100" dirty="0">
                        <a:effectLst/>
                      </a:endParaRPr>
                    </a:p>
                    <a:p>
                      <a:pPr algn="ctr">
                        <a:spcAft>
                          <a:spcPts val="0"/>
                        </a:spcAft>
                      </a:pPr>
                      <a:r>
                        <a:rPr lang="ja-JP" sz="1600" kern="100" dirty="0">
                          <a:effectLst/>
                        </a:rPr>
                        <a:t>校</a:t>
                      </a:r>
                      <a:endParaRPr lang="ja-JP" sz="160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600" kern="100" dirty="0">
                          <a:effectLst/>
                          <a:latin typeface="HGPｺﾞｼｯｸE" panose="020B0900000000000000" pitchFamily="50" charset="-128"/>
                          <a:ea typeface="HGPｺﾞｼｯｸE" panose="020B0900000000000000" pitchFamily="50" charset="-128"/>
                        </a:rPr>
                        <a:t>①</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nchor="ctr"/>
                </a:tc>
                <a:tc>
                  <a:txBody>
                    <a:bodyPr/>
                    <a:lstStyle/>
                    <a:p>
                      <a:pPr algn="ctr">
                        <a:spcAft>
                          <a:spcPts val="0"/>
                        </a:spcAft>
                      </a:pPr>
                      <a:r>
                        <a:rPr lang="ja-JP" sz="1800" kern="100" dirty="0">
                          <a:effectLst/>
                        </a:rPr>
                        <a:t>１</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166</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ja-JP" sz="1800" kern="100" dirty="0">
                          <a:effectLst/>
                        </a:rPr>
                        <a:t>７</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53</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11</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14</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17</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34</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31</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67</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47</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800" kern="100" dirty="0">
                          <a:effectLst/>
                        </a:rPr>
                        <a:t>107</a:t>
                      </a:r>
                      <a:endParaRPr lang="ja-JP" sz="18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2400" kern="100" dirty="0">
                          <a:solidFill>
                            <a:srgbClr val="FF0000"/>
                          </a:solidFill>
                          <a:effectLst/>
                        </a:rPr>
                        <a:t>822</a:t>
                      </a:r>
                      <a:endParaRPr lang="ja-JP" sz="1800" kern="100" dirty="0">
                        <a:solidFill>
                          <a:srgbClr val="FF0000"/>
                        </a:solidFill>
                        <a:effectLst/>
                        <a:latin typeface="Century"/>
                        <a:ea typeface="ＭＳ 明朝"/>
                        <a:cs typeface="Times New Roman"/>
                      </a:endParaRPr>
                    </a:p>
                  </a:txBody>
                  <a:tcPr marL="68580" marR="68580" marT="0" marB="0" anchor="ctr">
                    <a:solidFill>
                      <a:srgbClr val="FFFF00"/>
                    </a:solidFill>
                  </a:tcPr>
                </a:tc>
                <a:tc>
                  <a:txBody>
                    <a:bodyPr/>
                    <a:lstStyle/>
                    <a:p>
                      <a:pPr algn="ctr">
                        <a:spcAft>
                          <a:spcPts val="0"/>
                        </a:spcAft>
                      </a:pPr>
                      <a:r>
                        <a:rPr lang="en-US" sz="1600" kern="100" dirty="0">
                          <a:effectLst/>
                        </a:rPr>
                        <a:t>12</a:t>
                      </a:r>
                      <a:endParaRPr lang="ja-JP" sz="160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4"/>
                  </a:ext>
                </a:extLst>
              </a:tr>
              <a:tr h="504000">
                <a:tc vMerge="1">
                  <a:txBody>
                    <a:bodyPr/>
                    <a:lstStyle/>
                    <a:p>
                      <a:endParaRPr kumimoji="1" lang="ja-JP" altLang="en-US"/>
                    </a:p>
                  </a:txBody>
                  <a:tcPr/>
                </a:tc>
                <a:tc>
                  <a:txBody>
                    <a:bodyPr/>
                    <a:lstStyle/>
                    <a:p>
                      <a:pPr algn="ctr">
                        <a:spcAft>
                          <a:spcPts val="0"/>
                        </a:spcAft>
                      </a:pPr>
                      <a:r>
                        <a:rPr lang="ja-JP" sz="1600" kern="100" dirty="0">
                          <a:effectLst/>
                          <a:latin typeface="HGPｺﾞｼｯｸE" panose="020B0900000000000000" pitchFamily="50" charset="-128"/>
                          <a:ea typeface="HGPｺﾞｼｯｸE" panose="020B0900000000000000" pitchFamily="50" charset="-128"/>
                        </a:rPr>
                        <a:t>②</a:t>
                      </a:r>
                      <a:endParaRPr lang="ja-JP" sz="1600" kern="100" dirty="0">
                        <a:effectLst/>
                        <a:latin typeface="HGPｺﾞｼｯｸE" panose="020B0900000000000000" pitchFamily="50" charset="-128"/>
                        <a:ea typeface="HGPｺﾞｼｯｸE" panose="020B0900000000000000" pitchFamily="50" charset="-128"/>
                        <a:cs typeface="Times New Roman"/>
                      </a:endParaRPr>
                    </a:p>
                  </a:txBody>
                  <a:tcPr marL="68580" marR="68580" marT="0" marB="0" anchor="ctr"/>
                </a:tc>
                <a:tc>
                  <a:txBody>
                    <a:bodyPr/>
                    <a:lstStyle/>
                    <a:p>
                      <a:pPr algn="ctr">
                        <a:spcAft>
                          <a:spcPts val="0"/>
                        </a:spcAft>
                      </a:pPr>
                      <a:r>
                        <a:rPr lang="ja-JP" sz="1400" kern="100" dirty="0">
                          <a:effectLst/>
                        </a:rPr>
                        <a:t>４</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87</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14</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116</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25</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12</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21</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16</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12</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70</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17</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53</a:t>
                      </a:r>
                      <a:endParaRPr lang="ja-JP" sz="1400" kern="100" dirty="0">
                        <a:effectLst/>
                        <a:latin typeface="Century"/>
                        <a:ea typeface="ＭＳ 明朝"/>
                        <a:cs typeface="Times New Roman"/>
                      </a:endParaRPr>
                    </a:p>
                  </a:txBody>
                  <a:tcPr marL="68580" marR="68580" marT="0" marB="0" anchor="ctr"/>
                </a:tc>
                <a:tc>
                  <a:txBody>
                    <a:bodyPr/>
                    <a:lstStyle/>
                    <a:p>
                      <a:pPr algn="ctr">
                        <a:spcAft>
                          <a:spcPts val="0"/>
                        </a:spcAft>
                      </a:pPr>
                      <a:r>
                        <a:rPr lang="en-US" sz="1400" kern="100" dirty="0">
                          <a:effectLst/>
                        </a:rPr>
                        <a:t>94</a:t>
                      </a:r>
                      <a:endParaRPr lang="ja-JP" sz="1400" kern="100" dirty="0">
                        <a:effectLst/>
                        <a:latin typeface="Century"/>
                        <a:ea typeface="ＭＳ 明朝"/>
                        <a:cs typeface="Times New Roman"/>
                      </a:endParaRPr>
                    </a:p>
                  </a:txBody>
                  <a:tcPr marL="68580" marR="68580" marT="0" marB="0" anchor="ctr">
                    <a:solidFill>
                      <a:srgbClr val="FFFF00"/>
                    </a:solidFill>
                  </a:tcPr>
                </a:tc>
                <a:tc>
                  <a:txBody>
                    <a:bodyPr/>
                    <a:lstStyle/>
                    <a:p>
                      <a:pPr algn="ctr">
                        <a:spcAft>
                          <a:spcPts val="0"/>
                        </a:spcAft>
                      </a:pPr>
                      <a:r>
                        <a:rPr lang="en-US" sz="1400" kern="100" dirty="0">
                          <a:effectLst/>
                        </a:rPr>
                        <a:t>16</a:t>
                      </a:r>
                      <a:endParaRPr lang="ja-JP" sz="1400" kern="100" dirty="0">
                        <a:effectLst/>
                        <a:latin typeface="Century"/>
                        <a:ea typeface="ＭＳ 明朝"/>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2127770" y="334628"/>
            <a:ext cx="1728192" cy="400110"/>
          </a:xfrm>
          <a:prstGeom prst="rect">
            <a:avLst/>
          </a:prstGeom>
          <a:noFill/>
        </p:spPr>
        <p:txBody>
          <a:bodyPr wrap="square" rtlCol="0">
            <a:spAutoFit/>
          </a:bodyPr>
          <a:lstStyle/>
          <a:p>
            <a:r>
              <a:rPr lang="ja-JP" altLang="en-US" sz="2000" dirty="0">
                <a:solidFill>
                  <a:prstClr val="white"/>
                </a:solidFill>
                <a:latin typeface="HGPｺﾞｼｯｸE" panose="020B0900000000000000" pitchFamily="50" charset="-128"/>
                <a:ea typeface="HGPｺﾞｼｯｸE" panose="020B0900000000000000" pitchFamily="50" charset="-128"/>
              </a:rPr>
              <a:t>不登校の要因</a:t>
            </a:r>
          </a:p>
        </p:txBody>
      </p:sp>
      <p:sp>
        <p:nvSpPr>
          <p:cNvPr id="6" name="テキスト ボックス 5"/>
          <p:cNvSpPr txBox="1"/>
          <p:nvPr/>
        </p:nvSpPr>
        <p:spPr>
          <a:xfrm>
            <a:off x="7208860" y="5996026"/>
            <a:ext cx="2847580" cy="338554"/>
          </a:xfrm>
          <a:prstGeom prst="rect">
            <a:avLst/>
          </a:prstGeom>
          <a:noFill/>
        </p:spPr>
        <p:txBody>
          <a:bodyPr wrap="square" rtlCol="0">
            <a:spAutoFit/>
          </a:bodyPr>
          <a:lstStyle/>
          <a:p>
            <a:r>
              <a:rPr lang="ja-JP" altLang="en-US" sz="1600" dirty="0">
                <a:solidFill>
                  <a:prstClr val="white"/>
                </a:solidFill>
                <a:latin typeface="HGPｺﾞｼｯｸE" panose="020B0900000000000000" pitchFamily="50" charset="-128"/>
                <a:ea typeface="HGPｺﾞｼｯｸE" panose="020B0900000000000000" pitchFamily="50" charset="-128"/>
              </a:rPr>
              <a:t>令和元年度川崎市の調査結果</a:t>
            </a:r>
          </a:p>
        </p:txBody>
      </p:sp>
      <p:sp>
        <p:nvSpPr>
          <p:cNvPr id="7" name="テキスト ボックス 6"/>
          <p:cNvSpPr txBox="1"/>
          <p:nvPr/>
        </p:nvSpPr>
        <p:spPr>
          <a:xfrm>
            <a:off x="2495600" y="5980638"/>
            <a:ext cx="3888432" cy="369332"/>
          </a:xfrm>
          <a:prstGeom prst="rect">
            <a:avLst/>
          </a:prstGeom>
          <a:noFill/>
        </p:spPr>
        <p:txBody>
          <a:bodyPr wrap="square" rtlCol="0">
            <a:spAutoFit/>
          </a:bodyPr>
          <a:lstStyle/>
          <a:p>
            <a:r>
              <a:rPr lang="ja-JP" altLang="en-US" sz="1600" dirty="0">
                <a:solidFill>
                  <a:srgbClr val="FFFF00"/>
                </a:solidFill>
                <a:latin typeface="HGPｺﾞｼｯｸE" panose="020B0900000000000000" pitchFamily="50" charset="-128"/>
                <a:ea typeface="HGPｺﾞｼｯｸE" panose="020B0900000000000000" pitchFamily="50" charset="-128"/>
              </a:rPr>
              <a:t>　</a:t>
            </a:r>
            <a:r>
              <a:rPr lang="ja-JP" altLang="en-US" dirty="0">
                <a:solidFill>
                  <a:srgbClr val="FFFF00"/>
                </a:solidFill>
                <a:latin typeface="HGPｺﾞｼｯｸE" panose="020B0900000000000000" pitchFamily="50" charset="-128"/>
                <a:ea typeface="HGPｺﾞｼｯｸE" panose="020B0900000000000000" pitchFamily="50" charset="-128"/>
              </a:rPr>
              <a:t>①主たるもの　　②主たるもの以外</a:t>
            </a:r>
            <a:r>
              <a:rPr lang="ja-JP" altLang="en-US" sz="1600" dirty="0">
                <a:solidFill>
                  <a:prstClr val="white"/>
                </a:solidFill>
                <a:latin typeface="Arial"/>
                <a:ea typeface="ＭＳ Ｐゴシック" panose="020B0600070205080204" pitchFamily="50" charset="-128"/>
              </a:rPr>
              <a:t>　</a:t>
            </a:r>
          </a:p>
        </p:txBody>
      </p:sp>
      <p:sp>
        <p:nvSpPr>
          <p:cNvPr id="8" name="フローチャート: 処理 7">
            <a:extLst>
              <a:ext uri="{FF2B5EF4-FFF2-40B4-BE49-F238E27FC236}">
                <a16:creationId xmlns:a16="http://schemas.microsoft.com/office/drawing/2014/main" id="{9257300D-41E8-46C3-AEEF-5648837A315A}"/>
              </a:ext>
            </a:extLst>
          </p:cNvPr>
          <p:cNvSpPr/>
          <p:nvPr/>
        </p:nvSpPr>
        <p:spPr>
          <a:xfrm>
            <a:off x="9048328" y="110667"/>
            <a:ext cx="1368152" cy="520646"/>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000" dirty="0">
                <a:solidFill>
                  <a:prstClr val="white"/>
                </a:solidFill>
                <a:latin typeface="Arial"/>
                <a:ea typeface="ＭＳ Ｐゴシック" panose="020B0600070205080204" pitchFamily="50" charset="-128"/>
              </a:rPr>
              <a:t>Ｐ７</a:t>
            </a:r>
          </a:p>
        </p:txBody>
      </p:sp>
      <p:sp>
        <p:nvSpPr>
          <p:cNvPr id="2" name="楕円 1">
            <a:extLst>
              <a:ext uri="{FF2B5EF4-FFF2-40B4-BE49-F238E27FC236}">
                <a16:creationId xmlns:a16="http://schemas.microsoft.com/office/drawing/2014/main" id="{1B92747E-FA95-49E3-B2B7-1E10A728CE2F}"/>
              </a:ext>
            </a:extLst>
          </p:cNvPr>
          <p:cNvSpPr/>
          <p:nvPr/>
        </p:nvSpPr>
        <p:spPr>
          <a:xfrm>
            <a:off x="8832304" y="1412776"/>
            <a:ext cx="864096" cy="208823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3" name="楕円 2">
            <a:extLst>
              <a:ext uri="{FF2B5EF4-FFF2-40B4-BE49-F238E27FC236}">
                <a16:creationId xmlns:a16="http://schemas.microsoft.com/office/drawing/2014/main" id="{C09E636D-46E4-4435-82D1-BEC79E820AC6}"/>
              </a:ext>
            </a:extLst>
          </p:cNvPr>
          <p:cNvSpPr/>
          <p:nvPr/>
        </p:nvSpPr>
        <p:spPr>
          <a:xfrm>
            <a:off x="8832304" y="3562392"/>
            <a:ext cx="864096" cy="80271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9" name="楕円 8">
            <a:extLst>
              <a:ext uri="{FF2B5EF4-FFF2-40B4-BE49-F238E27FC236}">
                <a16:creationId xmlns:a16="http://schemas.microsoft.com/office/drawing/2014/main" id="{FF7775E6-FD7B-49A5-B1EF-813E9E8A2E4D}"/>
              </a:ext>
            </a:extLst>
          </p:cNvPr>
          <p:cNvSpPr/>
          <p:nvPr/>
        </p:nvSpPr>
        <p:spPr>
          <a:xfrm>
            <a:off x="8834814" y="4571061"/>
            <a:ext cx="864096" cy="80271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Tree>
    <p:extLst>
      <p:ext uri="{BB962C8B-B14F-4D97-AF65-F5344CB8AC3E}">
        <p14:creationId xmlns:p14="http://schemas.microsoft.com/office/powerpoint/2010/main" val="18423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0 L 0 -0.07222 "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0"/>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40638A-F8CB-4449-B4BE-166902CBF8A2}"/>
              </a:ext>
            </a:extLst>
          </p:cNvPr>
          <p:cNvSpPr>
            <a:spLocks noGrp="1"/>
          </p:cNvSpPr>
          <p:nvPr>
            <p:ph idx="1"/>
          </p:nvPr>
        </p:nvSpPr>
        <p:spPr>
          <a:xfrm>
            <a:off x="1775520" y="692696"/>
            <a:ext cx="8219256" cy="6480720"/>
          </a:xfrm>
        </p:spPr>
        <p:txBody>
          <a:bodyPr>
            <a:normAutofit/>
          </a:bodyPr>
          <a:lstStyle/>
          <a:p>
            <a:pPr marL="36576" indent="0">
              <a:buNone/>
            </a:pPr>
            <a:r>
              <a:rPr kumimoji="1" lang="ja-JP" altLang="en-US" dirty="0">
                <a:latin typeface="HGPｺﾞｼｯｸE" panose="020B0900000000000000" pitchFamily="50" charset="-128"/>
                <a:ea typeface="HGPｺﾞｼｯｸE" panose="020B0900000000000000" pitchFamily="50" charset="-128"/>
              </a:rPr>
              <a:t>　</a:t>
            </a:r>
            <a:r>
              <a:rPr lang="ja-JP" altLang="en-US" sz="3200" dirty="0">
                <a:latin typeface="HGPｺﾞｼｯｸE" panose="020B0900000000000000" pitchFamily="50" charset="-128"/>
                <a:ea typeface="HGPｺﾞｼｯｸE" panose="020B0900000000000000" pitchFamily="50" charset="-128"/>
              </a:rPr>
              <a:t>　令和２年度　　</a:t>
            </a:r>
            <a:r>
              <a:rPr lang="ja-JP" altLang="en-US" sz="2800" dirty="0">
                <a:latin typeface="HGPｺﾞｼｯｸE" panose="020B0900000000000000" pitchFamily="50" charset="-128"/>
                <a:ea typeface="HGPｺﾞｼｯｸE" panose="020B0900000000000000" pitchFamily="50" charset="-128"/>
              </a:rPr>
              <a:t>　　　</a:t>
            </a:r>
            <a:r>
              <a:rPr lang="ja-JP" altLang="en-US" sz="3200" dirty="0">
                <a:solidFill>
                  <a:srgbClr val="92D050"/>
                </a:solidFill>
                <a:latin typeface="HGPｺﾞｼｯｸE" panose="020B0900000000000000" pitchFamily="50" charset="-128"/>
                <a:ea typeface="HGPｺﾞｼｯｸE" panose="020B0900000000000000" pitchFamily="50" charset="-128"/>
              </a:rPr>
              <a:t>「無気力</a:t>
            </a:r>
            <a:r>
              <a:rPr lang="ja-JP" altLang="en-US" sz="3200" dirty="0">
                <a:solidFill>
                  <a:srgbClr val="FFFF00"/>
                </a:solidFill>
                <a:latin typeface="HGPｺﾞｼｯｸE" panose="020B0900000000000000" pitchFamily="50" charset="-128"/>
                <a:ea typeface="HGPｺﾞｼｯｸE" panose="020B0900000000000000" pitchFamily="50" charset="-128"/>
              </a:rPr>
              <a:t>・不安」</a:t>
            </a:r>
            <a:endParaRPr lang="en-US" altLang="ja-JP" sz="3200" dirty="0">
              <a:solidFill>
                <a:srgbClr val="FFFF00"/>
              </a:solidFill>
              <a:latin typeface="HGPｺﾞｼｯｸE" panose="020B0900000000000000" pitchFamily="50" charset="-128"/>
              <a:ea typeface="HGPｺﾞｼｯｸE" panose="020B0900000000000000" pitchFamily="50" charset="-128"/>
            </a:endParaRPr>
          </a:p>
          <a:p>
            <a:pPr marL="36576" indent="0">
              <a:buNone/>
            </a:pPr>
            <a:r>
              <a:rPr lang="ja-JP" altLang="en-US" sz="3200" dirty="0">
                <a:latin typeface="HGPｺﾞｼｯｸE" panose="020B0900000000000000" pitchFamily="50" charset="-128"/>
                <a:ea typeface="HGPｺﾞｼｯｸE" panose="020B0900000000000000" pitchFamily="50" charset="-128"/>
              </a:rPr>
              <a:t>　　　　小学校　　４２６</a:t>
            </a:r>
            <a:r>
              <a:rPr lang="en-US" altLang="ja-JP" sz="3200" dirty="0">
                <a:latin typeface="HGPｺﾞｼｯｸE" panose="020B0900000000000000" pitchFamily="50" charset="-128"/>
                <a:ea typeface="HGPｺﾞｼｯｸE" panose="020B0900000000000000" pitchFamily="50" charset="-128"/>
              </a:rPr>
              <a:t>/</a:t>
            </a:r>
            <a:r>
              <a:rPr lang="ja-JP" altLang="en-US" sz="3200" dirty="0">
                <a:latin typeface="HGPｺﾞｼｯｸE" panose="020B0900000000000000" pitchFamily="50" charset="-128"/>
                <a:ea typeface="HGPｺﾞｼｯｸE" panose="020B0900000000000000" pitchFamily="50" charset="-128"/>
              </a:rPr>
              <a:t>　７００　　（６０．９％</a:t>
            </a:r>
            <a:r>
              <a:rPr lang="ja-JP" altLang="en-US" sz="3600" dirty="0">
                <a:latin typeface="HGPｺﾞｼｯｸE" panose="020B0900000000000000" pitchFamily="50" charset="-128"/>
                <a:ea typeface="HGPｺﾞｼｯｸE" panose="020B0900000000000000" pitchFamily="50" charset="-128"/>
              </a:rPr>
              <a:t>）</a:t>
            </a:r>
            <a:endParaRPr lang="en-US" altLang="ja-JP" sz="3200" dirty="0">
              <a:latin typeface="HGPｺﾞｼｯｸE" panose="020B0900000000000000" pitchFamily="50" charset="-128"/>
              <a:ea typeface="HGPｺﾞｼｯｸE" panose="020B0900000000000000" pitchFamily="50" charset="-128"/>
            </a:endParaRPr>
          </a:p>
          <a:p>
            <a:pPr marL="36576" indent="0">
              <a:buNone/>
            </a:pPr>
            <a:r>
              <a:rPr lang="ja-JP" altLang="en-US" sz="3200" dirty="0">
                <a:latin typeface="HGPｺﾞｼｯｸE" panose="020B0900000000000000" pitchFamily="50" charset="-128"/>
                <a:ea typeface="HGPｺﾞｼｯｸE" panose="020B0900000000000000" pitchFamily="50" charset="-128"/>
              </a:rPr>
              <a:t>　　　　中学校　　８２２</a:t>
            </a:r>
            <a:r>
              <a:rPr lang="en-US" altLang="ja-JP" sz="3200" dirty="0">
                <a:latin typeface="HGPｺﾞｼｯｸE" panose="020B0900000000000000" pitchFamily="50" charset="-128"/>
                <a:ea typeface="HGPｺﾞｼｯｸE" panose="020B0900000000000000" pitchFamily="50" charset="-128"/>
              </a:rPr>
              <a:t>/</a:t>
            </a:r>
            <a:r>
              <a:rPr lang="ja-JP" altLang="en-US" sz="3200" dirty="0">
                <a:latin typeface="HGPｺﾞｼｯｸE" panose="020B0900000000000000" pitchFamily="50" charset="-128"/>
                <a:ea typeface="HGPｺﾞｼｯｸE" panose="020B0900000000000000" pitchFamily="50" charset="-128"/>
              </a:rPr>
              <a:t>１３８９　　（５９．２％）</a:t>
            </a:r>
            <a:endParaRPr lang="en-US" altLang="ja-JP" dirty="0">
              <a:latin typeface="HGPｺﾞｼｯｸE" panose="020B0900000000000000" pitchFamily="50" charset="-128"/>
              <a:ea typeface="HGPｺﾞｼｯｸE" panose="020B0900000000000000" pitchFamily="50" charset="-128"/>
            </a:endParaRPr>
          </a:p>
          <a:p>
            <a:pPr marL="36576" indent="0">
              <a:buNone/>
            </a:pPr>
            <a:r>
              <a:rPr lang="ja-JP" altLang="en-US" sz="2800" dirty="0">
                <a:latin typeface="HGPｺﾞｼｯｸE" panose="020B0900000000000000" pitchFamily="50" charset="-128"/>
                <a:ea typeface="HGPｺﾞｼｯｸE" panose="020B0900000000000000" pitchFamily="50" charset="-128"/>
              </a:rPr>
              <a:t>　</a:t>
            </a:r>
            <a:endParaRPr lang="en-US" altLang="ja-JP" sz="2800" dirty="0">
              <a:latin typeface="HGPｺﾞｼｯｸE" panose="020B0900000000000000" pitchFamily="50" charset="-128"/>
              <a:ea typeface="HGPｺﾞｼｯｸE" panose="020B0900000000000000" pitchFamily="50" charset="-128"/>
            </a:endParaRPr>
          </a:p>
          <a:p>
            <a:pPr marL="36576" indent="0">
              <a:buNone/>
            </a:pPr>
            <a:endParaRPr lang="en-US" altLang="ja-JP" sz="2800" dirty="0">
              <a:latin typeface="HGPｺﾞｼｯｸE" panose="020B0900000000000000" pitchFamily="50" charset="-128"/>
              <a:ea typeface="HGPｺﾞｼｯｸE" panose="020B0900000000000000" pitchFamily="50" charset="-128"/>
            </a:endParaRPr>
          </a:p>
          <a:p>
            <a:pPr marL="36576" indent="0">
              <a:buNone/>
            </a:pPr>
            <a:r>
              <a:rPr lang="ja-JP" altLang="en-US" sz="2800" dirty="0">
                <a:latin typeface="HGPｺﾞｼｯｸE" panose="020B0900000000000000" pitchFamily="50" charset="-128"/>
                <a:ea typeface="HGPｺﾞｼｯｸE" panose="020B0900000000000000" pitchFamily="50" charset="-128"/>
              </a:rPr>
              <a:t>　　</a:t>
            </a:r>
            <a:r>
              <a:rPr lang="ja-JP" altLang="en-US" sz="3200" dirty="0">
                <a:latin typeface="HGPｺﾞｼｯｸE" panose="020B0900000000000000" pitchFamily="50" charset="-128"/>
                <a:ea typeface="HGPｺﾞｼｯｸE" panose="020B0900000000000000" pitchFamily="50" charset="-128"/>
              </a:rPr>
              <a:t>≪昨年度≫</a:t>
            </a:r>
            <a:endParaRPr lang="en-US" altLang="ja-JP" sz="3200" dirty="0">
              <a:latin typeface="HGPｺﾞｼｯｸE" panose="020B0900000000000000" pitchFamily="50" charset="-128"/>
              <a:ea typeface="HGPｺﾞｼｯｸE" panose="020B0900000000000000" pitchFamily="50" charset="-128"/>
            </a:endParaRPr>
          </a:p>
          <a:p>
            <a:pPr marL="36576" indent="0">
              <a:buNone/>
            </a:pPr>
            <a:r>
              <a:rPr lang="ja-JP" altLang="en-US" dirty="0">
                <a:latin typeface="HGPｺﾞｼｯｸE" panose="020B0900000000000000" pitchFamily="50" charset="-128"/>
                <a:ea typeface="HGPｺﾞｼｯｸE" panose="020B0900000000000000" pitchFamily="50" charset="-128"/>
              </a:rPr>
              <a:t>　　　　　　　　　</a:t>
            </a:r>
            <a:r>
              <a:rPr lang="ja-JP" altLang="en-US" dirty="0">
                <a:solidFill>
                  <a:srgbClr val="92D050"/>
                </a:solidFill>
                <a:latin typeface="HGPｺﾞｼｯｸE" panose="020B0900000000000000" pitchFamily="50" charset="-128"/>
                <a:ea typeface="HGPｺﾞｼｯｸE" panose="020B0900000000000000" pitchFamily="50" charset="-128"/>
              </a:rPr>
              <a:t>無気力</a:t>
            </a:r>
            <a:r>
              <a:rPr lang="ja-JP" altLang="en-US" dirty="0">
                <a:solidFill>
                  <a:srgbClr val="FFFF00"/>
                </a:solidFill>
                <a:latin typeface="HGPｺﾞｼｯｸE" panose="020B0900000000000000" pitchFamily="50" charset="-128"/>
                <a:ea typeface="HGPｺﾞｼｯｸE" panose="020B0900000000000000" pitchFamily="50" charset="-128"/>
              </a:rPr>
              <a:t>　　　　　　　不安の傾向　　　　　</a:t>
            </a:r>
            <a:endParaRPr lang="en-US" altLang="ja-JP" dirty="0">
              <a:solidFill>
                <a:srgbClr val="FFFF00"/>
              </a:solidFill>
              <a:latin typeface="HGPｺﾞｼｯｸE" panose="020B0900000000000000" pitchFamily="50" charset="-128"/>
              <a:ea typeface="HGPｺﾞｼｯｸE" panose="020B0900000000000000" pitchFamily="50" charset="-128"/>
            </a:endParaRPr>
          </a:p>
          <a:p>
            <a:pPr marL="36576" indent="0">
              <a:buNone/>
            </a:pPr>
            <a:r>
              <a:rPr kumimoji="1" lang="ja-JP" altLang="en-US" dirty="0">
                <a:latin typeface="HGPｺﾞｼｯｸE" panose="020B0900000000000000" pitchFamily="50" charset="-128"/>
                <a:ea typeface="HGPｺﾞｼｯｸE" panose="020B0900000000000000" pitchFamily="50" charset="-128"/>
              </a:rPr>
              <a:t>　　小学校　</a:t>
            </a:r>
            <a:r>
              <a:rPr lang="ja-JP" altLang="en-US" dirty="0">
                <a:solidFill>
                  <a:srgbClr val="92D050"/>
                </a:solidFill>
                <a:latin typeface="HGPｺﾞｼｯｸE" panose="020B0900000000000000" pitchFamily="50" charset="-128"/>
                <a:ea typeface="HGPｺﾞｼｯｸE" panose="020B0900000000000000" pitchFamily="50" charset="-128"/>
              </a:rPr>
              <a:t>１２２（２３．１％）　　</a:t>
            </a:r>
            <a:r>
              <a:rPr kumimoji="1" lang="ja-JP" altLang="en-US" dirty="0">
                <a:solidFill>
                  <a:srgbClr val="FFFF00"/>
                </a:solidFill>
                <a:latin typeface="HGPｺﾞｼｯｸE" panose="020B0900000000000000" pitchFamily="50" charset="-128"/>
                <a:ea typeface="HGPｺﾞｼｯｸE" panose="020B0900000000000000" pitchFamily="50" charset="-128"/>
              </a:rPr>
              <a:t>２４８（４６．９％）</a:t>
            </a:r>
            <a:endParaRPr kumimoji="1" lang="en-US" altLang="ja-JP" dirty="0">
              <a:solidFill>
                <a:srgbClr val="FFFF00"/>
              </a:solidFill>
              <a:latin typeface="HGPｺﾞｼｯｸE" panose="020B0900000000000000" pitchFamily="50" charset="-128"/>
              <a:ea typeface="HGPｺﾞｼｯｸE" panose="020B0900000000000000" pitchFamily="50" charset="-128"/>
            </a:endParaRPr>
          </a:p>
          <a:p>
            <a:pPr marL="36576" indent="0">
              <a:buNone/>
            </a:pPr>
            <a:r>
              <a:rPr lang="ja-JP" altLang="en-US" dirty="0">
                <a:latin typeface="HGPｺﾞｼｯｸE" panose="020B0900000000000000" pitchFamily="50" charset="-128"/>
                <a:ea typeface="HGPｺﾞｼｯｸE" panose="020B0900000000000000" pitchFamily="50" charset="-128"/>
              </a:rPr>
              <a:t>　　中学校　</a:t>
            </a:r>
            <a:r>
              <a:rPr lang="ja-JP" altLang="en-US" dirty="0">
                <a:solidFill>
                  <a:srgbClr val="92D050"/>
                </a:solidFill>
                <a:latin typeface="HGPｺﾞｼｯｸE" panose="020B0900000000000000" pitchFamily="50" charset="-128"/>
                <a:ea typeface="HGPｺﾞｼｯｸE" panose="020B0900000000000000" pitchFamily="50" charset="-128"/>
              </a:rPr>
              <a:t>５１０（３８．１％）　　</a:t>
            </a:r>
            <a:r>
              <a:rPr lang="ja-JP" altLang="en-US" dirty="0">
                <a:solidFill>
                  <a:srgbClr val="FFFF00"/>
                </a:solidFill>
                <a:latin typeface="HGPｺﾞｼｯｸE" panose="020B0900000000000000" pitchFamily="50" charset="-128"/>
                <a:ea typeface="HGPｺﾞｼｯｸE" panose="020B0900000000000000" pitchFamily="50" charset="-128"/>
              </a:rPr>
              <a:t>５８３（４３．６％）</a:t>
            </a:r>
            <a:r>
              <a:rPr lang="ja-JP" altLang="en-US" sz="3200" dirty="0">
                <a:latin typeface="HGPｺﾞｼｯｸE" panose="020B0900000000000000" pitchFamily="50" charset="-128"/>
                <a:ea typeface="HGPｺﾞｼｯｸE" panose="020B0900000000000000" pitchFamily="50" charset="-128"/>
              </a:rPr>
              <a:t>　　　　　　　　　　　　　　</a:t>
            </a:r>
            <a:r>
              <a:rPr lang="ja-JP" altLang="en-US" dirty="0"/>
              <a:t>　　　　　</a:t>
            </a:r>
            <a:r>
              <a:rPr lang="ja-JP" altLang="en-US" sz="3600" dirty="0"/>
              <a:t>　　　</a:t>
            </a:r>
            <a:endParaRPr lang="en-US" altLang="ja-JP" sz="3600" dirty="0">
              <a:latin typeface="HGPｺﾞｼｯｸE" panose="020B0900000000000000" pitchFamily="50" charset="-128"/>
              <a:ea typeface="HGPｺﾞｼｯｸE" panose="020B0900000000000000" pitchFamily="50" charset="-128"/>
            </a:endParaRPr>
          </a:p>
          <a:p>
            <a:pPr marL="36576" indent="0">
              <a:buNone/>
            </a:pPr>
            <a:r>
              <a:rPr lang="ja-JP" altLang="en-US" sz="3600" dirty="0">
                <a:latin typeface="HGPｺﾞｼｯｸE" panose="020B0900000000000000" pitchFamily="50" charset="-128"/>
                <a:ea typeface="HGPｺﾞｼｯｸE" panose="020B0900000000000000" pitchFamily="50" charset="-128"/>
              </a:rPr>
              <a:t>　　　　　　　</a:t>
            </a:r>
          </a:p>
        </p:txBody>
      </p:sp>
      <p:sp>
        <p:nvSpPr>
          <p:cNvPr id="2" name="正方形/長方形 1">
            <a:extLst>
              <a:ext uri="{FF2B5EF4-FFF2-40B4-BE49-F238E27FC236}">
                <a16:creationId xmlns:a16="http://schemas.microsoft.com/office/drawing/2014/main" id="{9207BAB9-F9C5-44B3-9220-27AE5F14251F}"/>
              </a:ext>
            </a:extLst>
          </p:cNvPr>
          <p:cNvSpPr/>
          <p:nvPr/>
        </p:nvSpPr>
        <p:spPr>
          <a:xfrm>
            <a:off x="2120472" y="620688"/>
            <a:ext cx="7848872" cy="2160240"/>
          </a:xfrm>
          <a:prstGeom prst="rect">
            <a:avLst/>
          </a:prstGeom>
          <a:no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4" name="楕円 3">
            <a:extLst>
              <a:ext uri="{FF2B5EF4-FFF2-40B4-BE49-F238E27FC236}">
                <a16:creationId xmlns:a16="http://schemas.microsoft.com/office/drawing/2014/main" id="{F8CB4D91-7A53-49AF-A3C2-DE24A5F3690F}"/>
              </a:ext>
            </a:extLst>
          </p:cNvPr>
          <p:cNvSpPr/>
          <p:nvPr/>
        </p:nvSpPr>
        <p:spPr>
          <a:xfrm>
            <a:off x="3647728" y="4509120"/>
            <a:ext cx="1008112" cy="8640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5" name="楕円 4">
            <a:extLst>
              <a:ext uri="{FF2B5EF4-FFF2-40B4-BE49-F238E27FC236}">
                <a16:creationId xmlns:a16="http://schemas.microsoft.com/office/drawing/2014/main" id="{C2B2B8CA-69EC-4EC0-92A8-222B73B8575A}"/>
              </a:ext>
            </a:extLst>
          </p:cNvPr>
          <p:cNvSpPr/>
          <p:nvPr/>
        </p:nvSpPr>
        <p:spPr>
          <a:xfrm>
            <a:off x="6672064" y="4509120"/>
            <a:ext cx="1008112" cy="8640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6" name="楕円 5">
            <a:extLst>
              <a:ext uri="{FF2B5EF4-FFF2-40B4-BE49-F238E27FC236}">
                <a16:creationId xmlns:a16="http://schemas.microsoft.com/office/drawing/2014/main" id="{4D8DD485-5DC0-4090-9C11-78CBC6150655}"/>
              </a:ext>
            </a:extLst>
          </p:cNvPr>
          <p:cNvSpPr/>
          <p:nvPr/>
        </p:nvSpPr>
        <p:spPr>
          <a:xfrm>
            <a:off x="3661174" y="5157192"/>
            <a:ext cx="1008112" cy="8640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7" name="楕円 6">
            <a:extLst>
              <a:ext uri="{FF2B5EF4-FFF2-40B4-BE49-F238E27FC236}">
                <a16:creationId xmlns:a16="http://schemas.microsoft.com/office/drawing/2014/main" id="{08CB836A-7F54-4B49-A9B3-75CB77B8540E}"/>
              </a:ext>
            </a:extLst>
          </p:cNvPr>
          <p:cNvSpPr/>
          <p:nvPr/>
        </p:nvSpPr>
        <p:spPr>
          <a:xfrm>
            <a:off x="6685510" y="5229200"/>
            <a:ext cx="1008112" cy="86409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Tree>
    <p:extLst>
      <p:ext uri="{BB962C8B-B14F-4D97-AF65-F5344CB8AC3E}">
        <p14:creationId xmlns:p14="http://schemas.microsoft.com/office/powerpoint/2010/main" val="13866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anim calcmode="lin" valueType="num">
                                      <p:cBhvr>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19B9F0A-F8BA-4B3F-A508-20EE65E852B1}"/>
              </a:ext>
            </a:extLst>
          </p:cNvPr>
          <p:cNvSpPr txBox="1"/>
          <p:nvPr/>
        </p:nvSpPr>
        <p:spPr>
          <a:xfrm>
            <a:off x="2651318" y="1573205"/>
            <a:ext cx="3120086" cy="646331"/>
          </a:xfrm>
          <a:prstGeom prst="rect">
            <a:avLst/>
          </a:prstGeom>
          <a:solidFill>
            <a:schemeClr val="bg2">
              <a:lumMod val="75000"/>
            </a:schemeClr>
          </a:solidFill>
        </p:spPr>
        <p:txBody>
          <a:bodyPr wrap="square" rtlCol="0">
            <a:spAutoFit/>
          </a:bodyPr>
          <a:lstStyle/>
          <a:p>
            <a:r>
              <a:rPr lang="ja-JP" altLang="en-US" sz="3600" dirty="0">
                <a:solidFill>
                  <a:srgbClr val="FFC000"/>
                </a:solidFill>
                <a:latin typeface="Arial"/>
                <a:ea typeface="ＭＳ Ｐゴシック" panose="020B0600070205080204" pitchFamily="50" charset="-128"/>
              </a:rPr>
              <a:t>不安について</a:t>
            </a:r>
          </a:p>
        </p:txBody>
      </p:sp>
      <p:sp>
        <p:nvSpPr>
          <p:cNvPr id="2" name="円/楕円 1"/>
          <p:cNvSpPr/>
          <p:nvPr/>
        </p:nvSpPr>
        <p:spPr>
          <a:xfrm>
            <a:off x="2133042" y="479038"/>
            <a:ext cx="3888432" cy="3223618"/>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3200" dirty="0">
                <a:solidFill>
                  <a:srgbClr val="FFFF00"/>
                </a:solidFill>
                <a:latin typeface="Arial"/>
                <a:ea typeface="ＭＳ Ｐゴシック" panose="020B0600070205080204" pitchFamily="50" charset="-128"/>
              </a:rPr>
              <a:t>不安</a:t>
            </a: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仲間外れになるかも・・</a:t>
            </a:r>
          </a:p>
        </p:txBody>
      </p:sp>
      <p:sp>
        <p:nvSpPr>
          <p:cNvPr id="13" name="円/楕円 12"/>
          <p:cNvSpPr/>
          <p:nvPr/>
        </p:nvSpPr>
        <p:spPr>
          <a:xfrm>
            <a:off x="5435684" y="501211"/>
            <a:ext cx="3756660" cy="30207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a:solidFill>
                  <a:prstClr val="white"/>
                </a:solidFill>
                <a:latin typeface="Arial"/>
                <a:ea typeface="ＭＳ Ｐゴシック" panose="020B0600070205080204" pitchFamily="50" charset="-128"/>
              </a:rPr>
              <a:t>　　</a:t>
            </a:r>
            <a:r>
              <a:rPr lang="ja-JP" altLang="en-US" sz="3200" dirty="0">
                <a:solidFill>
                  <a:srgbClr val="FFFF00"/>
                </a:solidFill>
                <a:latin typeface="Arial"/>
                <a:ea typeface="ＭＳ Ｐゴシック" panose="020B0600070205080204" pitchFamily="50" charset="-128"/>
              </a:rPr>
              <a:t>要因</a:t>
            </a:r>
            <a:endParaRPr lang="en-US" altLang="ja-JP" sz="3200" dirty="0">
              <a:solidFill>
                <a:srgbClr val="FFFF00"/>
              </a:solidFill>
              <a:latin typeface="Arial"/>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「友人関係をめぐる問題」</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12" name="円/楕円 11"/>
          <p:cNvSpPr/>
          <p:nvPr/>
        </p:nvSpPr>
        <p:spPr>
          <a:xfrm>
            <a:off x="2694994" y="2749392"/>
            <a:ext cx="3401006" cy="284524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3200" dirty="0">
                <a:solidFill>
                  <a:srgbClr val="FFFF00"/>
                </a:solidFill>
                <a:latin typeface="Arial"/>
                <a:ea typeface="ＭＳ Ｐゴシック" panose="020B0600070205080204" pitchFamily="50" charset="-128"/>
              </a:rPr>
              <a:t>不安</a:t>
            </a:r>
            <a:endParaRPr lang="en-US" altLang="ja-JP" sz="3200" dirty="0">
              <a:solidFill>
                <a:srgbClr val="FFFF00"/>
              </a:solidFill>
              <a:latin typeface="Arial"/>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高校に行けないかも</a:t>
            </a:r>
            <a:r>
              <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a:t>
            </a:r>
            <a:endPar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14" name="円/楕円 13"/>
          <p:cNvSpPr/>
          <p:nvPr/>
        </p:nvSpPr>
        <p:spPr>
          <a:xfrm>
            <a:off x="5756682" y="2591926"/>
            <a:ext cx="3600400" cy="264844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　　</a:t>
            </a:r>
            <a:r>
              <a:rPr lang="ja-JP" altLang="en-US" sz="3200" dirty="0">
                <a:solidFill>
                  <a:srgbClr val="FFFF00"/>
                </a:solidFill>
                <a:latin typeface="Arial"/>
                <a:ea typeface="ＭＳ Ｐゴシック" panose="020B0600070205080204" pitchFamily="50" charset="-128"/>
              </a:rPr>
              <a:t>要因</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anose="020B0600070205080204" pitchFamily="50" charset="-128"/>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「学業不振」</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endPar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4" name="楕円 3">
            <a:extLst>
              <a:ext uri="{FF2B5EF4-FFF2-40B4-BE49-F238E27FC236}">
                <a16:creationId xmlns:a16="http://schemas.microsoft.com/office/drawing/2014/main" id="{5519B2E9-7639-4EC6-8928-69B79927C9C9}"/>
              </a:ext>
            </a:extLst>
          </p:cNvPr>
          <p:cNvSpPr/>
          <p:nvPr/>
        </p:nvSpPr>
        <p:spPr>
          <a:xfrm>
            <a:off x="5345898" y="4051841"/>
            <a:ext cx="2376264" cy="1814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　</a:t>
            </a:r>
            <a:r>
              <a:rPr lang="ja-JP" altLang="en-US" sz="2800" dirty="0">
                <a:solidFill>
                  <a:srgbClr val="FFFF00"/>
                </a:solidFill>
                <a:latin typeface="Arial"/>
                <a:ea typeface="ＭＳ Ｐゴシック" panose="020B0600070205080204" pitchFamily="50" charset="-128"/>
              </a:rPr>
              <a:t>要因</a:t>
            </a:r>
            <a:endParaRPr lang="en-US" altLang="ja-JP"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r>
              <a:rPr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「進路」</a:t>
            </a:r>
          </a:p>
        </p:txBody>
      </p:sp>
      <p:sp>
        <p:nvSpPr>
          <p:cNvPr id="9" name="角丸四角形 8"/>
          <p:cNvSpPr/>
          <p:nvPr/>
        </p:nvSpPr>
        <p:spPr>
          <a:xfrm>
            <a:off x="3133025" y="5370850"/>
            <a:ext cx="6590245" cy="1008112"/>
          </a:xfrm>
          <a:prstGeom prst="roundRect">
            <a:avLst/>
          </a:prstGeom>
          <a:solidFill>
            <a:srgbClr val="1B5B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latin typeface="HGPｺﾞｼｯｸE" panose="020B0900000000000000" pitchFamily="50" charset="-128"/>
                <a:ea typeface="HGPｺﾞｼｯｸE" panose="020B0900000000000000" pitchFamily="50" charset="-128"/>
              </a:rPr>
              <a:t>「不安」は他の要因と重なる</a:t>
            </a:r>
          </a:p>
        </p:txBody>
      </p:sp>
    </p:spTree>
    <p:extLst>
      <p:ext uri="{BB962C8B-B14F-4D97-AF65-F5344CB8AC3E}">
        <p14:creationId xmlns:p14="http://schemas.microsoft.com/office/powerpoint/2010/main" val="12019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2" grpId="0" animBg="1"/>
      <p:bldP spid="14" grpId="0" animBg="1"/>
      <p:bldP spid="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2590599" y="476670"/>
            <a:ext cx="2664296"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不登校のきっかけ</a:t>
            </a:r>
          </a:p>
        </p:txBody>
      </p:sp>
      <p:sp>
        <p:nvSpPr>
          <p:cNvPr id="6" name="テキスト ボックス 5"/>
          <p:cNvSpPr txBox="1"/>
          <p:nvPr/>
        </p:nvSpPr>
        <p:spPr>
          <a:xfrm>
            <a:off x="2538448" y="2924942"/>
            <a:ext cx="3456384" cy="1569660"/>
          </a:xfrm>
          <a:prstGeom prst="rect">
            <a:avLst/>
          </a:prstGeom>
          <a:noFill/>
        </p:spPr>
        <p:txBody>
          <a:bodyPr wrap="square" rtlCol="0">
            <a:spAutoFit/>
          </a:bodyP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・友達の一言</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・ちょっとした失敗</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・病気やけが</a:t>
            </a:r>
            <a:r>
              <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a:t>
            </a:r>
            <a:r>
              <a:rPr lang="ja-JP" altLang="en-US" sz="3200" dirty="0">
                <a:solidFill>
                  <a:prstClr val="white"/>
                </a:solidFill>
                <a:latin typeface="Arial"/>
                <a:ea typeface="ＭＳ Ｐゴシック" panose="020B0600070205080204" pitchFamily="50" charset="-128"/>
              </a:rPr>
              <a:t>　</a:t>
            </a:r>
          </a:p>
        </p:txBody>
      </p:sp>
      <p:sp>
        <p:nvSpPr>
          <p:cNvPr id="7" name="円/楕円 6"/>
          <p:cNvSpPr/>
          <p:nvPr/>
        </p:nvSpPr>
        <p:spPr>
          <a:xfrm>
            <a:off x="6391958" y="552517"/>
            <a:ext cx="2736304" cy="24016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不登校がつづく</a:t>
            </a:r>
          </a:p>
        </p:txBody>
      </p:sp>
      <p:sp>
        <p:nvSpPr>
          <p:cNvPr id="9" name="テキスト ボックス 8"/>
          <p:cNvSpPr txBox="1"/>
          <p:nvPr/>
        </p:nvSpPr>
        <p:spPr>
          <a:xfrm>
            <a:off x="5976988" y="2826648"/>
            <a:ext cx="3629456" cy="1077218"/>
          </a:xfrm>
          <a:prstGeom prst="rect">
            <a:avLst/>
          </a:prstGeom>
          <a:noFill/>
        </p:spPr>
        <p:txBody>
          <a:bodyPr wrap="square" rtlCol="0">
            <a:spAutoFit/>
          </a:bodyPr>
          <a:lstStyle/>
          <a:p>
            <a:r>
              <a:rPr lang="ja-JP" altLang="en-US" sz="3200" dirty="0">
                <a:solidFill>
                  <a:prstClr val="white"/>
                </a:solidFill>
                <a:latin typeface="Arial"/>
                <a:ea typeface="ＭＳ Ｐゴシック" panose="020B0600070205080204" pitchFamily="50" charset="-128"/>
              </a:rPr>
              <a:t>　</a:t>
            </a: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・友人関係の変化</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　・学習の遅れ</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11" name="角丸四角形 10"/>
          <p:cNvSpPr/>
          <p:nvPr/>
        </p:nvSpPr>
        <p:spPr>
          <a:xfrm>
            <a:off x="2484600" y="4867764"/>
            <a:ext cx="6984776" cy="144016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不登校要因は一つに特定できず、</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その時々で変わっていく</a:t>
            </a:r>
          </a:p>
        </p:txBody>
      </p:sp>
      <p:sp>
        <p:nvSpPr>
          <p:cNvPr id="2" name="テキスト ボックス 1">
            <a:extLst>
              <a:ext uri="{FF2B5EF4-FFF2-40B4-BE49-F238E27FC236}">
                <a16:creationId xmlns:a16="http://schemas.microsoft.com/office/drawing/2014/main" id="{125AFBF8-8F36-49D6-B32D-3A594BC04793}"/>
              </a:ext>
            </a:extLst>
          </p:cNvPr>
          <p:cNvSpPr txBox="1"/>
          <p:nvPr/>
        </p:nvSpPr>
        <p:spPr>
          <a:xfrm rot="20672421">
            <a:off x="6639588" y="3725532"/>
            <a:ext cx="2304256" cy="584775"/>
          </a:xfrm>
          <a:prstGeom prst="rect">
            <a:avLst/>
          </a:prstGeom>
          <a:solidFill>
            <a:schemeClr val="accent1"/>
          </a:solidFill>
        </p:spPr>
        <p:txBody>
          <a:bodyPr wrap="square" rtlCol="0">
            <a:spAutoFit/>
          </a:bodyPr>
          <a:lstStyle/>
          <a:p>
            <a:r>
              <a:rPr lang="ja-JP" altLang="en-US" sz="3200" dirty="0">
                <a:solidFill>
                  <a:srgbClr val="FFC000"/>
                </a:solidFill>
                <a:latin typeface="HGPｺﾞｼｯｸE" panose="020B0900000000000000" pitchFamily="50" charset="-128"/>
                <a:ea typeface="HGPｺﾞｼｯｸE" panose="020B0900000000000000" pitchFamily="50" charset="-128"/>
              </a:rPr>
              <a:t>新たな要因</a:t>
            </a:r>
          </a:p>
        </p:txBody>
      </p:sp>
    </p:spTree>
    <p:extLst>
      <p:ext uri="{BB962C8B-B14F-4D97-AF65-F5344CB8AC3E}">
        <p14:creationId xmlns:p14="http://schemas.microsoft.com/office/powerpoint/2010/main" val="25391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1"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形吹き出し 11"/>
          <p:cNvSpPr/>
          <p:nvPr/>
        </p:nvSpPr>
        <p:spPr>
          <a:xfrm>
            <a:off x="1983608" y="239926"/>
            <a:ext cx="2520280" cy="2321968"/>
          </a:xfrm>
          <a:prstGeom prst="wedgeEllipseCallout">
            <a:avLst>
              <a:gd name="adj1" fmla="val -22344"/>
              <a:gd name="adj2" fmla="val 44694"/>
            </a:avLst>
          </a:prstGeom>
          <a:solidFill>
            <a:srgbClr val="0070C0"/>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不安の</a:t>
            </a: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増大</a:t>
            </a:r>
          </a:p>
        </p:txBody>
      </p:sp>
      <p:sp>
        <p:nvSpPr>
          <p:cNvPr id="14" name="円形吹き出し 13"/>
          <p:cNvSpPr/>
          <p:nvPr/>
        </p:nvSpPr>
        <p:spPr>
          <a:xfrm>
            <a:off x="1699546" y="216917"/>
            <a:ext cx="3456383" cy="2321968"/>
          </a:xfrm>
          <a:prstGeom prst="wedgeEllipseCallout">
            <a:avLst>
              <a:gd name="adj1" fmla="val -39105"/>
              <a:gd name="adj2" fmla="val 28718"/>
            </a:avLst>
          </a:prstGeom>
          <a:solidFill>
            <a:schemeClr val="accent2"/>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もうダメ！</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耐えられない</a:t>
            </a:r>
          </a:p>
        </p:txBody>
      </p:sp>
      <p:sp>
        <p:nvSpPr>
          <p:cNvPr id="15" name="角丸四角形 14"/>
          <p:cNvSpPr/>
          <p:nvPr/>
        </p:nvSpPr>
        <p:spPr>
          <a:xfrm>
            <a:off x="6049921" y="1098188"/>
            <a:ext cx="2520280" cy="824382"/>
          </a:xfrm>
          <a:prstGeom prst="round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不登校</a:t>
            </a:r>
          </a:p>
        </p:txBody>
      </p:sp>
      <p:sp>
        <p:nvSpPr>
          <p:cNvPr id="17" name="角丸四角形 16"/>
          <p:cNvSpPr/>
          <p:nvPr/>
        </p:nvSpPr>
        <p:spPr>
          <a:xfrm>
            <a:off x="5807968" y="2070735"/>
            <a:ext cx="3188504" cy="791632"/>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自分を守る行動</a:t>
            </a:r>
          </a:p>
        </p:txBody>
      </p:sp>
      <p:sp>
        <p:nvSpPr>
          <p:cNvPr id="19" name="角丸四角形 18"/>
          <p:cNvSpPr/>
          <p:nvPr/>
        </p:nvSpPr>
        <p:spPr>
          <a:xfrm>
            <a:off x="2423593" y="2962970"/>
            <a:ext cx="6912769" cy="176317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不安があっても登校している子ども</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21" name="角丸四角形 20"/>
          <p:cNvSpPr/>
          <p:nvPr/>
        </p:nvSpPr>
        <p:spPr>
          <a:xfrm>
            <a:off x="4814976" y="5235642"/>
            <a:ext cx="1746602" cy="1008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本研究</a:t>
            </a:r>
          </a:p>
        </p:txBody>
      </p:sp>
      <p:sp>
        <p:nvSpPr>
          <p:cNvPr id="22" name="角丸四角形 21"/>
          <p:cNvSpPr/>
          <p:nvPr/>
        </p:nvSpPr>
        <p:spPr>
          <a:xfrm>
            <a:off x="2639617" y="5170045"/>
            <a:ext cx="6768751" cy="1112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登校・不登校にかかわらず役立つ</a:t>
            </a:r>
          </a:p>
        </p:txBody>
      </p:sp>
      <p:sp>
        <p:nvSpPr>
          <p:cNvPr id="3" name="下矢印 2"/>
          <p:cNvSpPr/>
          <p:nvPr/>
        </p:nvSpPr>
        <p:spPr>
          <a:xfrm rot="16200000">
            <a:off x="5256981" y="1019477"/>
            <a:ext cx="644390" cy="941490"/>
          </a:xfrm>
          <a:prstGeom prst="downArrow">
            <a:avLst>
              <a:gd name="adj1" fmla="val 50000"/>
              <a:gd name="adj2" fmla="val 789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panose="020B0600070205080204" pitchFamily="50" charset="-128"/>
            </a:endParaRPr>
          </a:p>
        </p:txBody>
      </p:sp>
      <p:sp>
        <p:nvSpPr>
          <p:cNvPr id="11" name="フローチャート: 処理 10">
            <a:extLst>
              <a:ext uri="{FF2B5EF4-FFF2-40B4-BE49-F238E27FC236}">
                <a16:creationId xmlns:a16="http://schemas.microsoft.com/office/drawing/2014/main" id="{D9B82330-9730-4C39-B39A-932EC7A925CA}"/>
              </a:ext>
            </a:extLst>
          </p:cNvPr>
          <p:cNvSpPr/>
          <p:nvPr/>
        </p:nvSpPr>
        <p:spPr>
          <a:xfrm>
            <a:off x="8616280" y="167692"/>
            <a:ext cx="1728192" cy="791632"/>
          </a:xfrm>
          <a:prstGeom prst="flowChartProces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000" dirty="0">
                <a:solidFill>
                  <a:prstClr val="white"/>
                </a:solidFill>
                <a:latin typeface="Arial"/>
                <a:ea typeface="ＭＳ Ｐゴシック" panose="020B0600070205080204" pitchFamily="50" charset="-128"/>
              </a:rPr>
              <a:t>Ｐ７</a:t>
            </a:r>
          </a:p>
        </p:txBody>
      </p:sp>
      <p:sp>
        <p:nvSpPr>
          <p:cNvPr id="4" name="テキスト ボックス 3">
            <a:extLst>
              <a:ext uri="{FF2B5EF4-FFF2-40B4-BE49-F238E27FC236}">
                <a16:creationId xmlns:a16="http://schemas.microsoft.com/office/drawing/2014/main" id="{E3DC9405-3634-4E13-89C4-AD95F529C2AB}"/>
              </a:ext>
            </a:extLst>
          </p:cNvPr>
          <p:cNvSpPr txBox="1"/>
          <p:nvPr/>
        </p:nvSpPr>
        <p:spPr>
          <a:xfrm>
            <a:off x="2848114" y="3784447"/>
            <a:ext cx="5912183" cy="584775"/>
          </a:xfrm>
          <a:prstGeom prst="rect">
            <a:avLst/>
          </a:prstGeom>
          <a:noFill/>
        </p:spPr>
        <p:txBody>
          <a:bodyPr wrap="square" rtlCol="0">
            <a:spAutoFit/>
          </a:bodyPr>
          <a:lstStyle/>
          <a:p>
            <a:r>
              <a:rPr lang="ja-JP" altLang="en-US" sz="3200" dirty="0">
                <a:solidFill>
                  <a:srgbClr val="FFC000"/>
                </a:solidFill>
                <a:latin typeface="HGPｺﾞｼｯｸE" panose="020B0900000000000000" pitchFamily="50" charset="-128"/>
                <a:ea typeface="HGPｺﾞｼｯｸE" panose="020B0900000000000000" pitchFamily="50" charset="-128"/>
              </a:rPr>
              <a:t>　「隠れ不登校」と呼ばれる子ども</a:t>
            </a:r>
          </a:p>
        </p:txBody>
      </p:sp>
    </p:spTree>
    <p:extLst>
      <p:ext uri="{BB962C8B-B14F-4D97-AF65-F5344CB8AC3E}">
        <p14:creationId xmlns:p14="http://schemas.microsoft.com/office/powerpoint/2010/main" val="24869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34" presetClass="emph" presetSubtype="0" fill="hold" grpId="0" nodeType="afterEffect">
                                  <p:stCondLst>
                                    <p:cond delay="0"/>
                                  </p:stCondLst>
                                  <p:iterate type="lt">
                                    <p:tmPct val="10000"/>
                                  </p:iterate>
                                  <p:childTnLst>
                                    <p:animMotion origin="layout" path="M 1.11111E-6 4.07407E-6 L 1.11111E-6 -0.07223 " pathEditMode="relative" rAng="0" ptsTypes="AA">
                                      <p:cBhvr>
                                        <p:cTn id="54" dur="250" accel="50000" decel="50000" autoRev="1" fill="hold">
                                          <p:stCondLst>
                                            <p:cond delay="0"/>
                                          </p:stCondLst>
                                        </p:cTn>
                                        <p:tgtEl>
                                          <p:spTgt spid="11"/>
                                        </p:tgtEl>
                                        <p:attrNameLst>
                                          <p:attrName>ppt_x</p:attrName>
                                          <p:attrName>ppt_y</p:attrName>
                                        </p:attrNameLst>
                                      </p:cBhvr>
                                      <p:rCtr x="0" y="-3611"/>
                                    </p:animMotion>
                                    <p:animRot by="1500000">
                                      <p:cBhvr>
                                        <p:cTn id="55" dur="125" fill="hold">
                                          <p:stCondLst>
                                            <p:cond delay="0"/>
                                          </p:stCondLst>
                                        </p:cTn>
                                        <p:tgtEl>
                                          <p:spTgt spid="11"/>
                                        </p:tgtEl>
                                        <p:attrNameLst>
                                          <p:attrName>r</p:attrName>
                                        </p:attrNameLst>
                                      </p:cBhvr>
                                    </p:animRot>
                                    <p:animRot by="-1500000">
                                      <p:cBhvr>
                                        <p:cTn id="56" dur="125" fill="hold">
                                          <p:stCondLst>
                                            <p:cond delay="0"/>
                                          </p:stCondLst>
                                        </p:cTn>
                                        <p:tgtEl>
                                          <p:spTgt spid="11"/>
                                        </p:tgtEl>
                                        <p:attrNameLst>
                                          <p:attrName>r</p:attrName>
                                        </p:attrNameLst>
                                      </p:cBhvr>
                                    </p:animRot>
                                    <p:animRot by="-1500000">
                                      <p:cBhvr>
                                        <p:cTn id="57" dur="125" fill="hold">
                                          <p:stCondLst>
                                            <p:cond delay="250"/>
                                          </p:stCondLst>
                                        </p:cTn>
                                        <p:tgtEl>
                                          <p:spTgt spid="11"/>
                                        </p:tgtEl>
                                        <p:attrNameLst>
                                          <p:attrName>r</p:attrName>
                                        </p:attrNameLst>
                                      </p:cBhvr>
                                    </p:animRot>
                                    <p:animRot by="1500000">
                                      <p:cBhvr>
                                        <p:cTn id="58"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P spid="19" grpId="0" animBg="1"/>
      <p:bldP spid="21" grpId="0" animBg="1"/>
      <p:bldP spid="22" grpId="0" animBg="1"/>
      <p:bldP spid="3" grpId="0" animBg="1"/>
      <p:bldP spid="11"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114331" y="908720"/>
            <a:ext cx="2160240" cy="1274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latin typeface="Arial"/>
                <a:ea typeface="ＭＳ Ｐゴシック" panose="020B0600070205080204" pitchFamily="50" charset="-128"/>
              </a:rPr>
              <a:t>不登校</a:t>
            </a:r>
            <a:endParaRPr lang="en-US" altLang="ja-JP" sz="3200" dirty="0">
              <a:solidFill>
                <a:prstClr val="white"/>
              </a:solidFill>
              <a:latin typeface="Arial"/>
              <a:ea typeface="ＭＳ Ｐゴシック" panose="020B0600070205080204" pitchFamily="50" charset="-128"/>
            </a:endParaRPr>
          </a:p>
          <a:p>
            <a:pPr algn="ctr"/>
            <a:r>
              <a:rPr lang="ja-JP" altLang="en-US" sz="3200" dirty="0">
                <a:solidFill>
                  <a:prstClr val="white"/>
                </a:solidFill>
                <a:latin typeface="Arial"/>
                <a:ea typeface="ＭＳ Ｐゴシック" panose="020B0600070205080204" pitchFamily="50" charset="-128"/>
              </a:rPr>
              <a:t>の要因</a:t>
            </a:r>
          </a:p>
        </p:txBody>
      </p:sp>
      <p:sp>
        <p:nvSpPr>
          <p:cNvPr id="4" name="円/楕円 3"/>
          <p:cNvSpPr/>
          <p:nvPr/>
        </p:nvSpPr>
        <p:spPr>
          <a:xfrm>
            <a:off x="1898307" y="386289"/>
            <a:ext cx="2592288" cy="23193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prstClr val="white"/>
              </a:solidFill>
              <a:latin typeface="Arial"/>
              <a:ea typeface="ＭＳ Ｐゴシック" panose="020B0600070205080204" pitchFamily="50" charset="-128"/>
            </a:endParaRPr>
          </a:p>
          <a:p>
            <a:pPr algn="ctr"/>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複雑</a:t>
            </a:r>
            <a:endParaRPr lang="en-US" altLang="ja-JP"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で</a:t>
            </a:r>
            <a:endParaRPr lang="en-US"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流動的</a:t>
            </a:r>
            <a:endParaRPr lang="en-US" altLang="ja-JP"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a:p>
            <a:pPr algn="ctr"/>
            <a:endParaRPr lang="en-US" altLang="ja-JP" dirty="0">
              <a:solidFill>
                <a:prstClr val="white"/>
              </a:solidFill>
              <a:latin typeface="Arial"/>
              <a:ea typeface="ＭＳ Ｐゴシック" panose="020B0600070205080204" pitchFamily="50" charset="-128"/>
            </a:endParaRPr>
          </a:p>
          <a:p>
            <a:pPr algn="ctr"/>
            <a:endParaRPr lang="ja-JP" altLang="en-US" dirty="0">
              <a:solidFill>
                <a:prstClr val="white"/>
              </a:solidFill>
              <a:latin typeface="Arial"/>
              <a:ea typeface="ＭＳ Ｐゴシック" panose="020B0600070205080204" pitchFamily="50" charset="-128"/>
            </a:endParaRPr>
          </a:p>
        </p:txBody>
      </p:sp>
      <p:sp>
        <p:nvSpPr>
          <p:cNvPr id="6" name="円形吹き出し 5"/>
          <p:cNvSpPr/>
          <p:nvPr/>
        </p:nvSpPr>
        <p:spPr>
          <a:xfrm>
            <a:off x="2711624" y="2989366"/>
            <a:ext cx="2880320" cy="2500859"/>
          </a:xfrm>
          <a:prstGeom prst="wedgeEllipseCallout">
            <a:avLst>
              <a:gd name="adj1" fmla="val 41732"/>
              <a:gd name="adj2" fmla="val 2705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どう寄り添ったらいいのか？</a:t>
            </a:r>
          </a:p>
        </p:txBody>
      </p:sp>
      <p:sp>
        <p:nvSpPr>
          <p:cNvPr id="7" name="円形吹き出し 6"/>
          <p:cNvSpPr/>
          <p:nvPr/>
        </p:nvSpPr>
        <p:spPr>
          <a:xfrm>
            <a:off x="5735960" y="3067733"/>
            <a:ext cx="3600400" cy="2708839"/>
          </a:xfrm>
          <a:prstGeom prst="wedgeEllipseCallout">
            <a:avLst>
              <a:gd name="adj1" fmla="val 46805"/>
              <a:gd name="adj2" fmla="val 537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どうなれば寄り添ったと言えるか？</a:t>
            </a:r>
          </a:p>
        </p:txBody>
      </p:sp>
      <p:sp>
        <p:nvSpPr>
          <p:cNvPr id="2" name="角丸四角形 1"/>
          <p:cNvSpPr/>
          <p:nvPr/>
        </p:nvSpPr>
        <p:spPr>
          <a:xfrm>
            <a:off x="4583832" y="589238"/>
            <a:ext cx="4665664" cy="1208387"/>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不安を克服できない自分に落ち込む</a:t>
            </a:r>
          </a:p>
        </p:txBody>
      </p:sp>
      <p:sp>
        <p:nvSpPr>
          <p:cNvPr id="3" name="正方形/長方形 2"/>
          <p:cNvSpPr/>
          <p:nvPr/>
        </p:nvSpPr>
        <p:spPr>
          <a:xfrm>
            <a:off x="4583832" y="1936722"/>
            <a:ext cx="4665664" cy="1077218"/>
          </a:xfrm>
          <a:prstGeom prst="rect">
            <a:avLst/>
          </a:prstGeom>
          <a:solidFill>
            <a:schemeClr val="bg2">
              <a:lumMod val="75000"/>
            </a:schemeClr>
          </a:solidFill>
        </p:spPr>
        <p:txBody>
          <a:bodyPr wrap="square">
            <a:spAutoFit/>
          </a:bodyPr>
          <a:lstStyle/>
          <a:p>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rPr>
              <a:t>保護者の期待に応えられない自分へのいらだち</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panose="020B0600070205080204" pitchFamily="50" charset="-128"/>
            </a:endParaRPr>
          </a:p>
        </p:txBody>
      </p:sp>
      <p:sp>
        <p:nvSpPr>
          <p:cNvPr id="10" name="テキスト ボックス 9"/>
          <p:cNvSpPr txBox="1"/>
          <p:nvPr/>
        </p:nvSpPr>
        <p:spPr>
          <a:xfrm>
            <a:off x="2097283" y="5104689"/>
            <a:ext cx="7888872" cy="1138773"/>
          </a:xfrm>
          <a:prstGeom prst="rect">
            <a:avLst/>
          </a:prstGeom>
          <a:solidFill>
            <a:srgbClr val="002060"/>
          </a:solidFill>
        </p:spPr>
        <p:txBody>
          <a:bodyPr wrap="square" rtlCol="0">
            <a:spAutoFit/>
          </a:bodyPr>
          <a:lstStyle/>
          <a:p>
            <a:pPr algn="ctr"/>
            <a:r>
              <a:rPr lang="ja-JP" altLang="en-US" sz="2400" dirty="0">
                <a:solidFill>
                  <a:prstClr val="white"/>
                </a:solidFill>
                <a:latin typeface="ＭＳ Ｐゴシック" panose="020B0600070205080204" pitchFamily="50" charset="-128"/>
                <a:ea typeface="ＭＳ Ｐゴシック" panose="020B0600070205080204" pitchFamily="50" charset="-128"/>
              </a:rPr>
              <a:t>今年度のサブテーマ</a:t>
            </a:r>
            <a:endParaRPr lang="en-US" altLang="ja-JP" sz="2400" dirty="0">
              <a:solidFill>
                <a:prstClr val="white"/>
              </a:solidFill>
              <a:latin typeface="ＭＳ Ｐゴシック" panose="020B0600070205080204" pitchFamily="50" charset="-128"/>
              <a:ea typeface="ＭＳ Ｐゴシック" panose="020B0600070205080204" pitchFamily="50" charset="-128"/>
            </a:endParaRPr>
          </a:p>
          <a:p>
            <a:pPr algn="ctr"/>
            <a:r>
              <a:rPr lang="ja-JP" altLang="en-US" sz="3200" dirty="0">
                <a:solidFill>
                  <a:prstClr val="white"/>
                </a:solidFill>
                <a:latin typeface="ＭＳ Ｐゴシック" panose="020B0600070205080204" pitchFamily="50" charset="-128"/>
                <a:ea typeface="ＭＳ Ｐゴシック" panose="020B0600070205080204" pitchFamily="50" charset="-128"/>
              </a:rPr>
              <a:t>　</a:t>
            </a:r>
            <a:r>
              <a:rPr lang="ja-JP" altLang="en-US" sz="3200" dirty="0">
                <a:solidFill>
                  <a:srgbClr val="FFC000"/>
                </a:solidFill>
                <a:latin typeface="HGPｺﾞｼｯｸE" panose="020B0900000000000000" pitchFamily="50" charset="-128"/>
                <a:ea typeface="HGPｺﾞｼｯｸE" panose="020B0900000000000000" pitchFamily="50" charset="-128"/>
              </a:rPr>
              <a:t>不登校の子どもの不安を受け止めるために</a:t>
            </a:r>
            <a:endParaRPr lang="en-US" altLang="ja-JP" sz="3600" dirty="0">
              <a:solidFill>
                <a:srgbClr val="FFC000"/>
              </a:solidFill>
              <a:latin typeface="HGPｺﾞｼｯｸE" panose="020B0900000000000000" pitchFamily="50" charset="-128"/>
              <a:ea typeface="HGPｺﾞｼｯｸE" panose="020B0900000000000000" pitchFamily="50" charset="-128"/>
            </a:endParaRPr>
          </a:p>
          <a:p>
            <a:pPr algn="ctr"/>
            <a:endParaRPr lang="en-US" altLang="ja-JP" sz="1200" dirty="0">
              <a:solidFill>
                <a:srgbClr val="FFC000"/>
              </a:solidFill>
              <a:latin typeface="HGPｺﾞｼｯｸE" panose="020B0900000000000000" pitchFamily="50" charset="-128"/>
              <a:ea typeface="HGPｺﾞｼｯｸE" panose="020B0900000000000000" pitchFamily="50" charset="-128"/>
            </a:endParaRPr>
          </a:p>
        </p:txBody>
      </p:sp>
      <p:sp>
        <p:nvSpPr>
          <p:cNvPr id="9" name="フローチャート: 処理 8">
            <a:extLst>
              <a:ext uri="{FF2B5EF4-FFF2-40B4-BE49-F238E27FC236}">
                <a16:creationId xmlns:a16="http://schemas.microsoft.com/office/drawing/2014/main" id="{03BE5D33-26F9-4EDE-9C19-2AAF61FD066F}"/>
              </a:ext>
            </a:extLst>
          </p:cNvPr>
          <p:cNvSpPr/>
          <p:nvPr/>
        </p:nvSpPr>
        <p:spPr>
          <a:xfrm>
            <a:off x="8976320" y="167692"/>
            <a:ext cx="1368152" cy="600004"/>
          </a:xfrm>
          <a:prstGeom prst="flowChartProces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000" dirty="0">
                <a:solidFill>
                  <a:prstClr val="white"/>
                </a:solidFill>
                <a:latin typeface="Arial"/>
                <a:ea typeface="ＭＳ Ｐゴシック" panose="020B0600070205080204" pitchFamily="50" charset="-128"/>
              </a:rPr>
              <a:t>Ｐ７</a:t>
            </a:r>
          </a:p>
        </p:txBody>
      </p:sp>
    </p:spTree>
    <p:extLst>
      <p:ext uri="{BB962C8B-B14F-4D97-AF65-F5344CB8AC3E}">
        <p14:creationId xmlns:p14="http://schemas.microsoft.com/office/powerpoint/2010/main" val="36699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par>
                          <p:cTn id="37" fill="hold">
                            <p:stCondLst>
                              <p:cond delay="500"/>
                            </p:stCondLst>
                            <p:childTnLst>
                              <p:par>
                                <p:cTn id="38" presetID="34" presetClass="emph" presetSubtype="0" fill="hold" grpId="0" nodeType="afterEffect">
                                  <p:stCondLst>
                                    <p:cond delay="0"/>
                                  </p:stCondLst>
                                  <p:iterate type="lt">
                                    <p:tmPct val="10000"/>
                                  </p:iterate>
                                  <p:childTnLst>
                                    <p:animMotion origin="layout" path="M 1.11111E-6 4.07407E-6 L 1.11111E-6 -0.07223 " pathEditMode="relative" rAng="0" ptsTypes="AA">
                                      <p:cBhvr>
                                        <p:cTn id="39" dur="250" accel="50000" decel="50000" autoRev="1" fill="hold">
                                          <p:stCondLst>
                                            <p:cond delay="0"/>
                                          </p:stCondLst>
                                        </p:cTn>
                                        <p:tgtEl>
                                          <p:spTgt spid="9"/>
                                        </p:tgtEl>
                                        <p:attrNameLst>
                                          <p:attrName>ppt_x</p:attrName>
                                          <p:attrName>ppt_y</p:attrName>
                                        </p:attrNameLst>
                                      </p:cBhvr>
                                      <p:rCtr x="0" y="-3611"/>
                                    </p:animMotion>
                                    <p:animRot by="1500000">
                                      <p:cBhvr>
                                        <p:cTn id="40" dur="125" fill="hold">
                                          <p:stCondLst>
                                            <p:cond delay="0"/>
                                          </p:stCondLst>
                                        </p:cTn>
                                        <p:tgtEl>
                                          <p:spTgt spid="9"/>
                                        </p:tgtEl>
                                        <p:attrNameLst>
                                          <p:attrName>r</p:attrName>
                                        </p:attrNameLst>
                                      </p:cBhvr>
                                    </p:animRot>
                                    <p:animRot by="-1500000">
                                      <p:cBhvr>
                                        <p:cTn id="41" dur="125" fill="hold">
                                          <p:stCondLst>
                                            <p:cond delay="0"/>
                                          </p:stCondLst>
                                        </p:cTn>
                                        <p:tgtEl>
                                          <p:spTgt spid="9"/>
                                        </p:tgtEl>
                                        <p:attrNameLst>
                                          <p:attrName>r</p:attrName>
                                        </p:attrNameLst>
                                      </p:cBhvr>
                                    </p:animRot>
                                    <p:animRot by="-1500000">
                                      <p:cBhvr>
                                        <p:cTn id="42" dur="125" fill="hold">
                                          <p:stCondLst>
                                            <p:cond delay="250"/>
                                          </p:stCondLst>
                                        </p:cTn>
                                        <p:tgtEl>
                                          <p:spTgt spid="9"/>
                                        </p:tgtEl>
                                        <p:attrNameLst>
                                          <p:attrName>r</p:attrName>
                                        </p:attrNameLst>
                                      </p:cBhvr>
                                    </p:animRot>
                                    <p:animRot by="1500000">
                                      <p:cBhvr>
                                        <p:cTn id="43"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animBg="1"/>
      <p:bldP spid="3" grpId="0" animBg="1"/>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1CE428-EF7D-4CCA-9EF4-7F0DC1E72982}"/>
              </a:ext>
            </a:extLst>
          </p:cNvPr>
          <p:cNvSpPr txBox="1"/>
          <p:nvPr/>
        </p:nvSpPr>
        <p:spPr>
          <a:xfrm>
            <a:off x="3916878" y="558591"/>
            <a:ext cx="3968068" cy="646331"/>
          </a:xfrm>
          <a:prstGeom prst="rect">
            <a:avLst/>
          </a:prstGeom>
          <a:solidFill>
            <a:schemeClr val="accent1">
              <a:lumMod val="50000"/>
            </a:schemeClr>
          </a:solidFill>
        </p:spPr>
        <p:txBody>
          <a:bodyPr wrap="square" rtlCol="0">
            <a:spAutoFit/>
          </a:bodyPr>
          <a:lstStyle/>
          <a:p>
            <a:pPr algn="ctr"/>
            <a:r>
              <a:rPr lang="ja-JP" altLang="en-US" sz="3600" dirty="0">
                <a:solidFill>
                  <a:srgbClr val="FFC000"/>
                </a:solidFill>
                <a:latin typeface="HGPｺﾞｼｯｸE" panose="020B0900000000000000" pitchFamily="50" charset="-128"/>
                <a:ea typeface="HGPｺﾞｼｯｸE" panose="020B0900000000000000" pitchFamily="50" charset="-128"/>
              </a:rPr>
              <a:t>研究の方法</a:t>
            </a:r>
          </a:p>
        </p:txBody>
      </p:sp>
      <p:sp>
        <p:nvSpPr>
          <p:cNvPr id="3" name="テキスト ボックス 2">
            <a:extLst>
              <a:ext uri="{FF2B5EF4-FFF2-40B4-BE49-F238E27FC236}">
                <a16:creationId xmlns:a16="http://schemas.microsoft.com/office/drawing/2014/main" id="{38BD196C-7FE9-477C-AE0E-F41C1AE45BE6}"/>
              </a:ext>
            </a:extLst>
          </p:cNvPr>
          <p:cNvSpPr txBox="1"/>
          <p:nvPr/>
        </p:nvSpPr>
        <p:spPr>
          <a:xfrm>
            <a:off x="2207568" y="1450519"/>
            <a:ext cx="7776864" cy="1384995"/>
          </a:xfrm>
          <a:prstGeom prst="rect">
            <a:avLst/>
          </a:prstGeom>
          <a:noFill/>
        </p:spPr>
        <p:txBody>
          <a:bodyPr wrap="square" rtlCol="0">
            <a:spAutoFit/>
          </a:bodyPr>
          <a:lstStyle/>
          <a:p>
            <a:r>
              <a:rPr lang="ja-JP" altLang="en-US" sz="2800" dirty="0">
                <a:solidFill>
                  <a:prstClr val="white"/>
                </a:solidFill>
                <a:latin typeface="Arial"/>
                <a:ea typeface="ＭＳ Ｐゴシック" panose="020B0600070205080204" pitchFamily="50" charset="-128"/>
              </a:rPr>
              <a:t>　　</a:t>
            </a:r>
            <a:r>
              <a:rPr lang="ja-JP" altLang="en-US" sz="2800" dirty="0">
                <a:solidFill>
                  <a:srgbClr val="FFC000"/>
                </a:solidFill>
                <a:latin typeface="HGPｺﾞｼｯｸE" panose="020B0900000000000000" pitchFamily="50" charset="-128"/>
                <a:ea typeface="HGPｺﾞｼｯｸE" panose="020B0900000000000000" pitchFamily="50" charset="-128"/>
              </a:rPr>
              <a:t>〇アンケート調査</a:t>
            </a:r>
            <a:endParaRPr lang="en-US" altLang="ja-JP" sz="2800" dirty="0">
              <a:solidFill>
                <a:srgbClr val="FFC000"/>
              </a:solidFill>
              <a:latin typeface="HGPｺﾞｼｯｸE" panose="020B0900000000000000" pitchFamily="50" charset="-128"/>
              <a:ea typeface="HGPｺﾞｼｯｸE" panose="020B0900000000000000" pitchFamily="50" charset="-128"/>
            </a:endParaRPr>
          </a:p>
          <a:p>
            <a:r>
              <a:rPr lang="ja-JP" altLang="en-US" sz="2800" dirty="0">
                <a:solidFill>
                  <a:prstClr val="white"/>
                </a:solidFill>
                <a:latin typeface="Arial"/>
                <a:ea typeface="ＭＳ Ｐゴシック" panose="020B0600070205080204" pitchFamily="50" charset="-128"/>
              </a:rPr>
              <a:t>　　　　　　対象：通所している子どもとその保護者</a:t>
            </a:r>
            <a:endParaRPr lang="en-US" altLang="ja-JP" sz="2800" dirty="0">
              <a:solidFill>
                <a:prstClr val="white"/>
              </a:solidFill>
              <a:latin typeface="Arial"/>
              <a:ea typeface="ＭＳ Ｐゴシック" panose="020B0600070205080204" pitchFamily="50" charset="-128"/>
            </a:endParaRPr>
          </a:p>
          <a:p>
            <a:r>
              <a:rPr lang="ja-JP" altLang="en-US" sz="2800" dirty="0">
                <a:solidFill>
                  <a:prstClr val="white"/>
                </a:solidFill>
                <a:latin typeface="Arial"/>
                <a:ea typeface="ＭＳ Ｐゴシック" panose="020B0600070205080204" pitchFamily="50" charset="-128"/>
              </a:rPr>
              <a:t>　　　　　　　　　　サポートセンタースタッフ</a:t>
            </a:r>
          </a:p>
        </p:txBody>
      </p:sp>
      <p:sp>
        <p:nvSpPr>
          <p:cNvPr id="4" name="テキスト ボックス 3">
            <a:extLst>
              <a:ext uri="{FF2B5EF4-FFF2-40B4-BE49-F238E27FC236}">
                <a16:creationId xmlns:a16="http://schemas.microsoft.com/office/drawing/2014/main" id="{1723B96E-41E0-4067-93F7-2ABCA0C7F47B}"/>
              </a:ext>
            </a:extLst>
          </p:cNvPr>
          <p:cNvSpPr txBox="1"/>
          <p:nvPr/>
        </p:nvSpPr>
        <p:spPr>
          <a:xfrm>
            <a:off x="2444528" y="2951947"/>
            <a:ext cx="6912768" cy="954107"/>
          </a:xfrm>
          <a:prstGeom prst="rect">
            <a:avLst/>
          </a:prstGeom>
          <a:noFill/>
        </p:spPr>
        <p:txBody>
          <a:bodyPr wrap="square" rtlCol="0">
            <a:spAutoFit/>
          </a:bodyPr>
          <a:lstStyle/>
          <a:p>
            <a:r>
              <a:rPr lang="ja-JP" altLang="en-US" sz="2800" dirty="0">
                <a:solidFill>
                  <a:prstClr val="white"/>
                </a:solidFill>
                <a:latin typeface="Arial"/>
                <a:ea typeface="ＭＳ Ｐゴシック" panose="020B0600070205080204" pitchFamily="50" charset="-128"/>
              </a:rPr>
              <a:t>　</a:t>
            </a:r>
            <a:r>
              <a:rPr lang="ja-JP" altLang="en-US" sz="2800" dirty="0">
                <a:solidFill>
                  <a:srgbClr val="FFC000"/>
                </a:solidFill>
                <a:latin typeface="HGPｺﾞｼｯｸE" panose="020B0900000000000000" pitchFamily="50" charset="-128"/>
                <a:ea typeface="HGPｺﾞｼｯｸE" panose="020B0900000000000000" pitchFamily="50" charset="-128"/>
              </a:rPr>
              <a:t>〇実践事例の検討</a:t>
            </a:r>
            <a:endParaRPr lang="en-US" altLang="ja-JP" sz="2800" dirty="0">
              <a:solidFill>
                <a:srgbClr val="FFC000"/>
              </a:solidFill>
              <a:latin typeface="HGPｺﾞｼｯｸE" panose="020B0900000000000000" pitchFamily="50" charset="-128"/>
              <a:ea typeface="HGPｺﾞｼｯｸE" panose="020B0900000000000000" pitchFamily="50" charset="-128"/>
            </a:endParaRPr>
          </a:p>
          <a:p>
            <a:r>
              <a:rPr lang="ja-JP" altLang="en-US" sz="2800" dirty="0">
                <a:solidFill>
                  <a:prstClr val="white"/>
                </a:solidFill>
                <a:latin typeface="Arial"/>
                <a:ea typeface="ＭＳ Ｐゴシック" panose="020B0600070205080204" pitchFamily="50" charset="-128"/>
              </a:rPr>
              <a:t>　　　　　　研究部員が関わる実践事例</a:t>
            </a:r>
          </a:p>
        </p:txBody>
      </p:sp>
      <p:sp>
        <p:nvSpPr>
          <p:cNvPr id="5" name="テキスト ボックス 4">
            <a:extLst>
              <a:ext uri="{FF2B5EF4-FFF2-40B4-BE49-F238E27FC236}">
                <a16:creationId xmlns:a16="http://schemas.microsoft.com/office/drawing/2014/main" id="{B2F16847-6B15-4028-A039-C268F0F9A1C9}"/>
              </a:ext>
            </a:extLst>
          </p:cNvPr>
          <p:cNvSpPr txBox="1"/>
          <p:nvPr/>
        </p:nvSpPr>
        <p:spPr>
          <a:xfrm>
            <a:off x="2660552" y="4077073"/>
            <a:ext cx="6696744" cy="1384995"/>
          </a:xfrm>
          <a:prstGeom prst="rect">
            <a:avLst/>
          </a:prstGeom>
          <a:solidFill>
            <a:schemeClr val="accent2">
              <a:lumMod val="50000"/>
            </a:schemeClr>
          </a:solidFill>
        </p:spPr>
        <p:txBody>
          <a:bodyPr wrap="square" rtlCol="0">
            <a:spAutoFit/>
          </a:bodyPr>
          <a:lstStyle/>
          <a:p>
            <a:r>
              <a:rPr lang="ja-JP" altLang="en-US" sz="2800" dirty="0">
                <a:solidFill>
                  <a:prstClr val="white"/>
                </a:solidFill>
                <a:latin typeface="Arial"/>
                <a:ea typeface="ＭＳ Ｐゴシック" panose="020B0600070205080204" pitchFamily="50" charset="-128"/>
              </a:rPr>
              <a:t>　　つづいて、</a:t>
            </a:r>
            <a:endParaRPr lang="en-US" altLang="ja-JP" sz="2800" dirty="0">
              <a:solidFill>
                <a:prstClr val="white"/>
              </a:solidFill>
              <a:latin typeface="Arial"/>
              <a:ea typeface="ＭＳ Ｐゴシック" panose="020B0600070205080204" pitchFamily="50" charset="-128"/>
            </a:endParaRPr>
          </a:p>
          <a:p>
            <a:r>
              <a:rPr lang="ja-JP" altLang="en-US" sz="2800" dirty="0">
                <a:solidFill>
                  <a:prstClr val="white"/>
                </a:solidFill>
                <a:latin typeface="HGPｺﾞｼｯｸE" panose="020B0900000000000000" pitchFamily="50" charset="-128"/>
                <a:ea typeface="HGPｺﾞｼｯｸE" panose="020B0900000000000000" pitchFamily="50" charset="-128"/>
              </a:rPr>
              <a:t>　　</a:t>
            </a:r>
            <a:r>
              <a:rPr lang="ja-JP" altLang="en-US" sz="2800" dirty="0">
                <a:solidFill>
                  <a:srgbClr val="FFC000"/>
                </a:solidFill>
                <a:latin typeface="HGPｺﾞｼｯｸE" panose="020B0900000000000000" pitchFamily="50" charset="-128"/>
                <a:ea typeface="HGPｺﾞｼｯｸE" panose="020B0900000000000000" pitchFamily="50" charset="-128"/>
              </a:rPr>
              <a:t>「アンケート調査から見えたこと」</a:t>
            </a:r>
            <a:endParaRPr lang="en-US" altLang="ja-JP" sz="2800" dirty="0">
              <a:solidFill>
                <a:srgbClr val="FFC000"/>
              </a:solidFill>
              <a:latin typeface="HGPｺﾞｼｯｸE" panose="020B0900000000000000" pitchFamily="50" charset="-128"/>
              <a:ea typeface="HGPｺﾞｼｯｸE" panose="020B0900000000000000" pitchFamily="50" charset="-128"/>
            </a:endParaRPr>
          </a:p>
          <a:p>
            <a:r>
              <a:rPr lang="ja-JP" altLang="en-US" sz="2800" dirty="0">
                <a:solidFill>
                  <a:srgbClr val="FFC000"/>
                </a:solidFill>
                <a:latin typeface="HGPｺﾞｼｯｸE" panose="020B0900000000000000" pitchFamily="50" charset="-128"/>
                <a:ea typeface="HGPｺﾞｼｯｸE" panose="020B0900000000000000" pitchFamily="50" charset="-128"/>
              </a:rPr>
              <a:t>　　　　　　　　　　　　　　</a:t>
            </a:r>
            <a:r>
              <a:rPr lang="ja-JP" altLang="en-US" sz="2800" dirty="0">
                <a:solidFill>
                  <a:prstClr val="white"/>
                </a:solidFill>
                <a:latin typeface="HGPｺﾞｼｯｸE" panose="020B0900000000000000" pitchFamily="50" charset="-128"/>
                <a:ea typeface="HGPｺﾞｼｯｸE" panose="020B0900000000000000" pitchFamily="50" charset="-128"/>
              </a:rPr>
              <a:t>から、お聞きください。</a:t>
            </a:r>
            <a:endParaRPr lang="ja-JP" altLang="en-US" sz="2800" dirty="0">
              <a:solidFill>
                <a:prstClr val="white"/>
              </a:solidFill>
              <a:latin typeface="Arial"/>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920B724E-93EA-4BE4-9C02-ABC87B1422A9}"/>
              </a:ext>
            </a:extLst>
          </p:cNvPr>
          <p:cNvSpPr txBox="1"/>
          <p:nvPr/>
        </p:nvSpPr>
        <p:spPr>
          <a:xfrm>
            <a:off x="3143672" y="5910397"/>
            <a:ext cx="6048672" cy="461665"/>
          </a:xfrm>
          <a:prstGeom prst="rect">
            <a:avLst/>
          </a:prstGeom>
          <a:solidFill>
            <a:srgbClr val="0070C0"/>
          </a:solidFill>
        </p:spPr>
        <p:txBody>
          <a:bodyPr wrap="square" rtlCol="0">
            <a:spAutoFit/>
          </a:bodyPr>
          <a:lstStyle/>
          <a:p>
            <a:r>
              <a:rPr lang="ja-JP" altLang="en-US" sz="2400" dirty="0">
                <a:solidFill>
                  <a:prstClr val="white"/>
                </a:solidFill>
                <a:latin typeface="Arial"/>
                <a:ea typeface="ＭＳ Ｐゴシック" panose="020B0600070205080204" pitchFamily="50" charset="-128"/>
              </a:rPr>
              <a:t>研究の推進体制は、９ページをご覧ください。</a:t>
            </a:r>
          </a:p>
        </p:txBody>
      </p:sp>
      <p:sp>
        <p:nvSpPr>
          <p:cNvPr id="8" name="フローチャート: 処理 7">
            <a:extLst>
              <a:ext uri="{FF2B5EF4-FFF2-40B4-BE49-F238E27FC236}">
                <a16:creationId xmlns:a16="http://schemas.microsoft.com/office/drawing/2014/main" id="{629B9AD3-B239-4902-BD2F-55A8B059360B}"/>
              </a:ext>
            </a:extLst>
          </p:cNvPr>
          <p:cNvSpPr/>
          <p:nvPr/>
        </p:nvSpPr>
        <p:spPr>
          <a:xfrm>
            <a:off x="8493200" y="485939"/>
            <a:ext cx="1728192" cy="791632"/>
          </a:xfrm>
          <a:prstGeom prst="flowChartProces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000" dirty="0">
                <a:solidFill>
                  <a:prstClr val="white"/>
                </a:solidFill>
                <a:latin typeface="Arial"/>
                <a:ea typeface="ＭＳ Ｐゴシック" panose="020B0600070205080204" pitchFamily="50" charset="-128"/>
              </a:rPr>
              <a:t>Ｐ</a:t>
            </a:r>
            <a:r>
              <a:rPr lang="en-US" altLang="ja-JP" sz="4000" dirty="0">
                <a:solidFill>
                  <a:prstClr val="white"/>
                </a:solidFill>
                <a:latin typeface="Arial"/>
                <a:ea typeface="ＭＳ Ｐゴシック" panose="020B0600070205080204" pitchFamily="50" charset="-128"/>
              </a:rPr>
              <a:t>8</a:t>
            </a:r>
            <a:endParaRPr lang="ja-JP" altLang="en-US" sz="4000" dirty="0">
              <a:solidFill>
                <a:prstClr val="white"/>
              </a:solidFill>
              <a:latin typeface="Arial"/>
              <a:ea typeface="ＭＳ Ｐゴシック" panose="020B0600070205080204" pitchFamily="50" charset="-128"/>
            </a:endParaRPr>
          </a:p>
        </p:txBody>
      </p:sp>
    </p:spTree>
    <p:extLst>
      <p:ext uri="{BB962C8B-B14F-4D97-AF65-F5344CB8AC3E}">
        <p14:creationId xmlns:p14="http://schemas.microsoft.com/office/powerpoint/2010/main" val="273400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77778E-6 -2.22222E-6 L 2.77778E-6 -0.07222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0"/>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字幕 2"/>
          <p:cNvSpPr>
            <a:spLocks noGrp="1"/>
          </p:cNvSpPr>
          <p:nvPr>
            <p:ph type="subTitle" idx="1"/>
          </p:nvPr>
        </p:nvSpPr>
        <p:spPr>
          <a:xfrm>
            <a:off x="543083" y="223632"/>
            <a:ext cx="10316091" cy="3562081"/>
          </a:xfrm>
        </p:spPr>
        <p:txBody>
          <a:bodyPr>
            <a:normAutofit/>
          </a:bodyPr>
          <a:lstStyle/>
          <a:p>
            <a:pPr lvl="0">
              <a:lnSpc>
                <a:spcPct val="80000"/>
              </a:lnSpc>
              <a:spcAft>
                <a:spcPct val="12000"/>
              </a:spcAft>
            </a:pPr>
            <a:r>
              <a:rPr lang="ja-JP" altLang="en-US" sz="3810" dirty="0"/>
              <a:t>　</a:t>
            </a:r>
          </a:p>
          <a:p>
            <a:pPr lvl="0">
              <a:lnSpc>
                <a:spcPct val="80000"/>
              </a:lnSpc>
              <a:spcAft>
                <a:spcPct val="9000"/>
              </a:spcAft>
            </a:pPr>
            <a:r>
              <a:rPr lang="ja-JP" altLang="en-US" sz="5239" dirty="0"/>
              <a:t>　　　</a:t>
            </a:r>
          </a:p>
          <a:p>
            <a:pPr lvl="0">
              <a:lnSpc>
                <a:spcPct val="80000"/>
              </a:lnSpc>
              <a:spcAft>
                <a:spcPct val="12000"/>
              </a:spcAft>
            </a:pPr>
            <a:r>
              <a:rPr lang="ja-JP" altLang="en-US" sz="3810" dirty="0"/>
              <a:t>　</a:t>
            </a:r>
          </a:p>
          <a:p>
            <a:pPr lvl="0">
              <a:lnSpc>
                <a:spcPct val="80000"/>
              </a:lnSpc>
            </a:pPr>
            <a:r>
              <a:rPr lang="ja-JP" altLang="en-US" sz="4287" dirty="0"/>
              <a:t>　　</a:t>
            </a:r>
            <a:endParaRPr lang="ja-JP" altLang="en-US" sz="4525" dirty="0"/>
          </a:p>
        </p:txBody>
      </p:sp>
      <p:sp>
        <p:nvSpPr>
          <p:cNvPr id="4" name="角丸四角形 3"/>
          <p:cNvSpPr/>
          <p:nvPr/>
        </p:nvSpPr>
        <p:spPr>
          <a:xfrm>
            <a:off x="847725" y="666011"/>
            <a:ext cx="9264716" cy="2677322"/>
          </a:xfrm>
          <a:prstGeom prst="roundRect">
            <a:avLst>
              <a:gd name="adj" fmla="val 16667"/>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4572" b="1" dirty="0">
                <a:solidFill>
                  <a:prstClr val="black"/>
                </a:solidFill>
                <a:latin typeface="Century Gothic" panose="20000000000000000000"/>
                <a:ea typeface="メイリオ" panose="020B0604030504040204" pitchFamily="50" charset="-128"/>
              </a:rPr>
              <a:t>　アンケート調査から見えたこと</a:t>
            </a:r>
          </a:p>
        </p:txBody>
      </p:sp>
      <p:sp>
        <p:nvSpPr>
          <p:cNvPr id="5" name="角丸四角形 4"/>
          <p:cNvSpPr/>
          <p:nvPr/>
        </p:nvSpPr>
        <p:spPr>
          <a:xfrm>
            <a:off x="1351990" y="3516609"/>
            <a:ext cx="9150550" cy="1590612"/>
          </a:xfrm>
          <a:prstGeom prst="roundRect">
            <a:avLst>
              <a:gd name="adj" fmla="val 16667"/>
            </a:avLst>
          </a:prstGeom>
          <a:noFill/>
        </p:spPr>
        <p:style>
          <a:lnRef idx="2">
            <a:schemeClr val="accent6"/>
          </a:lnRef>
          <a:fillRef idx="1">
            <a:schemeClr val="lt1"/>
          </a:fillRef>
          <a:effectRef idx="0">
            <a:schemeClr val="accent6"/>
          </a:effectRef>
          <a:fontRef idx="minor">
            <a:schemeClr val="dk1"/>
          </a:fontRef>
        </p:style>
        <p:txBody>
          <a:bodyPr anchor="ctr"/>
          <a:lstStyle/>
          <a:p>
            <a:pPr defTabSz="435529">
              <a:lnSpc>
                <a:spcPct val="150000"/>
              </a:lnSpc>
            </a:pPr>
            <a:r>
              <a:rPr kumimoji="0" lang="ja-JP" altLang="en-US" sz="3048" dirty="0">
                <a:solidFill>
                  <a:prstClr val="black"/>
                </a:solidFill>
                <a:latin typeface="Century Gothic" panose="20000000000000000000"/>
                <a:ea typeface="メイリオ" panose="020B0604030504040204" pitchFamily="50" charset="-128"/>
              </a:rPr>
              <a:t>   </a:t>
            </a:r>
            <a:r>
              <a:rPr kumimoji="0" lang="ja-JP" altLang="en-US" sz="3048" b="1" dirty="0">
                <a:solidFill>
                  <a:prstClr val="black"/>
                </a:solidFill>
                <a:latin typeface="Century Gothic" panose="20000000000000000000"/>
                <a:ea typeface="メイリオ" panose="020B0604030504040204" pitchFamily="50" charset="-128"/>
              </a:rPr>
              <a:t>「こどもサポート」に通う子どもたちの思い</a:t>
            </a:r>
            <a:r>
              <a:rPr kumimoji="0" lang="ja-JP" altLang="en-US" sz="1905" b="1" dirty="0">
                <a:solidFill>
                  <a:prstClr val="black"/>
                </a:solidFill>
                <a:latin typeface="Century Gothic" panose="20000000000000000000"/>
                <a:ea typeface="メイリオ" panose="020B0604030504040204" pitchFamily="50" charset="-128"/>
              </a:rPr>
              <a:t>から</a:t>
            </a:r>
            <a:endParaRPr kumimoji="0" lang="en-US" altLang="ja-JP" sz="1905" b="1" dirty="0">
              <a:solidFill>
                <a:prstClr val="black"/>
              </a:solidFill>
              <a:latin typeface="Century Gothic" panose="20000000000000000000"/>
              <a:ea typeface="メイリオ" panose="020B0604030504040204" pitchFamily="50" charset="-128"/>
            </a:endParaRPr>
          </a:p>
          <a:p>
            <a:pPr defTabSz="435529">
              <a:lnSpc>
                <a:spcPct val="150000"/>
              </a:lnSpc>
            </a:pPr>
            <a:r>
              <a:rPr kumimoji="0" lang="ja-JP" altLang="en-US" sz="2667" b="1" dirty="0">
                <a:solidFill>
                  <a:prstClr val="black"/>
                </a:solidFill>
                <a:latin typeface="Century Gothic" panose="20000000000000000000"/>
                <a:ea typeface="メイリオ" panose="020B0604030504040204" pitchFamily="50" charset="-128"/>
              </a:rPr>
              <a:t>　</a:t>
            </a:r>
            <a:r>
              <a:rPr kumimoji="0" lang="ja-JP" altLang="en-US" sz="3048" b="1" dirty="0">
                <a:solidFill>
                  <a:prstClr val="black"/>
                </a:solidFill>
                <a:latin typeface="Century Gothic" panose="20000000000000000000"/>
                <a:ea typeface="メイリオ" panose="020B0604030504040204" pitchFamily="50" charset="-128"/>
              </a:rPr>
              <a:t>「こどもサポート」における支援の様子</a:t>
            </a:r>
            <a:r>
              <a:rPr kumimoji="0" lang="ja-JP" altLang="en-US" sz="1905" b="1" dirty="0">
                <a:solidFill>
                  <a:prstClr val="black"/>
                </a:solidFill>
                <a:latin typeface="Century Gothic" panose="20000000000000000000"/>
                <a:ea typeface="メイリオ" panose="020B0604030504040204" pitchFamily="50" charset="-128"/>
              </a:rPr>
              <a:t>から</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1">
            <a:extLst>
              <a:ext uri="{FF2B5EF4-FFF2-40B4-BE49-F238E27FC236}">
                <a16:creationId xmlns:a16="http://schemas.microsoft.com/office/drawing/2014/main" id="{01F29C93-59FF-4F5C-A332-08BF5B854B7B}"/>
              </a:ext>
            </a:extLst>
          </p:cNvPr>
          <p:cNvSpPr txBox="1"/>
          <p:nvPr/>
        </p:nvSpPr>
        <p:spPr>
          <a:xfrm>
            <a:off x="914400" y="3977640"/>
            <a:ext cx="10607040" cy="2392680"/>
          </a:xfrm>
          <a:prstGeom prst="rect">
            <a:avLst/>
          </a:prstGeom>
          <a:solidFill>
            <a:schemeClr val="accent5">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03200" algn="ctr"/>
            <a:endParaRPr lang="en-US" altLang="ja-JP" sz="4000" kern="100" spc="-100" dirty="0">
              <a:solidFill>
                <a:schemeClr val="tx1"/>
              </a:solidFill>
              <a:latin typeface="Century" panose="02040604050505020304" pitchFamily="18" charset="0"/>
              <a:ea typeface="HGPｺﾞｼｯｸE" panose="020B0900000000000000" pitchFamily="50" charset="-128"/>
              <a:cs typeface="Times New Roman" panose="02020603050405020304" pitchFamily="18" charset="0"/>
            </a:endParaRPr>
          </a:p>
          <a:p>
            <a:pPr indent="203200" algn="ctr"/>
            <a:r>
              <a:rPr lang="ja-JP" altLang="ja-JP" sz="4000" kern="100" spc="-100" dirty="0">
                <a:solidFill>
                  <a:schemeClr val="tx1"/>
                </a:solidFill>
                <a:latin typeface="Century" panose="02040604050505020304" pitchFamily="18" charset="0"/>
                <a:ea typeface="HGPｺﾞｼｯｸE" panose="020B0900000000000000" pitchFamily="50" charset="-128"/>
                <a:cs typeface="Times New Roman" panose="02020603050405020304" pitchFamily="18" charset="0"/>
              </a:rPr>
              <a:t>子どもに寄り添った多様な支援の実現に向けて</a:t>
            </a:r>
            <a:endParaRPr lang="en-US" altLang="ja-JP" sz="4000" kern="100" spc="-100" dirty="0">
              <a:solidFill>
                <a:schemeClr val="tx1"/>
              </a:solidFill>
              <a:latin typeface="Century" panose="02040604050505020304" pitchFamily="18" charset="0"/>
              <a:ea typeface="HGPｺﾞｼｯｸE" panose="020B0900000000000000" pitchFamily="50" charset="-128"/>
              <a:cs typeface="Times New Roman" panose="02020603050405020304" pitchFamily="18" charset="0"/>
            </a:endParaRPr>
          </a:p>
          <a:p>
            <a:pPr algn="ctr">
              <a:lnSpc>
                <a:spcPts val="5900"/>
              </a:lnSpc>
            </a:pPr>
            <a:r>
              <a:rPr lang="ja-JP" altLang="ja-JP" sz="3600" kern="100" spc="-100" dirty="0">
                <a:solidFill>
                  <a:schemeClr val="tx1"/>
                </a:solidFill>
                <a:latin typeface="Century" panose="02040604050505020304" pitchFamily="18" charset="0"/>
                <a:ea typeface="HGPｺﾞｼｯｸE" panose="020B0900000000000000" pitchFamily="50" charset="-128"/>
                <a:cs typeface="Times New Roman" panose="02020603050405020304" pitchFamily="18" charset="0"/>
              </a:rPr>
              <a:t>～不登校の子どもの不安を</a:t>
            </a:r>
            <a:r>
              <a:rPr lang="ja-JP" altLang="en-US" sz="3600" kern="100" spc="-100" dirty="0">
                <a:solidFill>
                  <a:schemeClr val="tx1"/>
                </a:solidFill>
                <a:latin typeface="Century" panose="02040604050505020304" pitchFamily="18" charset="0"/>
                <a:ea typeface="HGPｺﾞｼｯｸE" panose="020B0900000000000000" pitchFamily="50" charset="-128"/>
                <a:cs typeface="Times New Roman" panose="02020603050405020304" pitchFamily="18" charset="0"/>
              </a:rPr>
              <a:t>受け止めるため</a:t>
            </a:r>
            <a:r>
              <a:rPr lang="ja-JP" altLang="ja-JP" sz="3600" kern="100" spc="-100" dirty="0">
                <a:solidFill>
                  <a:schemeClr val="tx1"/>
                </a:solidFill>
                <a:latin typeface="Century" panose="02040604050505020304" pitchFamily="18" charset="0"/>
                <a:ea typeface="HGPｺﾞｼｯｸE" panose="020B0900000000000000" pitchFamily="50" charset="-128"/>
                <a:cs typeface="Times New Roman" panose="02020603050405020304" pitchFamily="18" charset="0"/>
              </a:rPr>
              <a:t>に～</a:t>
            </a:r>
            <a:endParaRPr lang="ja-JP" altLang="ja-JP" sz="3600" kern="100" spc="-100" dirty="0">
              <a:solidFill>
                <a:schemeClr val="tx1"/>
              </a:solidFill>
              <a:latin typeface="Century" panose="02040604050505020304" pitchFamily="18" charset="0"/>
              <a:ea typeface="ＭＳ 明朝" panose="02020609040205080304" pitchFamily="17" charset="-128"/>
              <a:cs typeface="Times New Roman" panose="02020603050405020304" pitchFamily="18" charset="0"/>
            </a:endParaRPr>
          </a:p>
          <a:p>
            <a:pPr algn="ctr"/>
            <a:endParaRPr lang="ja-JP" altLang="ja-JP" sz="3600" kern="100" spc="-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8000" kern="100" dirty="0">
              <a:solidFill>
                <a:srgbClr val="000000"/>
              </a:solidFill>
              <a:effectLst/>
              <a:ea typeface="AR丸ゴシック体E" panose="020F0909000000000000" pitchFamily="49" charset="-128"/>
              <a:cs typeface="Times New Roman" panose="02020603050405020304" pitchFamily="18" charset="0"/>
            </a:endParaRPr>
          </a:p>
          <a:p>
            <a:pPr indent="711835" algn="just"/>
            <a:r>
              <a:rPr lang="en-US" sz="2800" b="1" kern="100" dirty="0">
                <a:ln w="6350" cap="flat" cmpd="sng" algn="ctr">
                  <a:solidFill>
                    <a:srgbClr val="054697"/>
                  </a:solidFill>
                  <a:prstDash val="solid"/>
                  <a:round/>
                </a:ln>
                <a:solidFill>
                  <a:srgbClr val="FFC000"/>
                </a:solidFill>
                <a:effectLst>
                  <a:outerShdw blurRad="41275" dist="20320" dir="1800000" algn="tl">
                    <a:srgbClr val="000000">
                      <a:alpha val="40000"/>
                    </a:srgbClr>
                  </a:outerShdw>
                </a:effectLst>
                <a:latin typeface="AR Pゴシック体S" panose="020B0A00000000000000" pitchFamily="50" charset="-128"/>
                <a:ea typeface="ＭＳ 明朝" panose="02020609040205080304" pitchFamily="17" charset="-128"/>
                <a:cs typeface="Times New Roman" panose="02020603050405020304" pitchFamily="18" charset="0"/>
              </a:rPr>
              <a:t> </a:t>
            </a:r>
            <a:endParaRPr lang="ja-JP" sz="1050" kern="100" dirty="0">
              <a:effectLst/>
              <a:ea typeface="ＭＳ 明朝" panose="02020609040205080304" pitchFamily="17" charset="-128"/>
              <a:cs typeface="Times New Roman" panose="02020603050405020304" pitchFamily="18" charset="0"/>
            </a:endParaRPr>
          </a:p>
        </p:txBody>
      </p:sp>
      <p:sp>
        <p:nvSpPr>
          <p:cNvPr id="4" name="テキスト ボックス 1">
            <a:extLst>
              <a:ext uri="{FF2B5EF4-FFF2-40B4-BE49-F238E27FC236}">
                <a16:creationId xmlns:a16="http://schemas.microsoft.com/office/drawing/2014/main" id="{410F37EC-EAE1-4327-8414-779ADD435F1B}"/>
              </a:ext>
            </a:extLst>
          </p:cNvPr>
          <p:cNvSpPr txBox="1"/>
          <p:nvPr/>
        </p:nvSpPr>
        <p:spPr>
          <a:xfrm>
            <a:off x="0" y="644471"/>
            <a:ext cx="12192000" cy="2784529"/>
          </a:xfrm>
          <a:prstGeom prst="rect">
            <a:avLst/>
          </a:prstGeom>
          <a:solidFill>
            <a:schemeClr val="bg1"/>
          </a:solidFill>
          <a:ln w="6350">
            <a:solidFill>
              <a:schemeClr val="bg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203200" algn="ctr">
              <a:lnSpc>
                <a:spcPct val="150000"/>
              </a:lnSpc>
            </a:pPr>
            <a:r>
              <a:rPr lang="ja-JP" sz="2400" kern="100" dirty="0">
                <a:solidFill>
                  <a:schemeClr val="tx1"/>
                </a:solidFill>
                <a:effectLst/>
                <a:ea typeface="HGP創英角ｺﾞｼｯｸUB" panose="020B0900000000000000" pitchFamily="50" charset="-128"/>
                <a:cs typeface="Times New Roman" panose="02020603050405020304" pitchFamily="18" charset="0"/>
              </a:rPr>
              <a:t>認定特定非営利活動法人教育活動総合サポートセンター</a:t>
            </a:r>
            <a:endParaRPr lang="en-US" altLang="ja-JP" sz="2400" kern="100" dirty="0">
              <a:solidFill>
                <a:schemeClr val="tx1"/>
              </a:solidFill>
              <a:ea typeface="ＭＳ 明朝" panose="02020609040205080304" pitchFamily="17" charset="-128"/>
              <a:cs typeface="Times New Roman" panose="02020603050405020304" pitchFamily="18" charset="0"/>
            </a:endParaRPr>
          </a:p>
          <a:p>
            <a:pPr indent="203200" algn="ctr">
              <a:lnSpc>
                <a:spcPct val="150000"/>
              </a:lnSpc>
            </a:pPr>
            <a:r>
              <a:rPr lang="ja-JP" sz="2800" kern="100" spc="-100" dirty="0">
                <a:ln w="9525" cap="flat" cmpd="sng" algn="ctr">
                  <a:noFill/>
                  <a:prstDash val="solid"/>
                  <a:round/>
                </a:ln>
                <a:solidFill>
                  <a:srgbClr val="000000"/>
                </a:solidFill>
                <a:ea typeface="ＤＦ特太ゴシック体" panose="020B0509000000000000" pitchFamily="49" charset="-128"/>
                <a:cs typeface="Times New Roman" panose="02020603050405020304" pitchFamily="18" charset="0"/>
              </a:rPr>
              <a:t>令和２年度</a:t>
            </a:r>
            <a:endParaRPr lang="en-US" altLang="ja-JP" sz="2800" kern="100" spc="-100" dirty="0">
              <a:ln w="9525" cap="flat" cmpd="sng" algn="ctr">
                <a:noFill/>
                <a:prstDash val="solid"/>
                <a:round/>
              </a:ln>
              <a:solidFill>
                <a:srgbClr val="000000"/>
              </a:solidFill>
              <a:ea typeface="ＤＦ特太ゴシック体" panose="020B0509000000000000" pitchFamily="49" charset="-128"/>
              <a:cs typeface="Times New Roman" panose="02020603050405020304" pitchFamily="18" charset="0"/>
            </a:endParaRPr>
          </a:p>
          <a:p>
            <a:pPr indent="203200" algn="ctr">
              <a:lnSpc>
                <a:spcPts val="9200"/>
              </a:lnSpc>
            </a:pPr>
            <a:r>
              <a:rPr lang="ja-JP" sz="7200" kern="100" spc="-100" dirty="0">
                <a:ln w="6604" cap="flat" cmpd="sng" algn="ctr">
                  <a:noFill/>
                  <a:prstDash val="solid"/>
                  <a:round/>
                </a:ln>
                <a:noFill/>
                <a:ea typeface="AR Pゴシック体S" panose="020B0A00000000000000" pitchFamily="50" charset="-128"/>
                <a:cs typeface="Times New Roman" panose="02020603050405020304" pitchFamily="18" charset="0"/>
              </a:rPr>
              <a:t> </a:t>
            </a:r>
            <a:r>
              <a:rPr lang="ja-JP" sz="7200" kern="100" spc="-100" dirty="0">
                <a:ln w="6731" cap="flat" cmpd="sng" algn="ctr">
                  <a:noFill/>
                  <a:prstDash val="solid"/>
                  <a:round/>
                </a:ln>
                <a:solidFill>
                  <a:schemeClr val="tx1"/>
                </a:solidFill>
                <a:ea typeface="ＤＦ特太ゴシック体" panose="020B0509000000000000" pitchFamily="49" charset="-128"/>
                <a:cs typeface="Times New Roman" panose="02020603050405020304" pitchFamily="18" charset="0"/>
              </a:rPr>
              <a:t>研 究 報 告 会</a:t>
            </a:r>
            <a:endParaRPr lang="ja-JP" sz="7200" kern="100" spc="-100" dirty="0">
              <a:solidFill>
                <a:schemeClr val="tx1"/>
              </a:solidFill>
              <a:ea typeface="ＭＳ 明朝" panose="02020609040205080304" pitchFamily="17" charset="-128"/>
              <a:cs typeface="Times New Roman" panose="02020603050405020304" pitchFamily="18" charset="0"/>
            </a:endParaRPr>
          </a:p>
          <a:p>
            <a:pPr algn="just"/>
            <a:endParaRPr lang="en-US" altLang="ja-JP" kern="100" spc="-100" dirty="0">
              <a:solidFill>
                <a:srgbClr val="000000"/>
              </a:solidFill>
              <a:latin typeface="Century" panose="02040604050505020304" pitchFamily="18" charset="0"/>
              <a:ea typeface="AR丸ゴシック体E" panose="020F0909000000000000" pitchFamily="49" charset="-128"/>
              <a:cs typeface="Times New Roman" panose="02020603050405020304" pitchFamily="18" charset="0"/>
            </a:endParaRPr>
          </a:p>
          <a:p>
            <a:pPr algn="just"/>
            <a:endParaRPr lang="en-US" altLang="ja-JP" kern="100" dirty="0">
              <a:solidFill>
                <a:srgbClr val="000000"/>
              </a:solidFill>
              <a:latin typeface="Century" panose="02040604050505020304" pitchFamily="18" charset="0"/>
              <a:ea typeface="AR丸ゴシック体E" panose="020F0909000000000000" pitchFamily="49" charset="-128"/>
              <a:cs typeface="Times New Roman" panose="02020603050405020304" pitchFamily="18" charset="0"/>
            </a:endParaRPr>
          </a:p>
          <a:p>
            <a:pPr algn="just">
              <a:lnSpc>
                <a:spcPct val="150000"/>
              </a:lnSpc>
            </a:pPr>
            <a:r>
              <a:rPr lang="ja-JP" altLang="en-US" sz="3600" kern="100" dirty="0">
                <a:solidFill>
                  <a:srgbClr val="000000"/>
                </a:solidFill>
                <a:effectLst/>
                <a:latin typeface="Century" panose="02040604050505020304" pitchFamily="18" charset="0"/>
                <a:ea typeface="AR丸ゴシック体E" panose="020F0909000000000000" pitchFamily="49" charset="-128"/>
                <a:cs typeface="Times New Roman" panose="02020603050405020304" pitchFamily="18" charset="0"/>
              </a:rPr>
              <a:t>　</a:t>
            </a:r>
            <a:endParaRPr lang="ja-JP" altLang="ja-JP" sz="3600" kern="100" spc="-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useBgFill="1">
        <p:nvSpPr>
          <p:cNvPr id="7" name="テキスト ボックス 6">
            <a:extLst>
              <a:ext uri="{FF2B5EF4-FFF2-40B4-BE49-F238E27FC236}">
                <a16:creationId xmlns:a16="http://schemas.microsoft.com/office/drawing/2014/main" id="{18D5B2A5-1D7E-401B-9D15-FFE90523443C}"/>
              </a:ext>
            </a:extLst>
          </p:cNvPr>
          <p:cNvSpPr txBox="1"/>
          <p:nvPr/>
        </p:nvSpPr>
        <p:spPr>
          <a:xfrm>
            <a:off x="4175760" y="3685252"/>
            <a:ext cx="3840480" cy="584775"/>
          </a:xfrm>
          <a:prstGeom prst="rect">
            <a:avLst/>
          </a:prstGeom>
          <a:ln>
            <a:solidFill>
              <a:schemeClr val="tx1"/>
            </a:solidFill>
          </a:ln>
        </p:spPr>
        <p:txBody>
          <a:bodyPr wrap="square" rtlCol="0">
            <a:spAutoFit/>
          </a:bodyPr>
          <a:lstStyle/>
          <a:p>
            <a:pPr algn="ctr"/>
            <a:r>
              <a:rPr lang="ja-JP" altLang="en-US" sz="3200" kern="100" spc="-100" dirty="0">
                <a:latin typeface="Century" panose="02040604050505020304" pitchFamily="18" charset="0"/>
                <a:ea typeface="HGPｺﾞｼｯｸE" panose="020B0900000000000000" pitchFamily="50" charset="-128"/>
                <a:cs typeface="Times New Roman" panose="02020603050405020304" pitchFamily="18" charset="0"/>
              </a:rPr>
              <a:t>研　究　主　題</a:t>
            </a:r>
          </a:p>
        </p:txBody>
      </p:sp>
    </p:spTree>
    <p:extLst>
      <p:ext uri="{BB962C8B-B14F-4D97-AF65-F5344CB8AC3E}">
        <p14:creationId xmlns:p14="http://schemas.microsoft.com/office/powerpoint/2010/main" val="466281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4683" y="63243"/>
            <a:ext cx="11959622" cy="6705896"/>
          </a:xfrm>
          <a:noFill/>
          <a:ln>
            <a:noFill/>
          </a:ln>
        </p:spPr>
        <p:txBody>
          <a:bodyPr>
            <a:normAutofit fontScale="25000" lnSpcReduction="20000"/>
          </a:bodyPr>
          <a:lstStyle/>
          <a:p>
            <a:pPr marL="0" indent="0">
              <a:lnSpc>
                <a:spcPct val="80000"/>
              </a:lnSpc>
              <a:buNone/>
            </a:pPr>
            <a:endParaRPr lang="en-US" altLang="ja-JP" sz="8383" dirty="0"/>
          </a:p>
          <a:p>
            <a:pPr marL="0" indent="0">
              <a:lnSpc>
                <a:spcPct val="80000"/>
              </a:lnSpc>
              <a:spcBef>
                <a:spcPct val="4000"/>
              </a:spcBef>
              <a:buNone/>
            </a:pPr>
            <a:endParaRPr lang="en-US" altLang="ja-JP" sz="18290" dirty="0">
              <a:solidFill>
                <a:srgbClr val="0070C0"/>
              </a:solidFill>
            </a:endParaRPr>
          </a:p>
          <a:p>
            <a:pPr marL="0" indent="0">
              <a:lnSpc>
                <a:spcPct val="80000"/>
              </a:lnSpc>
              <a:spcBef>
                <a:spcPct val="4000"/>
              </a:spcBef>
              <a:buNone/>
            </a:pPr>
            <a:r>
              <a:rPr lang="ja-JP" altLang="en-US" sz="18290" dirty="0">
                <a:solidFill>
                  <a:srgbClr val="0070C0"/>
                </a:solidFill>
              </a:rPr>
              <a:t>　＜対象＞　３ヶ所の「こどもサポート」</a:t>
            </a:r>
          </a:p>
          <a:p>
            <a:pPr marL="0" indent="0">
              <a:lnSpc>
                <a:spcPct val="80000"/>
              </a:lnSpc>
              <a:spcBef>
                <a:spcPct val="6000"/>
              </a:spcBef>
              <a:buNone/>
            </a:pPr>
            <a:endParaRPr lang="en-US" altLang="ja-JP" sz="13717" dirty="0"/>
          </a:p>
          <a:p>
            <a:pPr marL="0" indent="0">
              <a:lnSpc>
                <a:spcPct val="80000"/>
              </a:lnSpc>
              <a:spcBef>
                <a:spcPct val="6000"/>
              </a:spcBef>
              <a:buNone/>
            </a:pPr>
            <a:r>
              <a:rPr lang="ja-JP" altLang="en-US" sz="13717" dirty="0"/>
              <a:t>　　　・「こどもサポート」に通所している</a:t>
            </a:r>
            <a:r>
              <a:rPr lang="ja-JP" altLang="en-US" sz="13717" dirty="0">
                <a:solidFill>
                  <a:srgbClr val="FF0000"/>
                </a:solidFill>
              </a:rPr>
              <a:t>子ども</a:t>
            </a:r>
          </a:p>
          <a:p>
            <a:pPr marL="0" indent="0">
              <a:lnSpc>
                <a:spcPct val="80000"/>
              </a:lnSpc>
              <a:spcBef>
                <a:spcPct val="6000"/>
              </a:spcBef>
              <a:buNone/>
            </a:pPr>
            <a:r>
              <a:rPr lang="ja-JP" altLang="en-US" sz="13717" dirty="0"/>
              <a:t>　　　</a:t>
            </a:r>
            <a:endParaRPr lang="en-US" altLang="ja-JP" sz="13717" dirty="0"/>
          </a:p>
          <a:p>
            <a:pPr marL="0" indent="0">
              <a:lnSpc>
                <a:spcPct val="80000"/>
              </a:lnSpc>
              <a:spcBef>
                <a:spcPct val="6000"/>
              </a:spcBef>
              <a:buNone/>
            </a:pPr>
            <a:r>
              <a:rPr lang="ja-JP" altLang="en-US" sz="13717" dirty="0"/>
              <a:t>　　　・「こどもサポート」に通所している子どもの</a:t>
            </a:r>
            <a:r>
              <a:rPr lang="ja-JP" altLang="en-US" sz="13717" dirty="0">
                <a:solidFill>
                  <a:srgbClr val="FF0000"/>
                </a:solidFill>
              </a:rPr>
              <a:t>保護者</a:t>
            </a:r>
          </a:p>
          <a:p>
            <a:pPr marL="0" indent="0">
              <a:lnSpc>
                <a:spcPct val="80000"/>
              </a:lnSpc>
              <a:spcBef>
                <a:spcPct val="6000"/>
              </a:spcBef>
              <a:buNone/>
            </a:pPr>
            <a:r>
              <a:rPr lang="ja-JP" altLang="en-US" sz="13717" dirty="0"/>
              <a:t>　 </a:t>
            </a:r>
            <a:endParaRPr lang="en-US" altLang="ja-JP" sz="13717" dirty="0"/>
          </a:p>
          <a:p>
            <a:pPr marL="0" indent="0">
              <a:lnSpc>
                <a:spcPct val="80000"/>
              </a:lnSpc>
              <a:spcBef>
                <a:spcPct val="6000"/>
              </a:spcBef>
              <a:buNone/>
            </a:pPr>
            <a:r>
              <a:rPr lang="ja-JP" altLang="en-US" sz="13717" dirty="0"/>
              <a:t>　　　・「こどもサポート」の</a:t>
            </a:r>
            <a:r>
              <a:rPr lang="ja-JP" altLang="en-US" sz="13717" dirty="0">
                <a:solidFill>
                  <a:srgbClr val="FF0000"/>
                </a:solidFill>
              </a:rPr>
              <a:t>スタッフ</a:t>
            </a:r>
            <a:endParaRPr lang="ja-JP" altLang="en-US" sz="13717" dirty="0"/>
          </a:p>
          <a:p>
            <a:pPr marL="0" indent="0">
              <a:lnSpc>
                <a:spcPct val="80000"/>
              </a:lnSpc>
              <a:spcBef>
                <a:spcPct val="4000"/>
              </a:spcBef>
              <a:buNone/>
            </a:pPr>
            <a:endParaRPr lang="en-US" altLang="ja-JP" sz="18290" dirty="0">
              <a:solidFill>
                <a:srgbClr val="0070C0"/>
              </a:solidFill>
            </a:endParaRPr>
          </a:p>
          <a:p>
            <a:pPr marL="0" indent="0">
              <a:lnSpc>
                <a:spcPct val="80000"/>
              </a:lnSpc>
              <a:spcBef>
                <a:spcPct val="4000"/>
              </a:spcBef>
              <a:buNone/>
            </a:pPr>
            <a:r>
              <a:rPr lang="ja-JP" altLang="en-US" sz="18290" dirty="0">
                <a:solidFill>
                  <a:srgbClr val="0070C0"/>
                </a:solidFill>
              </a:rPr>
              <a:t>　＜回収数＞</a:t>
            </a:r>
          </a:p>
          <a:p>
            <a:pPr marL="0" indent="0">
              <a:lnSpc>
                <a:spcPct val="80000"/>
              </a:lnSpc>
              <a:spcBef>
                <a:spcPct val="6000"/>
              </a:spcBef>
              <a:buNone/>
            </a:pPr>
            <a:endParaRPr lang="en-US" altLang="ja-JP" sz="13717" dirty="0">
              <a:latin typeface="+mn-ea"/>
            </a:endParaRPr>
          </a:p>
          <a:p>
            <a:pPr marL="0" indent="0">
              <a:lnSpc>
                <a:spcPct val="80000"/>
              </a:lnSpc>
              <a:spcBef>
                <a:spcPct val="6000"/>
              </a:spcBef>
              <a:buNone/>
            </a:pPr>
            <a:r>
              <a:rPr lang="ja-JP" altLang="en-US" sz="13717" dirty="0">
                <a:latin typeface="+mn-ea"/>
              </a:rPr>
              <a:t>　　　・子ども　　</a:t>
            </a:r>
            <a:r>
              <a:rPr lang="ja-JP" altLang="en-US" sz="10669" dirty="0">
                <a:latin typeface="+mn-ea"/>
              </a:rPr>
              <a:t>　   </a:t>
            </a:r>
            <a:r>
              <a:rPr lang="en-US" altLang="ja-JP" sz="13717" dirty="0">
                <a:latin typeface="+mn-ea"/>
              </a:rPr>
              <a:t>57</a:t>
            </a:r>
            <a:r>
              <a:rPr lang="ja-JP" altLang="en-US" sz="13717" dirty="0">
                <a:latin typeface="+mn-ea"/>
              </a:rPr>
              <a:t>名</a:t>
            </a:r>
          </a:p>
          <a:p>
            <a:pPr marL="0" indent="0">
              <a:lnSpc>
                <a:spcPct val="80000"/>
              </a:lnSpc>
              <a:spcBef>
                <a:spcPct val="6000"/>
              </a:spcBef>
              <a:buNone/>
            </a:pPr>
            <a:r>
              <a:rPr lang="ja-JP" altLang="en-US" sz="13717" dirty="0">
                <a:latin typeface="+mn-ea"/>
              </a:rPr>
              <a:t>　　</a:t>
            </a:r>
            <a:endParaRPr lang="en-US" altLang="ja-JP" sz="13717" dirty="0">
              <a:latin typeface="+mn-ea"/>
            </a:endParaRPr>
          </a:p>
          <a:p>
            <a:pPr marL="0" indent="0">
              <a:lnSpc>
                <a:spcPct val="80000"/>
              </a:lnSpc>
              <a:spcBef>
                <a:spcPct val="6000"/>
              </a:spcBef>
              <a:buNone/>
            </a:pPr>
            <a:r>
              <a:rPr lang="ja-JP" altLang="en-US" sz="13717" dirty="0">
                <a:latin typeface="+mn-ea"/>
              </a:rPr>
              <a:t>　　　・保護者　　　 </a:t>
            </a:r>
            <a:r>
              <a:rPr lang="en-US" altLang="ja-JP" sz="13717" dirty="0">
                <a:latin typeface="+mn-ea"/>
              </a:rPr>
              <a:t>29</a:t>
            </a:r>
            <a:r>
              <a:rPr lang="ja-JP" altLang="en-US" sz="13717" dirty="0">
                <a:latin typeface="+mn-ea"/>
              </a:rPr>
              <a:t>名</a:t>
            </a:r>
          </a:p>
          <a:p>
            <a:pPr marL="0" indent="0">
              <a:lnSpc>
                <a:spcPct val="80000"/>
              </a:lnSpc>
              <a:spcBef>
                <a:spcPct val="14000"/>
              </a:spcBef>
              <a:buNone/>
            </a:pPr>
            <a:r>
              <a:rPr lang="ja-JP" altLang="en-US" sz="5335" dirty="0">
                <a:latin typeface="+mn-ea"/>
              </a:rPr>
              <a:t>　</a:t>
            </a:r>
          </a:p>
          <a:p>
            <a:pPr marL="0" indent="0">
              <a:lnSpc>
                <a:spcPct val="80000"/>
              </a:lnSpc>
              <a:spcBef>
                <a:spcPct val="29000"/>
              </a:spcBef>
              <a:buNone/>
            </a:pPr>
            <a:endParaRPr lang="en-US" altLang="ja-JP" dirty="0">
              <a:latin typeface="+mn-ea"/>
            </a:endParaRPr>
          </a:p>
          <a:p>
            <a:pPr marL="0" indent="0">
              <a:lnSpc>
                <a:spcPct val="80000"/>
              </a:lnSpc>
              <a:spcBef>
                <a:spcPct val="29000"/>
              </a:spcBef>
              <a:buNone/>
            </a:pPr>
            <a:r>
              <a:rPr lang="ja-JP" altLang="en-US" sz="12193" dirty="0">
                <a:latin typeface="+mn-ea"/>
              </a:rPr>
              <a:t>　</a:t>
            </a:r>
            <a:r>
              <a:rPr lang="ja-JP" altLang="en-US" sz="9145" dirty="0">
                <a:latin typeface="+mn-ea"/>
              </a:rPr>
              <a:t>　  　</a:t>
            </a:r>
            <a:r>
              <a:rPr lang="ja-JP" altLang="en-US" sz="13717" dirty="0">
                <a:latin typeface="+mn-ea"/>
              </a:rPr>
              <a:t>・スタッフ　　　</a:t>
            </a:r>
            <a:r>
              <a:rPr lang="ja-JP" altLang="en-US" sz="9600" dirty="0">
                <a:latin typeface="+mn-ea"/>
              </a:rPr>
              <a:t> </a:t>
            </a:r>
            <a:r>
              <a:rPr lang="en-US" altLang="ja-JP" sz="13717" dirty="0">
                <a:latin typeface="+mn-ea"/>
              </a:rPr>
              <a:t>41</a:t>
            </a:r>
            <a:r>
              <a:rPr lang="ja-JP" altLang="en-US" sz="13717" dirty="0">
                <a:latin typeface="+mn-ea"/>
              </a:rPr>
              <a:t>名　</a:t>
            </a:r>
          </a:p>
          <a:p>
            <a:pPr marL="0" indent="0">
              <a:lnSpc>
                <a:spcPct val="80000"/>
              </a:lnSpc>
              <a:spcBef>
                <a:spcPct val="29000"/>
              </a:spcBef>
              <a:buNone/>
            </a:pPr>
            <a:endParaRPr lang="en-US" altLang="ja-JP" dirty="0">
              <a:latin typeface="+mn-ea"/>
            </a:endParaRPr>
          </a:p>
          <a:p>
            <a:pPr marL="0" indent="0">
              <a:lnSpc>
                <a:spcPct val="80000"/>
              </a:lnSpc>
              <a:spcBef>
                <a:spcPct val="29000"/>
              </a:spcBef>
              <a:buNone/>
            </a:pPr>
            <a:r>
              <a:rPr lang="ja-JP" altLang="en-US" dirty="0">
                <a:latin typeface="+mn-ea"/>
              </a:rPr>
              <a:t>　　　　　　　　　　　</a:t>
            </a:r>
          </a:p>
        </p:txBody>
      </p:sp>
      <p:sp>
        <p:nvSpPr>
          <p:cNvPr id="4" name="楕円 3"/>
          <p:cNvSpPr/>
          <p:nvPr/>
        </p:nvSpPr>
        <p:spPr>
          <a:xfrm>
            <a:off x="9757458" y="361614"/>
            <a:ext cx="1607351"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10</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5" name="正方形/長方形 4"/>
          <p:cNvSpPr/>
          <p:nvPr/>
        </p:nvSpPr>
        <p:spPr>
          <a:xfrm>
            <a:off x="1174026" y="4184824"/>
            <a:ext cx="4573008" cy="1656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endParaRPr kumimoji="0" lang="ja-JP" altLang="en-US" sz="1715">
              <a:solidFill>
                <a:prstClr val="white"/>
              </a:solidFill>
              <a:latin typeface="Calibri" panose="020F0502020204030204"/>
              <a:ea typeface="ＭＳ Ｐゴシック" panose="020B0600070205080204" pitchFamily="50" charset="-128"/>
            </a:endParaRPr>
          </a:p>
        </p:txBody>
      </p:sp>
      <p:sp>
        <p:nvSpPr>
          <p:cNvPr id="2" name="角丸四角形 1"/>
          <p:cNvSpPr/>
          <p:nvPr/>
        </p:nvSpPr>
        <p:spPr>
          <a:xfrm>
            <a:off x="5033977" y="5002603"/>
            <a:ext cx="6190056" cy="1222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lang="ja-JP" altLang="en-US" sz="3429" dirty="0">
                <a:solidFill>
                  <a:srgbClr val="FF0000"/>
                </a:solidFill>
                <a:latin typeface="Calibri" panose="020F0502020204030204"/>
                <a:ea typeface="ＭＳ Ｐゴシック" panose="020B0600070205080204" pitchFamily="50" charset="-128"/>
              </a:rPr>
              <a:t>アンケート用紙は、報告書の</a:t>
            </a:r>
            <a:endParaRPr lang="en-US" altLang="ja-JP" sz="3429" dirty="0">
              <a:solidFill>
                <a:srgbClr val="FF0000"/>
              </a:solidFill>
              <a:latin typeface="Calibri" panose="020F0502020204030204"/>
              <a:ea typeface="ＭＳ Ｐゴシック" panose="020B0600070205080204" pitchFamily="50" charset="-128"/>
            </a:endParaRPr>
          </a:p>
          <a:p>
            <a:pPr algn="ctr" defTabSz="435529"/>
            <a:r>
              <a:rPr lang="ja-JP" altLang="en-US" sz="3429" dirty="0">
                <a:solidFill>
                  <a:srgbClr val="FF0000"/>
                </a:solidFill>
                <a:latin typeface="Calibri" panose="020F0502020204030204"/>
                <a:ea typeface="ＭＳ Ｐゴシック" panose="020B0600070205080204" pitchFamily="50" charset="-128"/>
              </a:rPr>
              <a:t>４６ページに掲載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p:cNvSpPr/>
          <p:nvPr/>
        </p:nvSpPr>
        <p:spPr>
          <a:xfrm>
            <a:off x="295694" y="111674"/>
            <a:ext cx="1317741" cy="5360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prstClr val="black"/>
                </a:solidFill>
                <a:latin typeface="Calibri" panose="020F0502020204030204"/>
                <a:ea typeface="ＭＳ Ｐゴシック" panose="020B0600070205080204" pitchFamily="50" charset="-128"/>
              </a:rPr>
              <a:t>子ども</a:t>
            </a:r>
          </a:p>
        </p:txBody>
      </p:sp>
      <p:sp>
        <p:nvSpPr>
          <p:cNvPr id="5" name="角丸四角形 4"/>
          <p:cNvSpPr/>
          <p:nvPr/>
        </p:nvSpPr>
        <p:spPr>
          <a:xfrm>
            <a:off x="568080" y="839998"/>
            <a:ext cx="10253763" cy="826379"/>
          </a:xfrm>
          <a:prstGeom prst="roundRect">
            <a:avLst>
              <a:gd name="adj"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429" dirty="0">
                <a:solidFill>
                  <a:prstClr val="black"/>
                </a:solidFill>
                <a:latin typeface="Calibri" panose="020F0502020204030204"/>
                <a:ea typeface="ＭＳ Ｐゴシック" panose="020B0600070205080204" pitchFamily="50" charset="-128"/>
              </a:rPr>
              <a:t>「こどもサポート」でどんなことがしたいのか？</a:t>
            </a:r>
          </a:p>
        </p:txBody>
      </p:sp>
      <p:sp>
        <p:nvSpPr>
          <p:cNvPr id="6" name="正方形/長方形 5"/>
          <p:cNvSpPr/>
          <p:nvPr/>
        </p:nvSpPr>
        <p:spPr>
          <a:xfrm>
            <a:off x="8149561" y="121911"/>
            <a:ext cx="2111184" cy="5360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286" dirty="0">
                <a:solidFill>
                  <a:prstClr val="black"/>
                </a:solidFill>
                <a:latin typeface="Calibri" panose="020F0502020204030204"/>
                <a:ea typeface="ＭＳ Ｐゴシック" panose="020B0600070205080204" pitchFamily="50" charset="-128"/>
              </a:rPr>
              <a:t>（複数回答）　　　</a:t>
            </a:r>
          </a:p>
        </p:txBody>
      </p:sp>
      <p:sp>
        <p:nvSpPr>
          <p:cNvPr id="7" name="雲形吹き出し 6"/>
          <p:cNvSpPr/>
          <p:nvPr/>
        </p:nvSpPr>
        <p:spPr>
          <a:xfrm>
            <a:off x="455134" y="1602663"/>
            <a:ext cx="4045543" cy="1961287"/>
          </a:xfrm>
          <a:prstGeom prst="cloudCallout">
            <a:avLst>
              <a:gd name="adj1" fmla="val 57893"/>
              <a:gd name="adj2" fmla="val 28375"/>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2667"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勉強がしたい</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a:t>
            </a:r>
            <a:r>
              <a:rPr kumimoji="0" lang="en-US" altLang="ja-JP" sz="2667" b="1" dirty="0">
                <a:solidFill>
                  <a:prstClr val="black"/>
                </a:solidFill>
                <a:latin typeface="Calibri" panose="020F0502020204030204"/>
                <a:ea typeface="ＭＳ Ｐゴシック" panose="020B0600070205080204" pitchFamily="50" charset="-128"/>
              </a:rPr>
              <a:t>33</a:t>
            </a:r>
            <a:r>
              <a:rPr kumimoji="0" lang="ja-JP" altLang="en-US" sz="2667" b="1" dirty="0">
                <a:solidFill>
                  <a:prstClr val="black"/>
                </a:solidFill>
                <a:latin typeface="Calibri" panose="020F0502020204030204"/>
                <a:ea typeface="ＭＳ Ｐゴシック" panose="020B0600070205080204" pitchFamily="50" charset="-128"/>
              </a:rPr>
              <a:t>名）</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endParaRPr kumimoji="0" lang="ja-JP" altLang="en-US" sz="2667" dirty="0">
              <a:solidFill>
                <a:prstClr val="black"/>
              </a:solidFill>
              <a:latin typeface="Calibri" panose="020F0502020204030204"/>
              <a:ea typeface="ＭＳ Ｐゴシック" panose="020B0600070205080204" pitchFamily="50" charset="-128"/>
            </a:endParaRPr>
          </a:p>
        </p:txBody>
      </p:sp>
      <p:sp>
        <p:nvSpPr>
          <p:cNvPr id="11" name="雲形吹き出し 10"/>
          <p:cNvSpPr/>
          <p:nvPr/>
        </p:nvSpPr>
        <p:spPr>
          <a:xfrm>
            <a:off x="5949693" y="1595941"/>
            <a:ext cx="4639528" cy="1306260"/>
          </a:xfrm>
          <a:prstGeom prst="cloudCallout">
            <a:avLst>
              <a:gd name="adj1" fmla="val -50784"/>
              <a:gd name="adj2" fmla="val 64771"/>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進学の準備・勉強がしたい（</a:t>
            </a:r>
            <a:r>
              <a:rPr kumimoji="0" lang="en-US" altLang="ja-JP" sz="2667" b="1" dirty="0">
                <a:solidFill>
                  <a:prstClr val="black"/>
                </a:solidFill>
                <a:latin typeface="Calibri" panose="020F0502020204030204"/>
                <a:ea typeface="ＭＳ Ｐゴシック" panose="020B0600070205080204" pitchFamily="50" charset="-128"/>
              </a:rPr>
              <a:t>24</a:t>
            </a:r>
            <a:r>
              <a:rPr kumimoji="0" lang="ja-JP" altLang="en-US" sz="2667" b="1" dirty="0">
                <a:solidFill>
                  <a:prstClr val="black"/>
                </a:solidFill>
                <a:latin typeface="Calibri" panose="020F0502020204030204"/>
                <a:ea typeface="ＭＳ Ｐゴシック" panose="020B0600070205080204" pitchFamily="50" charset="-128"/>
              </a:rPr>
              <a:t>名</a:t>
            </a:r>
            <a:r>
              <a:rPr kumimoji="0" lang="ja-JP" altLang="en-US" sz="2667" dirty="0">
                <a:solidFill>
                  <a:prstClr val="black"/>
                </a:solidFill>
                <a:latin typeface="Calibri" panose="020F0502020204030204"/>
                <a:ea typeface="ＭＳ Ｐゴシック" panose="020B0600070205080204" pitchFamily="50" charset="-128"/>
              </a:rPr>
              <a:t>）</a:t>
            </a:r>
          </a:p>
        </p:txBody>
      </p:sp>
      <p:sp>
        <p:nvSpPr>
          <p:cNvPr id="12" name="雲形吹き出し 11"/>
          <p:cNvSpPr/>
          <p:nvPr/>
        </p:nvSpPr>
        <p:spPr>
          <a:xfrm>
            <a:off x="4164920" y="4615873"/>
            <a:ext cx="3984640" cy="2042092"/>
          </a:xfrm>
          <a:prstGeom prst="cloudCallout">
            <a:avLst>
              <a:gd name="adj1" fmla="val -6874"/>
              <a:gd name="adj2" fmla="val -67202"/>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やりたいことが</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したい（</a:t>
            </a:r>
            <a:r>
              <a:rPr kumimoji="0" lang="en-US" altLang="ja-JP" sz="2667" b="1" dirty="0">
                <a:solidFill>
                  <a:prstClr val="black"/>
                </a:solidFill>
                <a:latin typeface="Calibri" panose="020F0502020204030204"/>
                <a:ea typeface="ＭＳ Ｐゴシック" panose="020B0600070205080204" pitchFamily="50" charset="-128"/>
              </a:rPr>
              <a:t>18</a:t>
            </a:r>
            <a:r>
              <a:rPr kumimoji="0" lang="ja-JP" altLang="en-US" sz="2667" b="1" dirty="0">
                <a:solidFill>
                  <a:prstClr val="black"/>
                </a:solidFill>
                <a:latin typeface="Calibri" panose="020F0502020204030204"/>
                <a:ea typeface="ＭＳ Ｐゴシック" panose="020B0600070205080204" pitchFamily="50" charset="-128"/>
              </a:rPr>
              <a:t>名）</a:t>
            </a:r>
          </a:p>
        </p:txBody>
      </p:sp>
      <p:sp>
        <p:nvSpPr>
          <p:cNvPr id="13" name="雲形吹き出し 12"/>
          <p:cNvSpPr/>
          <p:nvPr/>
        </p:nvSpPr>
        <p:spPr>
          <a:xfrm>
            <a:off x="6832521" y="2794983"/>
            <a:ext cx="3919721" cy="1718834"/>
          </a:xfrm>
          <a:prstGeom prst="cloudCallout">
            <a:avLst>
              <a:gd name="adj1" fmla="val -16968"/>
              <a:gd name="adj2" fmla="val 74469"/>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登校に向けての準備がしたい（</a:t>
            </a:r>
            <a:r>
              <a:rPr kumimoji="0" lang="en-US" altLang="ja-JP" sz="2667" b="1" dirty="0">
                <a:solidFill>
                  <a:prstClr val="black"/>
                </a:solidFill>
                <a:latin typeface="Calibri" panose="020F0502020204030204"/>
                <a:ea typeface="ＭＳ Ｐゴシック" panose="020B0600070205080204" pitchFamily="50" charset="-128"/>
              </a:rPr>
              <a:t>12</a:t>
            </a:r>
            <a:r>
              <a:rPr kumimoji="0" lang="ja-JP" altLang="en-US" sz="2667" b="1" dirty="0">
                <a:solidFill>
                  <a:prstClr val="black"/>
                </a:solidFill>
                <a:latin typeface="Calibri" panose="020F0502020204030204"/>
                <a:ea typeface="ＭＳ Ｐゴシック" panose="020B0600070205080204" pitchFamily="50" charset="-128"/>
              </a:rPr>
              <a:t>名）</a:t>
            </a:r>
          </a:p>
        </p:txBody>
      </p:sp>
      <p:sp>
        <p:nvSpPr>
          <p:cNvPr id="14" name="雲形吹き出し 13"/>
          <p:cNvSpPr/>
          <p:nvPr/>
        </p:nvSpPr>
        <p:spPr>
          <a:xfrm>
            <a:off x="481606" y="4158917"/>
            <a:ext cx="3737646" cy="1859086"/>
          </a:xfrm>
          <a:prstGeom prst="cloudCallout">
            <a:avLst>
              <a:gd name="adj1" fmla="val 45866"/>
              <a:gd name="adj2" fmla="val -66845"/>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居場所にしたい（</a:t>
            </a:r>
            <a:r>
              <a:rPr kumimoji="0" lang="en-US" altLang="ja-JP" sz="2667" b="1" dirty="0">
                <a:solidFill>
                  <a:prstClr val="black"/>
                </a:solidFill>
                <a:latin typeface="Calibri" panose="020F0502020204030204"/>
                <a:ea typeface="ＭＳ Ｐゴシック" panose="020B0600070205080204" pitchFamily="50" charset="-128"/>
              </a:rPr>
              <a:t>20</a:t>
            </a:r>
            <a:r>
              <a:rPr kumimoji="0" lang="ja-JP" altLang="en-US" sz="2667" b="1" dirty="0">
                <a:solidFill>
                  <a:prstClr val="black"/>
                </a:solidFill>
                <a:latin typeface="Calibri" panose="020F0502020204030204"/>
                <a:ea typeface="ＭＳ Ｐゴシック" panose="020B0600070205080204" pitchFamily="50" charset="-128"/>
              </a:rPr>
              <a:t>名）</a:t>
            </a:r>
          </a:p>
        </p:txBody>
      </p:sp>
      <p:sp>
        <p:nvSpPr>
          <p:cNvPr id="2" name="スマイル 1"/>
          <p:cNvSpPr/>
          <p:nvPr/>
        </p:nvSpPr>
        <p:spPr>
          <a:xfrm>
            <a:off x="5544041" y="3681651"/>
            <a:ext cx="936566" cy="602422"/>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5" name="スマイル 14"/>
          <p:cNvSpPr/>
          <p:nvPr/>
        </p:nvSpPr>
        <p:spPr>
          <a:xfrm>
            <a:off x="10481405" y="4513818"/>
            <a:ext cx="598746" cy="70063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7" name="スマイル 16"/>
          <p:cNvSpPr/>
          <p:nvPr/>
        </p:nvSpPr>
        <p:spPr>
          <a:xfrm>
            <a:off x="4299821" y="3488045"/>
            <a:ext cx="774806" cy="730298"/>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6" name="楕円 14"/>
          <p:cNvSpPr/>
          <p:nvPr/>
        </p:nvSpPr>
        <p:spPr>
          <a:xfrm>
            <a:off x="10416173" y="58977"/>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14</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18" name="雲形吹き出し 17"/>
          <p:cNvSpPr/>
          <p:nvPr/>
        </p:nvSpPr>
        <p:spPr>
          <a:xfrm>
            <a:off x="8383713" y="5596433"/>
            <a:ext cx="3206682" cy="1214223"/>
          </a:xfrm>
          <a:prstGeom prst="cloudCallout">
            <a:avLst>
              <a:gd name="adj1" fmla="val 1684"/>
              <a:gd name="adj2" fmla="val -64255"/>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srgbClr val="0070C0"/>
                </a:solidFill>
                <a:latin typeface="Calibri" panose="020F0502020204030204"/>
                <a:ea typeface="ＭＳ Ｐゴシック" panose="020B0600070205080204" pitchFamily="50" charset="-128"/>
              </a:rPr>
              <a:t>でも</a:t>
            </a:r>
            <a:r>
              <a:rPr kumimoji="0" lang="en-US" altLang="ja-JP" sz="2667" b="1" dirty="0">
                <a:solidFill>
                  <a:srgbClr val="0070C0"/>
                </a:solidFill>
                <a:latin typeface="Calibri" panose="020F0502020204030204"/>
                <a:ea typeface="ＭＳ Ｐゴシック" panose="020B0600070205080204" pitchFamily="50" charset="-128"/>
              </a:rPr>
              <a:t>…</a:t>
            </a:r>
            <a:r>
              <a:rPr kumimoji="0" lang="ja-JP" altLang="en-US" sz="2667" b="1" dirty="0">
                <a:solidFill>
                  <a:srgbClr val="0070C0"/>
                </a:solidFill>
                <a:latin typeface="Calibri" panose="020F0502020204030204"/>
                <a:ea typeface="ＭＳ Ｐゴシック" panose="020B0600070205080204" pitchFamily="50" charset="-128"/>
              </a:rPr>
              <a:t>　不安</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540" y="2747341"/>
            <a:ext cx="1633217" cy="1633217"/>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068" y="2902201"/>
            <a:ext cx="1633217" cy="1633217"/>
          </a:xfrm>
          <a:prstGeom prst="rect">
            <a:avLst/>
          </a:prstGeom>
        </p:spPr>
      </p:pic>
      <p:pic>
        <p:nvPicPr>
          <p:cNvPr id="20" name="図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9565" y="3853194"/>
            <a:ext cx="1633217" cy="1633217"/>
          </a:xfrm>
          <a:prstGeom prst="rect">
            <a:avLst/>
          </a:prstGeom>
        </p:spPr>
      </p:pic>
    </p:spTree>
    <p:extLst>
      <p:ext uri="{BB962C8B-B14F-4D97-AF65-F5344CB8AC3E}">
        <p14:creationId xmlns:p14="http://schemas.microsoft.com/office/powerpoint/2010/main" val="2053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Pct val="10000"/>
                                  </p:iterate>
                                  <p:childTnLst>
                                    <p:set>
                                      <p:cBhvr>
                                        <p:cTn id="6" dur="1000" fill="hold">
                                          <p:stCondLst>
                                            <p:cond delay="0"/>
                                          </p:stCondLst>
                                        </p:cTn>
                                        <p:tgtEl>
                                          <p:spTgt spid="7"/>
                                        </p:tgtEl>
                                        <p:attrNameLst>
                                          <p:attrName>style.visibility</p:attrName>
                                        </p:attrNameLst>
                                      </p:cBhvr>
                                      <p:to>
                                        <p:strVal val="visible"/>
                                      </p:to>
                                    </p:set>
                                    <p:animEffect transition="in" filter="fade">
                                      <p:cBhvr>
                                        <p:cTn id="7" dur="1000" fill="hold">
                                          <p:stCondLst>
                                            <p:cond delay="0"/>
                                          </p:stCondLst>
                                        </p:cTn>
                                        <p:tgtEl>
                                          <p:spTgt spid="7"/>
                                        </p:tgtEl>
                                      </p:cBhvr>
                                    </p:animEffect>
                                  </p:childTnLst>
                                </p:cTn>
                              </p:par>
                              <p:par>
                                <p:cTn id="8" presetID="10" presetClass="entr" presetSubtype="0" fill="hold" grpId="0" nodeType="withEffect">
                                  <p:stCondLst>
                                    <p:cond delay="0"/>
                                  </p:stCondLst>
                                  <p:iterate>
                                    <p:tmPct val="10000"/>
                                  </p:iterate>
                                  <p:childTnLst>
                                    <p:set>
                                      <p:cBhvr>
                                        <p:cTn id="9" dur="1000" fill="hold">
                                          <p:stCondLst>
                                            <p:cond delay="0"/>
                                          </p:stCondLst>
                                        </p:cTn>
                                        <p:tgtEl>
                                          <p:spTgt spid="11"/>
                                        </p:tgtEl>
                                        <p:attrNameLst>
                                          <p:attrName>style.visibility</p:attrName>
                                        </p:attrNameLst>
                                      </p:cBhvr>
                                      <p:to>
                                        <p:strVal val="visible"/>
                                      </p:to>
                                    </p:set>
                                    <p:animEffect transition="in" filter="fade">
                                      <p:cBhvr>
                                        <p:cTn id="10" dur="1000" fill="hold">
                                          <p:stCondLst>
                                            <p:cond delay="0"/>
                                          </p:stCondLst>
                                        </p:cTn>
                                        <p:tgtEl>
                                          <p:spTgt spid="11"/>
                                        </p:tgtEl>
                                      </p:cBhvr>
                                    </p:animEffect>
                                  </p:childTnLst>
                                </p:cTn>
                              </p:par>
                              <p:par>
                                <p:cTn id="11" presetID="10" presetClass="entr" presetSubtype="0" fill="hold" grpId="0" nodeType="withEffect">
                                  <p:stCondLst>
                                    <p:cond delay="0"/>
                                  </p:stCondLst>
                                  <p:iterate>
                                    <p:tmPct val="10000"/>
                                  </p:iterate>
                                  <p:childTnLst>
                                    <p:set>
                                      <p:cBhvr>
                                        <p:cTn id="12" dur="1000" fill="hold">
                                          <p:stCondLst>
                                            <p:cond delay="0"/>
                                          </p:stCondLst>
                                        </p:cTn>
                                        <p:tgtEl>
                                          <p:spTgt spid="14"/>
                                        </p:tgtEl>
                                        <p:attrNameLst>
                                          <p:attrName>style.visibility</p:attrName>
                                        </p:attrNameLst>
                                      </p:cBhvr>
                                      <p:to>
                                        <p:strVal val="visible"/>
                                      </p:to>
                                    </p:set>
                                    <p:animEffect transition="in" filter="fade">
                                      <p:cBhvr>
                                        <p:cTn id="13" dur="1000" fill="hold">
                                          <p:stCondLst>
                                            <p:cond delay="0"/>
                                          </p:stCondLst>
                                        </p:cTn>
                                        <p:tgtEl>
                                          <p:spTgt spid="14"/>
                                        </p:tgtEl>
                                      </p:cBhvr>
                                    </p:animEffect>
                                  </p:childTnLst>
                                </p:cTn>
                              </p:par>
                              <p:par>
                                <p:cTn id="14" presetID="10" presetClass="entr" presetSubtype="0" fill="hold" grpId="0" nodeType="withEffect">
                                  <p:stCondLst>
                                    <p:cond delay="0"/>
                                  </p:stCondLst>
                                  <p:iterate>
                                    <p:tmPct val="10000"/>
                                  </p:iterate>
                                  <p:childTnLst>
                                    <p:set>
                                      <p:cBhvr>
                                        <p:cTn id="15" dur="1000" fill="hold">
                                          <p:stCondLst>
                                            <p:cond delay="0"/>
                                          </p:stCondLst>
                                        </p:cTn>
                                        <p:tgtEl>
                                          <p:spTgt spid="12"/>
                                        </p:tgtEl>
                                        <p:attrNameLst>
                                          <p:attrName>style.visibility</p:attrName>
                                        </p:attrNameLst>
                                      </p:cBhvr>
                                      <p:to>
                                        <p:strVal val="visible"/>
                                      </p:to>
                                    </p:set>
                                    <p:animEffect transition="in" filter="fade">
                                      <p:cBhvr>
                                        <p:cTn id="16" dur="1000" fill="hold">
                                          <p:stCondLst>
                                            <p:cond delay="0"/>
                                          </p:stCondLst>
                                        </p:cTn>
                                        <p:tgtEl>
                                          <p:spTgt spid="12"/>
                                        </p:tgtEl>
                                      </p:cBhvr>
                                    </p:animEffect>
                                  </p:childTnLst>
                                </p:cTn>
                              </p:par>
                              <p:par>
                                <p:cTn id="17" presetID="10" presetClass="entr" presetSubtype="0" fill="hold" grpId="0" nodeType="withEffect">
                                  <p:stCondLst>
                                    <p:cond delay="0"/>
                                  </p:stCondLst>
                                  <p:iterate>
                                    <p:tmPct val="10000"/>
                                  </p:iterate>
                                  <p:childTnLst>
                                    <p:set>
                                      <p:cBhvr>
                                        <p:cTn id="18" dur="500" fill="hold">
                                          <p:stCondLst>
                                            <p:cond delay="0"/>
                                          </p:stCondLst>
                                        </p:cTn>
                                        <p:tgtEl>
                                          <p:spTgt spid="13"/>
                                        </p:tgtEl>
                                        <p:attrNameLst>
                                          <p:attrName>style.visibility</p:attrName>
                                        </p:attrNameLst>
                                      </p:cBhvr>
                                      <p:to>
                                        <p:strVal val="visible"/>
                                      </p:to>
                                    </p:set>
                                    <p:animEffect transition="in" filter="fade">
                                      <p:cBhvr>
                                        <p:cTn id="19" dur="500" fill="hold">
                                          <p:stCondLst>
                                            <p:cond delay="0"/>
                                          </p:stCondLst>
                                        </p:cTn>
                                        <p:tgtEl>
                                          <p:spTgt spid="13"/>
                                        </p:tgtEl>
                                      </p:cBhvr>
                                    </p:animEffect>
                                  </p:childTnLst>
                                </p:cTn>
                              </p:par>
                              <p:par>
                                <p:cTn id="20" presetID="10" presetClass="entr" presetSubtype="0" fill="hold" grpId="0" nodeType="withEffect">
                                  <p:stCondLst>
                                    <p:cond delay="0"/>
                                  </p:stCondLst>
                                  <p:iterate>
                                    <p:tmPct val="10000"/>
                                  </p:iterate>
                                  <p:childTnLst>
                                    <p:set>
                                      <p:cBhvr>
                                        <p:cTn id="21" dur="1000" fill="hold">
                                          <p:stCondLst>
                                            <p:cond delay="0"/>
                                          </p:stCondLst>
                                        </p:cTn>
                                        <p:tgtEl>
                                          <p:spTgt spid="18"/>
                                        </p:tgtEl>
                                        <p:attrNameLst>
                                          <p:attrName>style.visibility</p:attrName>
                                        </p:attrNameLst>
                                      </p:cBhvr>
                                      <p:to>
                                        <p:strVal val="visible"/>
                                      </p:to>
                                    </p:set>
                                    <p:animEffect transition="in" filter="fade">
                                      <p:cBhvr>
                                        <p:cTn id="22" dur="1000" fill="hold">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19864" y="1507839"/>
            <a:ext cx="10352273" cy="4669126"/>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5" name="角丸四角形 4"/>
          <p:cNvSpPr/>
          <p:nvPr/>
        </p:nvSpPr>
        <p:spPr>
          <a:xfrm>
            <a:off x="337761" y="2037248"/>
            <a:ext cx="5758239" cy="1769949"/>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429" dirty="0">
                <a:solidFill>
                  <a:srgbClr val="FF0000"/>
                </a:solidFill>
                <a:latin typeface="Calibri" panose="020F0502020204030204"/>
                <a:ea typeface="ＭＳ Ｐゴシック" panose="020B0600070205080204" pitchFamily="50" charset="-128"/>
              </a:rPr>
              <a:t>学校や友だち</a:t>
            </a:r>
            <a:r>
              <a:rPr kumimoji="0" lang="ja-JP" altLang="en-US" sz="3429" dirty="0">
                <a:solidFill>
                  <a:prstClr val="black"/>
                </a:solidFill>
                <a:latin typeface="Calibri" panose="020F0502020204030204"/>
                <a:ea typeface="ＭＳ Ｐゴシック" panose="020B0600070205080204" pitchFamily="50" charset="-128"/>
              </a:rPr>
              <a:t>に関する不安</a:t>
            </a:r>
          </a:p>
        </p:txBody>
      </p:sp>
      <p:sp>
        <p:nvSpPr>
          <p:cNvPr id="8" name="角丸四角形 7"/>
          <p:cNvSpPr/>
          <p:nvPr/>
        </p:nvSpPr>
        <p:spPr>
          <a:xfrm>
            <a:off x="6495520" y="4541201"/>
            <a:ext cx="4982914" cy="1785603"/>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4191" dirty="0">
                <a:solidFill>
                  <a:srgbClr val="FF0000"/>
                </a:solidFill>
                <a:latin typeface="Calibri" panose="020F0502020204030204"/>
                <a:ea typeface="ＭＳ Ｐゴシック" panose="020B0600070205080204" pitchFamily="50" charset="-128"/>
              </a:rPr>
              <a:t>学習</a:t>
            </a:r>
            <a:r>
              <a:rPr kumimoji="0" lang="ja-JP" altLang="en-US" sz="4191" dirty="0">
                <a:solidFill>
                  <a:prstClr val="black"/>
                </a:solidFill>
                <a:latin typeface="Calibri" panose="020F0502020204030204"/>
                <a:ea typeface="ＭＳ Ｐゴシック" panose="020B0600070205080204" pitchFamily="50" charset="-128"/>
              </a:rPr>
              <a:t>に関する不安</a:t>
            </a:r>
            <a:endParaRPr kumimoji="0" lang="en-US" altLang="ja-JP" sz="4191" dirty="0">
              <a:solidFill>
                <a:prstClr val="black"/>
              </a:solidFill>
              <a:latin typeface="Calibri" panose="020F0502020204030204"/>
              <a:ea typeface="ＭＳ Ｐゴシック" panose="020B0600070205080204" pitchFamily="50" charset="-128"/>
            </a:endParaRPr>
          </a:p>
          <a:p>
            <a:pPr algn="ctr" defTabSz="435529"/>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9" name="角丸四角形 8"/>
          <p:cNvSpPr/>
          <p:nvPr/>
        </p:nvSpPr>
        <p:spPr>
          <a:xfrm>
            <a:off x="6495520" y="2037248"/>
            <a:ext cx="4982914" cy="1769949"/>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3810" dirty="0">
                <a:solidFill>
                  <a:srgbClr val="FF0000"/>
                </a:solidFill>
                <a:latin typeface="Calibri" panose="020F0502020204030204"/>
                <a:ea typeface="ＭＳ Ｐゴシック" panose="020B0600070205080204" pitchFamily="50" charset="-128"/>
              </a:rPr>
              <a:t>家族</a:t>
            </a:r>
            <a:r>
              <a:rPr kumimoji="0" lang="ja-JP" altLang="en-US" sz="3810" dirty="0">
                <a:solidFill>
                  <a:prstClr val="black"/>
                </a:solidFill>
                <a:latin typeface="Calibri" panose="020F0502020204030204"/>
                <a:ea typeface="ＭＳ Ｐゴシック" panose="020B0600070205080204" pitchFamily="50" charset="-128"/>
              </a:rPr>
              <a:t>に関する不安</a:t>
            </a:r>
          </a:p>
          <a:p>
            <a:pPr algn="ctr" defTabSz="435529"/>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10" name="角丸四角形 9"/>
          <p:cNvSpPr/>
          <p:nvPr/>
        </p:nvSpPr>
        <p:spPr>
          <a:xfrm>
            <a:off x="437231" y="4541201"/>
            <a:ext cx="5549268" cy="1785603"/>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3810" dirty="0">
                <a:solidFill>
                  <a:srgbClr val="FF0000"/>
                </a:solidFill>
                <a:latin typeface="Calibri" panose="020F0502020204030204"/>
                <a:ea typeface="ＭＳ Ｐゴシック" panose="020B0600070205080204" pitchFamily="50" charset="-128"/>
              </a:rPr>
              <a:t>自分自身</a:t>
            </a:r>
            <a:r>
              <a:rPr kumimoji="0" lang="ja-JP" altLang="en-US" sz="3810" dirty="0">
                <a:solidFill>
                  <a:prstClr val="black"/>
                </a:solidFill>
                <a:latin typeface="Calibri" panose="020F0502020204030204"/>
                <a:ea typeface="ＭＳ Ｐゴシック" panose="020B0600070205080204" pitchFamily="50" charset="-128"/>
              </a:rPr>
              <a:t>に関する不安</a:t>
            </a:r>
            <a:endParaRPr kumimoji="0" lang="en-US" altLang="ja-JP" sz="3810" dirty="0">
              <a:solidFill>
                <a:prstClr val="black"/>
              </a:solidFill>
              <a:latin typeface="Calibri" panose="020F0502020204030204"/>
              <a:ea typeface="ＭＳ Ｐゴシック" panose="020B0600070205080204" pitchFamily="50" charset="-128"/>
            </a:endParaRPr>
          </a:p>
          <a:p>
            <a:pPr algn="ctr" defTabSz="435529"/>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12" name="正方形/長方形 11"/>
          <p:cNvSpPr/>
          <p:nvPr/>
        </p:nvSpPr>
        <p:spPr>
          <a:xfrm>
            <a:off x="6351415" y="146149"/>
            <a:ext cx="3532763" cy="473732"/>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286" dirty="0">
                <a:solidFill>
                  <a:prstClr val="black"/>
                </a:solidFill>
                <a:latin typeface="Calibri" panose="020F0502020204030204"/>
                <a:ea typeface="ＭＳ Ｐゴシック" panose="020B0600070205080204" pitchFamily="50" charset="-128"/>
              </a:rPr>
              <a:t>（自由記述、複数回答）</a:t>
            </a:r>
          </a:p>
        </p:txBody>
      </p:sp>
      <p:sp>
        <p:nvSpPr>
          <p:cNvPr id="15" name="楕円 14"/>
          <p:cNvSpPr/>
          <p:nvPr/>
        </p:nvSpPr>
        <p:spPr>
          <a:xfrm>
            <a:off x="10434545" y="249685"/>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10</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7" name="正方形/長方形 6"/>
          <p:cNvSpPr/>
          <p:nvPr/>
        </p:nvSpPr>
        <p:spPr>
          <a:xfrm>
            <a:off x="1217092" y="905434"/>
            <a:ext cx="8986346" cy="8481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不安の傾向を探る４つの観点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Pct val="10000"/>
                                  </p:iterate>
                                  <p:childTnLst>
                                    <p:set>
                                      <p:cBhvr>
                                        <p:cTn id="6" dur="500" fill="hold">
                                          <p:stCondLst>
                                            <p:cond delay="0"/>
                                          </p:stCondLst>
                                        </p:cTn>
                                        <p:tgtEl>
                                          <p:spTgt spid="5"/>
                                        </p:tgtEl>
                                        <p:attrNameLst>
                                          <p:attrName>style.visibility</p:attrName>
                                        </p:attrNameLst>
                                      </p:cBhvr>
                                      <p:to>
                                        <p:strVal val="visible"/>
                                      </p:to>
                                    </p:set>
                                    <p:animEffect transition="in" filter="fade">
                                      <p:cBhvr>
                                        <p:cTn id="7" dur="500" fill="hold">
                                          <p:stCondLst>
                                            <p:cond delay="0"/>
                                          </p:stCondLst>
                                        </p:cTn>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Pct val="10000"/>
                                  </p:iterate>
                                  <p:childTnLst>
                                    <p:set>
                                      <p:cBhvr>
                                        <p:cTn id="11" dur="500" fill="hold">
                                          <p:stCondLst>
                                            <p:cond delay="0"/>
                                          </p:stCondLst>
                                        </p:cTn>
                                        <p:tgtEl>
                                          <p:spTgt spid="9"/>
                                        </p:tgtEl>
                                        <p:attrNameLst>
                                          <p:attrName>style.visibility</p:attrName>
                                        </p:attrNameLst>
                                      </p:cBhvr>
                                      <p:to>
                                        <p:strVal val="visible"/>
                                      </p:to>
                                    </p:set>
                                    <p:animEffect transition="in" filter="fade">
                                      <p:cBhvr>
                                        <p:cTn id="12" dur="500" fill="hold">
                                          <p:stCondLst>
                                            <p:cond delay="0"/>
                                          </p:stCondLst>
                                        </p:cTn>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Pct val="10000"/>
                                  </p:iterate>
                                  <p:childTnLst>
                                    <p:set>
                                      <p:cBhvr>
                                        <p:cTn id="16" dur="500" fill="hold">
                                          <p:stCondLst>
                                            <p:cond delay="0"/>
                                          </p:stCondLst>
                                        </p:cTn>
                                        <p:tgtEl>
                                          <p:spTgt spid="10"/>
                                        </p:tgtEl>
                                        <p:attrNameLst>
                                          <p:attrName>style.visibility</p:attrName>
                                        </p:attrNameLst>
                                      </p:cBhvr>
                                      <p:to>
                                        <p:strVal val="visible"/>
                                      </p:to>
                                    </p:set>
                                    <p:animEffect transition="in" filter="fade">
                                      <p:cBhvr>
                                        <p:cTn id="17" dur="500" fill="hold">
                                          <p:stCondLst>
                                            <p:cond delay="0"/>
                                          </p:stCondLst>
                                        </p:cTn>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Pct val="10000"/>
                                  </p:iterate>
                                  <p:childTnLst>
                                    <p:set>
                                      <p:cBhvr>
                                        <p:cTn id="21" dur="500" fill="hold">
                                          <p:stCondLst>
                                            <p:cond delay="0"/>
                                          </p:stCondLst>
                                        </p:cTn>
                                        <p:tgtEl>
                                          <p:spTgt spid="8"/>
                                        </p:tgtEl>
                                        <p:attrNameLst>
                                          <p:attrName>style.visibility</p:attrName>
                                        </p:attrNameLst>
                                      </p:cBhvr>
                                      <p:to>
                                        <p:strVal val="visible"/>
                                      </p:to>
                                    </p:set>
                                    <p:animEffect transition="in" filter="fade">
                                      <p:cBhvr>
                                        <p:cTn id="22" dur="500" fill="hold">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89223"/>
            <a:ext cx="11524767" cy="6768778"/>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pic>
        <p:nvPicPr>
          <p:cNvPr id="15" name="図 14">
            <a:extLst>
              <a:ext uri="{FF2B5EF4-FFF2-40B4-BE49-F238E27FC236}">
                <a16:creationId xmlns:a16="http://schemas.microsoft.com/office/drawing/2014/main" id="{43FA4F06-45DE-4743-A848-7412DB2CEAD7}"/>
              </a:ext>
            </a:extLst>
          </p:cNvPr>
          <p:cNvPicPr>
            <a:picLocks noChangeAspect="1"/>
          </p:cNvPicPr>
          <p:nvPr/>
        </p:nvPicPr>
        <p:blipFill>
          <a:blip r:embed="rId3"/>
          <a:stretch>
            <a:fillRect/>
          </a:stretch>
        </p:blipFill>
        <p:spPr>
          <a:xfrm>
            <a:off x="2986553" y="344234"/>
            <a:ext cx="7949601" cy="6513766"/>
          </a:xfrm>
          <a:prstGeom prst="rect">
            <a:avLst/>
          </a:prstGeom>
        </p:spPr>
      </p:pic>
      <p:sp>
        <p:nvSpPr>
          <p:cNvPr id="5" name="テキスト ボックス 2"/>
          <p:cNvSpPr txBox="1">
            <a:spLocks noChangeArrowheads="1"/>
          </p:cNvSpPr>
          <p:nvPr/>
        </p:nvSpPr>
        <p:spPr bwMode="auto">
          <a:xfrm>
            <a:off x="94683" y="1035440"/>
            <a:ext cx="6087096" cy="383923"/>
          </a:xfrm>
          <a:prstGeom prst="rect">
            <a:avLst/>
          </a:prstGeom>
          <a:noFill/>
          <a:ln w="9525">
            <a:noFill/>
            <a:miter lim="800000"/>
            <a:headEnd/>
            <a:tailEnd/>
          </a:ln>
        </p:spPr>
        <p:txBody>
          <a:bodyPr rot="0" vert="horz" wrap="square" lIns="87105" tIns="43552" rIns="87105" bIns="43552" anchor="b" anchorCtr="0">
            <a:noAutofit/>
          </a:bodyPr>
          <a:lstStyle/>
          <a:p>
            <a:pPr algn="ctr" defTabSz="435529">
              <a:lnSpc>
                <a:spcPts val="1429"/>
              </a:lnSpc>
            </a:pPr>
            <a:r>
              <a:rPr kumimoji="0" lang="en-US" altLang="ja-JP" sz="2096" kern="100" dirty="0">
                <a:solidFill>
                  <a:srgbClr val="00B0F0"/>
                </a:solidFill>
                <a:latin typeface="Century" panose="02040604050505020304" pitchFamily="18" charset="0"/>
                <a:ea typeface="HGｺﾞｼｯｸE" panose="020B0909000000000000" pitchFamily="49" charset="-128"/>
                <a:cs typeface="Times New Roman" panose="02020603050405020304" pitchFamily="18" charset="0"/>
              </a:rPr>
              <a:t>(</a:t>
            </a:r>
            <a:r>
              <a:rPr kumimoji="0" lang="ja-JP" altLang="en-US" sz="2096" kern="100" dirty="0">
                <a:solidFill>
                  <a:srgbClr val="00B0F0"/>
                </a:solidFill>
                <a:latin typeface="Century" panose="02040604050505020304" pitchFamily="18" charset="0"/>
                <a:ea typeface="HGｺﾞｼｯｸE" panose="020B0909000000000000" pitchFamily="49" charset="-128"/>
                <a:cs typeface="Times New Roman" panose="02020603050405020304" pitchFamily="18" charset="0"/>
              </a:rPr>
              <a:t>子ども</a:t>
            </a:r>
            <a:r>
              <a:rPr kumimoji="0" lang="en-US" altLang="ja-JP" sz="2096" kern="100" dirty="0">
                <a:solidFill>
                  <a:srgbClr val="00B0F0"/>
                </a:solidFill>
                <a:latin typeface="Century" panose="02040604050505020304" pitchFamily="18" charset="0"/>
                <a:ea typeface="HGｺﾞｼｯｸE" panose="020B0909000000000000" pitchFamily="49" charset="-128"/>
                <a:cs typeface="Times New Roman" panose="02020603050405020304" pitchFamily="18" charset="0"/>
              </a:rPr>
              <a:t>)</a:t>
            </a:r>
            <a:r>
              <a:rPr kumimoji="0" lang="ja-JP" altLang="en-US" sz="2096" kern="100" dirty="0">
                <a:solidFill>
                  <a:srgbClr val="00B0F0"/>
                </a:solidFill>
                <a:latin typeface="Century" panose="02040604050505020304" pitchFamily="18" charset="0"/>
                <a:ea typeface="HGｺﾞｼｯｸE" panose="020B0909000000000000" pitchFamily="49" charset="-128"/>
                <a:cs typeface="Times New Roman" panose="02020603050405020304" pitchFamily="18" charset="0"/>
              </a:rPr>
              <a:t>　</a:t>
            </a:r>
            <a:r>
              <a:rPr kumimoji="0" lang="ja-JP" altLang="en-US" sz="2096"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学校や友だちについて（複数回答）</a:t>
            </a:r>
            <a:endParaRPr kumimoji="0" lang="ja-JP" altLang="en-US" sz="2096"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正方形/長方形 11"/>
          <p:cNvSpPr/>
          <p:nvPr/>
        </p:nvSpPr>
        <p:spPr>
          <a:xfrm>
            <a:off x="333899" y="89358"/>
            <a:ext cx="7569483" cy="8481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学校や友だちに関する不安</a:t>
            </a:r>
            <a:r>
              <a:rPr kumimoji="0" lang="ja-JP" altLang="en-US" sz="3048" dirty="0">
                <a:solidFill>
                  <a:prstClr val="black"/>
                </a:solidFill>
                <a:latin typeface="Calibri" panose="020F0502020204030204"/>
                <a:ea typeface="ＭＳ Ｐゴシック" panose="020B0600070205080204" pitchFamily="50" charset="-128"/>
              </a:rPr>
              <a:t>＜１＞</a:t>
            </a:r>
          </a:p>
        </p:txBody>
      </p:sp>
      <p:sp>
        <p:nvSpPr>
          <p:cNvPr id="7" name="テキスト ボックス 2"/>
          <p:cNvSpPr txBox="1">
            <a:spLocks noChangeArrowheads="1"/>
          </p:cNvSpPr>
          <p:nvPr/>
        </p:nvSpPr>
        <p:spPr bwMode="auto">
          <a:xfrm>
            <a:off x="7477485" y="435524"/>
            <a:ext cx="3100406" cy="264339"/>
          </a:xfrm>
          <a:prstGeom prst="rect">
            <a:avLst/>
          </a:prstGeom>
          <a:noFill/>
          <a:ln w="9525">
            <a:noFill/>
            <a:miter lim="800000"/>
            <a:headEnd/>
            <a:tailEnd/>
          </a:ln>
        </p:spPr>
        <p:txBody>
          <a:bodyPr rot="0" vert="horz" wrap="square" lIns="87105" tIns="43552" rIns="87105" bIns="43552" anchor="b" anchorCtr="0">
            <a:noAutofit/>
          </a:bodyPr>
          <a:lstStyle/>
          <a:p>
            <a:pPr algn="ctr" defTabSz="435529">
              <a:lnSpc>
                <a:spcPts val="1429"/>
              </a:lnSpc>
            </a:pPr>
            <a:r>
              <a:rPr kumimoji="0" lang="ja-JP" altLang="en-US" sz="133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　</a:t>
            </a:r>
            <a:r>
              <a:rPr kumimoji="0" lang="ja-JP" altLang="en-US" sz="152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子ども　アンケートから</a:t>
            </a:r>
            <a:endParaRPr kumimoji="0" lang="ja-JP" altLang="en-US" sz="1524"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楕円 14"/>
          <p:cNvSpPr/>
          <p:nvPr/>
        </p:nvSpPr>
        <p:spPr>
          <a:xfrm>
            <a:off x="10368607" y="143225"/>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11</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9657474A-77E1-4920-8B36-8F87D676B5EB}"/>
              </a:ext>
            </a:extLst>
          </p:cNvPr>
          <p:cNvSpPr/>
          <p:nvPr/>
        </p:nvSpPr>
        <p:spPr>
          <a:xfrm>
            <a:off x="4600688" y="1385860"/>
            <a:ext cx="5267212" cy="3839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D0E8638B-46D7-462B-854D-845184B38174}"/>
              </a:ext>
            </a:extLst>
          </p:cNvPr>
          <p:cNvSpPr/>
          <p:nvPr/>
        </p:nvSpPr>
        <p:spPr>
          <a:xfrm>
            <a:off x="4138934" y="3125507"/>
            <a:ext cx="4852666" cy="3839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87890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02B30DDF-287C-41CE-A2BB-B8483CD7DBEE}"/>
              </a:ext>
            </a:extLst>
          </p:cNvPr>
          <p:cNvPicPr>
            <a:picLocks noChangeAspect="1"/>
          </p:cNvPicPr>
          <p:nvPr/>
        </p:nvPicPr>
        <p:blipFill>
          <a:blip r:embed="rId3"/>
          <a:stretch>
            <a:fillRect/>
          </a:stretch>
        </p:blipFill>
        <p:spPr>
          <a:xfrm>
            <a:off x="2108451" y="423756"/>
            <a:ext cx="9339275" cy="6508420"/>
          </a:xfrm>
          <a:prstGeom prst="rect">
            <a:avLst/>
          </a:prstGeom>
        </p:spPr>
      </p:pic>
      <p:sp>
        <p:nvSpPr>
          <p:cNvPr id="7" name="テキスト ボックス 2">
            <a:extLst>
              <a:ext uri="{FF2B5EF4-FFF2-40B4-BE49-F238E27FC236}">
                <a16:creationId xmlns:a16="http://schemas.microsoft.com/office/drawing/2014/main" id="{DCFF1D6E-95E1-47EA-8C5F-7F60F2A0916E}"/>
              </a:ext>
            </a:extLst>
          </p:cNvPr>
          <p:cNvSpPr txBox="1">
            <a:spLocks noChangeArrowheads="1"/>
          </p:cNvSpPr>
          <p:nvPr/>
        </p:nvSpPr>
        <p:spPr bwMode="auto">
          <a:xfrm>
            <a:off x="7829496" y="349418"/>
            <a:ext cx="2780657" cy="588067"/>
          </a:xfrm>
          <a:prstGeom prst="rect">
            <a:avLst/>
          </a:prstGeom>
          <a:noFill/>
          <a:ln w="9525">
            <a:noFill/>
            <a:miter lim="800000"/>
            <a:headEnd/>
            <a:tailEnd/>
          </a:ln>
        </p:spPr>
        <p:txBody>
          <a:bodyPr rot="0" vert="horz" wrap="square" lIns="87105" tIns="43552" rIns="87105" bIns="43552" anchor="b" anchorCtr="0">
            <a:noAutofit/>
          </a:bodyPr>
          <a:lstStyle/>
          <a:p>
            <a:pPr defTabSz="435529">
              <a:lnSpc>
                <a:spcPts val="1429"/>
              </a:lnSpc>
            </a:pPr>
            <a:r>
              <a:rPr kumimoji="0" lang="ja-JP" altLang="en-US" sz="1143"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　</a:t>
            </a:r>
            <a:endParaRPr kumimoji="0" lang="en-US" altLang="ja-JP" sz="1143"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endParaRPr>
          </a:p>
          <a:p>
            <a:pPr defTabSz="435529">
              <a:lnSpc>
                <a:spcPts val="1429"/>
              </a:lnSpc>
            </a:pPr>
            <a:endParaRPr kumimoji="0" lang="en-US" altLang="ja-JP" sz="1143"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endParaRPr>
          </a:p>
          <a:p>
            <a:pPr defTabSz="435529">
              <a:lnSpc>
                <a:spcPts val="1429"/>
              </a:lnSpc>
            </a:pPr>
            <a:endParaRPr kumimoji="0" lang="en-US" altLang="ja-JP" sz="1143"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endParaRPr>
          </a:p>
          <a:p>
            <a:pPr defTabSz="435529">
              <a:lnSpc>
                <a:spcPts val="1429"/>
              </a:lnSpc>
            </a:pPr>
            <a:r>
              <a:rPr kumimoji="0" lang="ja-JP" altLang="en-US" sz="1524" kern="100" dirty="0">
                <a:solidFill>
                  <a:prstClr val="black"/>
                </a:solidFill>
                <a:latin typeface="HGｺﾞｼｯｸE" panose="020B0909000000000000" pitchFamily="49" charset="-128"/>
                <a:ea typeface="HGｺﾞｼｯｸE" panose="020B0909000000000000" pitchFamily="49" charset="-128"/>
                <a:cs typeface="Times New Roman" panose="02020603050405020304" pitchFamily="18" charset="0"/>
              </a:rPr>
              <a:t>スタッフ　アンケートから</a:t>
            </a:r>
            <a:endParaRPr kumimoji="0" lang="ja-JP" altLang="ja-JP" sz="1524" kern="100" dirty="0">
              <a:solidFill>
                <a:prstClr val="black"/>
              </a:solidFill>
              <a:latin typeface="HGｺﾞｼｯｸE" panose="020B0909000000000000" pitchFamily="49" charset="-128"/>
              <a:ea typeface="HGｺﾞｼｯｸE" panose="020B0909000000000000" pitchFamily="49" charset="-128"/>
              <a:cs typeface="Times New Roman" panose="02020603050405020304" pitchFamily="18" charset="0"/>
            </a:endParaRPr>
          </a:p>
          <a:p>
            <a:pPr defTabSz="435529">
              <a:lnSpc>
                <a:spcPts val="1429"/>
              </a:lnSpc>
            </a:pPr>
            <a:endParaRPr kumimoji="0" lang="ja-JP" altLang="en-US" sz="1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4E5781-1ECA-4B44-8787-FC30CEE239ED}"/>
              </a:ext>
            </a:extLst>
          </p:cNvPr>
          <p:cNvSpPr txBox="1"/>
          <p:nvPr/>
        </p:nvSpPr>
        <p:spPr>
          <a:xfrm>
            <a:off x="314239" y="1061058"/>
            <a:ext cx="6949848" cy="795859"/>
          </a:xfrm>
          <a:prstGeom prst="rect">
            <a:avLst/>
          </a:prstGeom>
          <a:noFill/>
        </p:spPr>
        <p:txBody>
          <a:bodyPr wrap="square">
            <a:spAutoFit/>
          </a:bodyPr>
          <a:lstStyle/>
          <a:p>
            <a:pPr defTabSz="435529">
              <a:defRPr sz="1800" b="1" i="0" u="none" strike="noStrike" kern="1200" baseline="0">
                <a:solidFill>
                  <a:sysClr val="windowText" lastClr="000000"/>
                </a:solidFill>
                <a:latin typeface="+mn-lt"/>
                <a:ea typeface="+mn-ea"/>
                <a:cs typeface="+mn-cs"/>
              </a:defRPr>
            </a:pPr>
            <a:r>
              <a:rPr kumimoji="0" lang="ja-JP" altLang="en-US" sz="2286" b="1" dirty="0">
                <a:solidFill>
                  <a:sysClr val="windowText" lastClr="000000"/>
                </a:solidFill>
                <a:latin typeface="HGPｺﾞｼｯｸE" panose="020B0900000000000000" pitchFamily="50" charset="-128"/>
                <a:ea typeface="HGPｺﾞｼｯｸE" panose="020B0900000000000000" pitchFamily="50" charset="-128"/>
              </a:rPr>
              <a:t>スタッフが　子どもから感じる</a:t>
            </a:r>
            <a:r>
              <a:rPr kumimoji="0" lang="ja-JP" altLang="ja-JP" sz="2286" b="1" dirty="0">
                <a:solidFill>
                  <a:sysClr val="windowText" lastClr="000000"/>
                </a:solidFill>
                <a:latin typeface="HGPｺﾞｼｯｸE" panose="020B0900000000000000" pitchFamily="50" charset="-128"/>
                <a:ea typeface="HGPｺﾞｼｯｸE" panose="020B0900000000000000" pitchFamily="50" charset="-128"/>
              </a:rPr>
              <a:t>学校や友だちに</a:t>
            </a:r>
            <a:endParaRPr kumimoji="0" lang="en-US" altLang="ja-JP" sz="2286" b="1" dirty="0">
              <a:solidFill>
                <a:sysClr val="windowText" lastClr="000000"/>
              </a:solidFill>
              <a:latin typeface="HGPｺﾞｼｯｸE" panose="020B0900000000000000" pitchFamily="50" charset="-128"/>
              <a:ea typeface="HGPｺﾞｼｯｸE" panose="020B0900000000000000" pitchFamily="50" charset="-128"/>
            </a:endParaRPr>
          </a:p>
          <a:p>
            <a:pPr defTabSz="435529">
              <a:defRPr sz="1800" b="1" i="0" u="none" strike="noStrike" kern="1200" baseline="0">
                <a:solidFill>
                  <a:sysClr val="windowText" lastClr="000000"/>
                </a:solidFill>
                <a:latin typeface="+mn-lt"/>
                <a:ea typeface="+mn-ea"/>
                <a:cs typeface="+mn-cs"/>
              </a:defRPr>
            </a:pPr>
            <a:r>
              <a:rPr kumimoji="0" lang="ja-JP" altLang="en-US" sz="2286" b="1" dirty="0">
                <a:solidFill>
                  <a:sysClr val="windowText" lastClr="000000"/>
                </a:solidFill>
                <a:latin typeface="HGPｺﾞｼｯｸE" panose="020B0900000000000000" pitchFamily="50" charset="-128"/>
                <a:ea typeface="HGPｺﾞｼｯｸE" panose="020B0900000000000000" pitchFamily="50" charset="-128"/>
              </a:rPr>
              <a:t>　　　　　　　　　　　　　　　関する</a:t>
            </a:r>
            <a:r>
              <a:rPr kumimoji="0" lang="ja-JP" altLang="ja-JP" sz="2286" b="1" dirty="0">
                <a:solidFill>
                  <a:sysClr val="windowText" lastClr="000000"/>
                </a:solidFill>
                <a:latin typeface="HGPｺﾞｼｯｸE" panose="020B0900000000000000" pitchFamily="50" charset="-128"/>
                <a:ea typeface="HGPｺﾞｼｯｸE" panose="020B0900000000000000" pitchFamily="50" charset="-128"/>
              </a:rPr>
              <a:t>不安</a:t>
            </a:r>
            <a:r>
              <a:rPr kumimoji="0" lang="ja-JP" altLang="en-US" sz="2286" b="1" dirty="0">
                <a:solidFill>
                  <a:sysClr val="windowText" lastClr="000000"/>
                </a:solidFill>
                <a:latin typeface="HGPｺﾞｼｯｸE" panose="020B0900000000000000" pitchFamily="50" charset="-128"/>
                <a:ea typeface="HGPｺﾞｼｯｸE" panose="020B0900000000000000" pitchFamily="50" charset="-128"/>
              </a:rPr>
              <a:t>（複数回答）</a:t>
            </a:r>
            <a:endParaRPr kumimoji="0" lang="ja-JP" altLang="ja-JP" sz="2286" b="1"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5B3EBDE0-70CC-4DBE-A4BB-2D0B5CECD51E}"/>
              </a:ext>
            </a:extLst>
          </p:cNvPr>
          <p:cNvSpPr/>
          <p:nvPr/>
        </p:nvSpPr>
        <p:spPr>
          <a:xfrm>
            <a:off x="314239" y="122292"/>
            <a:ext cx="7515257" cy="8481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学校や友だちに関する不安</a:t>
            </a:r>
            <a:r>
              <a:rPr kumimoji="0" lang="ja-JP" altLang="en-US" sz="3048" dirty="0">
                <a:solidFill>
                  <a:prstClr val="black"/>
                </a:solidFill>
                <a:latin typeface="Calibri" panose="020F0502020204030204"/>
                <a:ea typeface="ＭＳ Ｐゴシック" panose="020B0600070205080204" pitchFamily="50" charset="-128"/>
              </a:rPr>
              <a:t>＜２＞</a:t>
            </a:r>
          </a:p>
        </p:txBody>
      </p:sp>
      <p:sp>
        <p:nvSpPr>
          <p:cNvPr id="10" name="楕円 14">
            <a:extLst>
              <a:ext uri="{FF2B5EF4-FFF2-40B4-BE49-F238E27FC236}">
                <a16:creationId xmlns:a16="http://schemas.microsoft.com/office/drawing/2014/main" id="{7B47AB3D-4367-4C6F-B5F1-CEE2211C873F}"/>
              </a:ext>
            </a:extLst>
          </p:cNvPr>
          <p:cNvSpPr/>
          <p:nvPr/>
        </p:nvSpPr>
        <p:spPr>
          <a:xfrm>
            <a:off x="10388267" y="197093"/>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15</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CB5F9B84-5BFE-4C22-842C-6F7EB65736CB}"/>
              </a:ext>
            </a:extLst>
          </p:cNvPr>
          <p:cNvSpPr/>
          <p:nvPr/>
        </p:nvSpPr>
        <p:spPr>
          <a:xfrm>
            <a:off x="2942344" y="1886161"/>
            <a:ext cx="8291718" cy="513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2EB1413C-6021-4CF9-BD9F-09CB70FC172F}"/>
              </a:ext>
            </a:extLst>
          </p:cNvPr>
          <p:cNvSpPr/>
          <p:nvPr/>
        </p:nvSpPr>
        <p:spPr>
          <a:xfrm>
            <a:off x="2825087" y="2450143"/>
            <a:ext cx="7973450" cy="513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522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0" grpId="0" animBg="1"/>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1507702"/>
            <a:ext cx="11524767" cy="5350299"/>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5" name="角丸四角形 4"/>
          <p:cNvSpPr/>
          <p:nvPr/>
        </p:nvSpPr>
        <p:spPr>
          <a:xfrm>
            <a:off x="1432147" y="1460651"/>
            <a:ext cx="8849838" cy="968314"/>
          </a:xfrm>
          <a:prstGeom prst="roundRect">
            <a:avLst>
              <a:gd name="adj" fmla="val 16667"/>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＜子どもの思い＞</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・友だちと遊びたい　　・できれば学校に行きたい</a:t>
            </a:r>
            <a:endParaRPr kumimoji="0" lang="en-US" altLang="ja-JP" sz="2667" b="1" dirty="0">
              <a:solidFill>
                <a:prstClr val="black"/>
              </a:solidFill>
              <a:latin typeface="Calibri" panose="020F0502020204030204"/>
              <a:ea typeface="ＭＳ Ｐゴシック" panose="020B0600070205080204" pitchFamily="50" charset="-128"/>
            </a:endParaRPr>
          </a:p>
        </p:txBody>
      </p:sp>
      <p:sp>
        <p:nvSpPr>
          <p:cNvPr id="8" name="角丸四角形 7"/>
          <p:cNvSpPr/>
          <p:nvPr/>
        </p:nvSpPr>
        <p:spPr>
          <a:xfrm>
            <a:off x="6065221" y="4653524"/>
            <a:ext cx="5554229" cy="1812774"/>
          </a:xfrm>
          <a:prstGeom prst="roundRect">
            <a:avLst>
              <a:gd name="adj" fmla="val 16667"/>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2667" dirty="0">
                <a:solidFill>
                  <a:prstClr val="black"/>
                </a:solidFill>
                <a:latin typeface="Calibri" panose="020F0502020204030204"/>
                <a:ea typeface="ＭＳ Ｐゴシック" panose="020B0600070205080204" pitchFamily="50" charset="-128"/>
              </a:rPr>
              <a:t>＜スタッフが子どもから感じたこと＞</a:t>
            </a:r>
            <a:endParaRPr kumimoji="0" lang="en-US" altLang="ja-JP" sz="2667"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・他人の目や態度が気になる</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・友だちができるか</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・どう思われているのか</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9" name="角丸四角形 8"/>
          <p:cNvSpPr/>
          <p:nvPr/>
        </p:nvSpPr>
        <p:spPr>
          <a:xfrm>
            <a:off x="3449314" y="3212244"/>
            <a:ext cx="4567255" cy="645178"/>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でも</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　　＜不安＞</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p:txBody>
      </p:sp>
      <p:sp>
        <p:nvSpPr>
          <p:cNvPr id="10" name="角丸四角形 9"/>
          <p:cNvSpPr/>
          <p:nvPr/>
        </p:nvSpPr>
        <p:spPr>
          <a:xfrm>
            <a:off x="358510" y="4653523"/>
            <a:ext cx="5304814" cy="1812774"/>
          </a:xfrm>
          <a:prstGeom prst="roundRect">
            <a:avLst>
              <a:gd name="adj" fmla="val 16667"/>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＜子ども＞</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・不登校を知られたくない</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・友だちから何か言われそう</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・自分を理解してくれない</a:t>
            </a:r>
            <a:endParaRPr kumimoji="0" lang="en-US" altLang="ja-JP" sz="3048" dirty="0">
              <a:solidFill>
                <a:prstClr val="black"/>
              </a:solidFill>
              <a:latin typeface="Calibri" panose="020F0502020204030204"/>
              <a:ea typeface="ＭＳ Ｐゴシック" panose="020B0600070205080204" pitchFamily="50" charset="-128"/>
            </a:endParaRPr>
          </a:p>
        </p:txBody>
      </p:sp>
      <p:sp>
        <p:nvSpPr>
          <p:cNvPr id="7" name="正方形/長方形 6"/>
          <p:cNvSpPr/>
          <p:nvPr/>
        </p:nvSpPr>
        <p:spPr>
          <a:xfrm>
            <a:off x="256034" y="150691"/>
            <a:ext cx="6950509" cy="8481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学校や友だちに関する不安</a:t>
            </a:r>
            <a:r>
              <a:rPr kumimoji="0" lang="ja-JP" altLang="en-US" sz="3048" dirty="0">
                <a:solidFill>
                  <a:prstClr val="black"/>
                </a:solidFill>
                <a:latin typeface="Calibri" panose="020F0502020204030204"/>
                <a:ea typeface="ＭＳ Ｐゴシック" panose="020B0600070205080204" pitchFamily="50" charset="-128"/>
              </a:rPr>
              <a:t>＜３＞</a:t>
            </a:r>
          </a:p>
        </p:txBody>
      </p:sp>
      <p:sp>
        <p:nvSpPr>
          <p:cNvPr id="4" name="下矢印 3"/>
          <p:cNvSpPr/>
          <p:nvPr/>
        </p:nvSpPr>
        <p:spPr>
          <a:xfrm>
            <a:off x="5339702" y="4009907"/>
            <a:ext cx="1136150" cy="56807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1" name="下矢印 10"/>
          <p:cNvSpPr/>
          <p:nvPr/>
        </p:nvSpPr>
        <p:spPr>
          <a:xfrm>
            <a:off x="5288991" y="2550093"/>
            <a:ext cx="1136150" cy="56807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0412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楕円 14">
            <a:extLst>
              <a:ext uri="{FF2B5EF4-FFF2-40B4-BE49-F238E27FC236}">
                <a16:creationId xmlns:a16="http://schemas.microsoft.com/office/drawing/2014/main" id="{0C5CC437-F527-4F9A-B7EF-E11F69FECA5F}"/>
              </a:ext>
            </a:extLst>
          </p:cNvPr>
          <p:cNvSpPr/>
          <p:nvPr/>
        </p:nvSpPr>
        <p:spPr>
          <a:xfrm>
            <a:off x="10098284" y="218872"/>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12</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29" name="テキスト ボックス 2">
            <a:extLst>
              <a:ext uri="{FF2B5EF4-FFF2-40B4-BE49-F238E27FC236}">
                <a16:creationId xmlns:a16="http://schemas.microsoft.com/office/drawing/2014/main" id="{012F8410-5638-4894-BE5D-9F8ECC8545FE}"/>
              </a:ext>
            </a:extLst>
          </p:cNvPr>
          <p:cNvSpPr txBox="1">
            <a:spLocks noChangeArrowheads="1"/>
          </p:cNvSpPr>
          <p:nvPr/>
        </p:nvSpPr>
        <p:spPr bwMode="auto">
          <a:xfrm>
            <a:off x="6468395" y="535201"/>
            <a:ext cx="3100406" cy="264339"/>
          </a:xfrm>
          <a:prstGeom prst="rect">
            <a:avLst/>
          </a:prstGeom>
          <a:noFill/>
          <a:ln w="9525">
            <a:noFill/>
            <a:miter lim="800000"/>
            <a:headEnd/>
            <a:tailEnd/>
          </a:ln>
        </p:spPr>
        <p:txBody>
          <a:bodyPr rot="0" vert="horz" wrap="square" lIns="87105" tIns="43552" rIns="87105" bIns="43552" anchor="b" anchorCtr="0">
            <a:noAutofit/>
          </a:bodyPr>
          <a:lstStyle/>
          <a:p>
            <a:pPr algn="ctr" defTabSz="435529">
              <a:lnSpc>
                <a:spcPts val="1429"/>
              </a:lnSpc>
            </a:pPr>
            <a:r>
              <a:rPr kumimoji="0" lang="ja-JP" altLang="en-US" sz="133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　</a:t>
            </a:r>
            <a:r>
              <a:rPr kumimoji="0" lang="ja-JP" altLang="en-US" sz="152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子ども　アンケートから</a:t>
            </a:r>
            <a:endParaRPr kumimoji="0" lang="ja-JP" altLang="en-US" sz="1524"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3" name="図 2">
            <a:extLst>
              <a:ext uri="{FF2B5EF4-FFF2-40B4-BE49-F238E27FC236}">
                <a16:creationId xmlns:a16="http://schemas.microsoft.com/office/drawing/2014/main" id="{A295497F-FB62-4971-8366-EF40D36F6839}"/>
              </a:ext>
            </a:extLst>
          </p:cNvPr>
          <p:cNvPicPr>
            <a:picLocks noChangeAspect="1"/>
          </p:cNvPicPr>
          <p:nvPr/>
        </p:nvPicPr>
        <p:blipFill>
          <a:blip r:embed="rId3"/>
          <a:stretch>
            <a:fillRect/>
          </a:stretch>
        </p:blipFill>
        <p:spPr>
          <a:xfrm>
            <a:off x="1079693" y="959264"/>
            <a:ext cx="9819350" cy="5363537"/>
          </a:xfrm>
          <a:prstGeom prst="rect">
            <a:avLst/>
          </a:prstGeom>
        </p:spPr>
      </p:pic>
      <p:sp>
        <p:nvSpPr>
          <p:cNvPr id="24" name="正方形/長方形 23">
            <a:extLst>
              <a:ext uri="{FF2B5EF4-FFF2-40B4-BE49-F238E27FC236}">
                <a16:creationId xmlns:a16="http://schemas.microsoft.com/office/drawing/2014/main" id="{2E78B7CF-D513-42C6-A26E-F13B05695509}"/>
              </a:ext>
            </a:extLst>
          </p:cNvPr>
          <p:cNvSpPr/>
          <p:nvPr/>
        </p:nvSpPr>
        <p:spPr>
          <a:xfrm>
            <a:off x="463182" y="111138"/>
            <a:ext cx="5967242" cy="8481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家族に関する不安</a:t>
            </a:r>
            <a:r>
              <a:rPr kumimoji="0" lang="ja-JP" altLang="en-US" sz="3048" dirty="0">
                <a:solidFill>
                  <a:prstClr val="black"/>
                </a:solidFill>
                <a:latin typeface="Calibri" panose="020F0502020204030204"/>
                <a:ea typeface="ＭＳ Ｐゴシック" panose="020B0600070205080204" pitchFamily="50" charset="-128"/>
              </a:rPr>
              <a:t>＜１＞</a:t>
            </a:r>
          </a:p>
        </p:txBody>
      </p:sp>
      <p:pic>
        <p:nvPicPr>
          <p:cNvPr id="4" name="図 3">
            <a:extLst>
              <a:ext uri="{FF2B5EF4-FFF2-40B4-BE49-F238E27FC236}">
                <a16:creationId xmlns:a16="http://schemas.microsoft.com/office/drawing/2014/main" id="{6405F463-2488-483C-95C4-D9F39765EC89}"/>
              </a:ext>
            </a:extLst>
          </p:cNvPr>
          <p:cNvPicPr>
            <a:picLocks noChangeAspect="1"/>
          </p:cNvPicPr>
          <p:nvPr/>
        </p:nvPicPr>
        <p:blipFill>
          <a:blip r:embed="rId4"/>
          <a:stretch>
            <a:fillRect/>
          </a:stretch>
        </p:blipFill>
        <p:spPr>
          <a:xfrm>
            <a:off x="8268222" y="2117695"/>
            <a:ext cx="1983459" cy="1083555"/>
          </a:xfrm>
          <a:prstGeom prst="rect">
            <a:avLst/>
          </a:prstGeom>
        </p:spPr>
      </p:pic>
      <p:pic>
        <p:nvPicPr>
          <p:cNvPr id="6" name="図 5">
            <a:extLst>
              <a:ext uri="{FF2B5EF4-FFF2-40B4-BE49-F238E27FC236}">
                <a16:creationId xmlns:a16="http://schemas.microsoft.com/office/drawing/2014/main" id="{5F18D3A0-5E76-44D2-8EA9-6B3F65F7D34B}"/>
              </a:ext>
            </a:extLst>
          </p:cNvPr>
          <p:cNvPicPr>
            <a:picLocks noChangeAspect="1"/>
          </p:cNvPicPr>
          <p:nvPr/>
        </p:nvPicPr>
        <p:blipFill>
          <a:blip r:embed="rId5"/>
          <a:stretch>
            <a:fillRect/>
          </a:stretch>
        </p:blipFill>
        <p:spPr>
          <a:xfrm>
            <a:off x="8018598" y="3170614"/>
            <a:ext cx="1097633" cy="563926"/>
          </a:xfrm>
          <a:prstGeom prst="rect">
            <a:avLst/>
          </a:prstGeom>
        </p:spPr>
      </p:pic>
      <p:pic>
        <p:nvPicPr>
          <p:cNvPr id="8" name="図 7">
            <a:extLst>
              <a:ext uri="{FF2B5EF4-FFF2-40B4-BE49-F238E27FC236}">
                <a16:creationId xmlns:a16="http://schemas.microsoft.com/office/drawing/2014/main" id="{74FB1FDA-2F2D-4883-B571-58045873BAC2}"/>
              </a:ext>
            </a:extLst>
          </p:cNvPr>
          <p:cNvPicPr>
            <a:picLocks noChangeAspect="1"/>
          </p:cNvPicPr>
          <p:nvPr/>
        </p:nvPicPr>
        <p:blipFill>
          <a:blip r:embed="rId6"/>
          <a:stretch>
            <a:fillRect/>
          </a:stretch>
        </p:blipFill>
        <p:spPr>
          <a:xfrm>
            <a:off x="7884777" y="3603266"/>
            <a:ext cx="1556935" cy="661697"/>
          </a:xfrm>
          <a:prstGeom prst="rect">
            <a:avLst/>
          </a:prstGeom>
        </p:spPr>
      </p:pic>
      <p:pic>
        <p:nvPicPr>
          <p:cNvPr id="9" name="図 8">
            <a:extLst>
              <a:ext uri="{FF2B5EF4-FFF2-40B4-BE49-F238E27FC236}">
                <a16:creationId xmlns:a16="http://schemas.microsoft.com/office/drawing/2014/main" id="{2B1956DF-4F2C-4E9A-95C2-07221660B6FA}"/>
              </a:ext>
            </a:extLst>
          </p:cNvPr>
          <p:cNvPicPr>
            <a:picLocks noChangeAspect="1"/>
          </p:cNvPicPr>
          <p:nvPr/>
        </p:nvPicPr>
        <p:blipFill>
          <a:blip r:embed="rId6"/>
          <a:stretch>
            <a:fillRect/>
          </a:stretch>
        </p:blipFill>
        <p:spPr>
          <a:xfrm>
            <a:off x="7884777" y="4079682"/>
            <a:ext cx="1556935" cy="661697"/>
          </a:xfrm>
          <a:prstGeom prst="rect">
            <a:avLst/>
          </a:prstGeom>
        </p:spPr>
      </p:pic>
      <p:pic>
        <p:nvPicPr>
          <p:cNvPr id="10" name="図 9">
            <a:extLst>
              <a:ext uri="{FF2B5EF4-FFF2-40B4-BE49-F238E27FC236}">
                <a16:creationId xmlns:a16="http://schemas.microsoft.com/office/drawing/2014/main" id="{B3743CD9-2768-4846-A5E7-592D28F353C2}"/>
              </a:ext>
            </a:extLst>
          </p:cNvPr>
          <p:cNvPicPr>
            <a:picLocks noChangeAspect="1"/>
          </p:cNvPicPr>
          <p:nvPr/>
        </p:nvPicPr>
        <p:blipFill>
          <a:blip r:embed="rId7"/>
          <a:stretch>
            <a:fillRect/>
          </a:stretch>
        </p:blipFill>
        <p:spPr>
          <a:xfrm>
            <a:off x="7730889" y="4580121"/>
            <a:ext cx="1165695" cy="602946"/>
          </a:xfrm>
          <a:prstGeom prst="rect">
            <a:avLst/>
          </a:prstGeom>
        </p:spPr>
      </p:pic>
      <p:pic>
        <p:nvPicPr>
          <p:cNvPr id="11" name="図 10">
            <a:extLst>
              <a:ext uri="{FF2B5EF4-FFF2-40B4-BE49-F238E27FC236}">
                <a16:creationId xmlns:a16="http://schemas.microsoft.com/office/drawing/2014/main" id="{170AF87F-17D1-429B-BDF9-A935BF097177}"/>
              </a:ext>
            </a:extLst>
          </p:cNvPr>
          <p:cNvPicPr>
            <a:picLocks noChangeAspect="1"/>
          </p:cNvPicPr>
          <p:nvPr/>
        </p:nvPicPr>
        <p:blipFill>
          <a:blip r:embed="rId8"/>
          <a:stretch>
            <a:fillRect/>
          </a:stretch>
        </p:blipFill>
        <p:spPr>
          <a:xfrm>
            <a:off x="7643352" y="5073288"/>
            <a:ext cx="1248691" cy="563925"/>
          </a:xfrm>
          <a:prstGeom prst="rect">
            <a:avLst/>
          </a:prstGeom>
        </p:spPr>
      </p:pic>
      <p:pic>
        <p:nvPicPr>
          <p:cNvPr id="12" name="図 11">
            <a:extLst>
              <a:ext uri="{FF2B5EF4-FFF2-40B4-BE49-F238E27FC236}">
                <a16:creationId xmlns:a16="http://schemas.microsoft.com/office/drawing/2014/main" id="{0F03653D-1AD2-403B-8852-0BE9D89707BA}"/>
              </a:ext>
            </a:extLst>
          </p:cNvPr>
          <p:cNvPicPr>
            <a:picLocks noChangeAspect="1"/>
          </p:cNvPicPr>
          <p:nvPr/>
        </p:nvPicPr>
        <p:blipFill>
          <a:blip r:embed="rId9"/>
          <a:stretch>
            <a:fillRect/>
          </a:stretch>
        </p:blipFill>
        <p:spPr>
          <a:xfrm>
            <a:off x="7515605" y="5613542"/>
            <a:ext cx="1203042" cy="563926"/>
          </a:xfrm>
          <a:prstGeom prst="rect">
            <a:avLst/>
          </a:prstGeom>
        </p:spPr>
      </p:pic>
      <p:sp>
        <p:nvSpPr>
          <p:cNvPr id="2" name="正方形/長方形 1">
            <a:extLst>
              <a:ext uri="{FF2B5EF4-FFF2-40B4-BE49-F238E27FC236}">
                <a16:creationId xmlns:a16="http://schemas.microsoft.com/office/drawing/2014/main" id="{E8773EA6-5412-4FFA-93A5-B235DB8A02C2}"/>
              </a:ext>
            </a:extLst>
          </p:cNvPr>
          <p:cNvSpPr/>
          <p:nvPr/>
        </p:nvSpPr>
        <p:spPr>
          <a:xfrm>
            <a:off x="3394619" y="2183517"/>
            <a:ext cx="6703665" cy="402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3E349528-4A58-4451-8B71-93DC02326AF2}"/>
              </a:ext>
            </a:extLst>
          </p:cNvPr>
          <p:cNvSpPr/>
          <p:nvPr/>
        </p:nvSpPr>
        <p:spPr>
          <a:xfrm>
            <a:off x="3746389" y="2680612"/>
            <a:ext cx="5369842" cy="36458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4DEF3A17-3001-4DBE-9303-857C1CD9C953}"/>
              </a:ext>
            </a:extLst>
          </p:cNvPr>
          <p:cNvSpPr/>
          <p:nvPr/>
        </p:nvSpPr>
        <p:spPr>
          <a:xfrm>
            <a:off x="3746389" y="4619143"/>
            <a:ext cx="5145654" cy="419715"/>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0BCF697C-82D6-4B22-9082-97F1FC94E59A}"/>
              </a:ext>
            </a:extLst>
          </p:cNvPr>
          <p:cNvSpPr/>
          <p:nvPr/>
        </p:nvSpPr>
        <p:spPr>
          <a:xfrm>
            <a:off x="3869965" y="5146592"/>
            <a:ext cx="4972258" cy="399017"/>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53697B29-1719-4A97-8FF5-E64B2C97B2B9}"/>
              </a:ext>
            </a:extLst>
          </p:cNvPr>
          <p:cNvSpPr/>
          <p:nvPr/>
        </p:nvSpPr>
        <p:spPr>
          <a:xfrm>
            <a:off x="3354679" y="3684286"/>
            <a:ext cx="5967242" cy="3443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3224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3" grpId="0" animBg="1"/>
      <p:bldP spid="1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189CF7B-EF9C-4593-9933-443ADDC9CAA8}"/>
              </a:ext>
            </a:extLst>
          </p:cNvPr>
          <p:cNvPicPr>
            <a:picLocks noChangeAspect="1"/>
          </p:cNvPicPr>
          <p:nvPr/>
        </p:nvPicPr>
        <p:blipFill>
          <a:blip r:embed="rId3"/>
          <a:stretch>
            <a:fillRect/>
          </a:stretch>
        </p:blipFill>
        <p:spPr>
          <a:xfrm>
            <a:off x="1184197" y="615582"/>
            <a:ext cx="10544623" cy="5804598"/>
          </a:xfrm>
          <a:prstGeom prst="rect">
            <a:avLst/>
          </a:prstGeom>
        </p:spPr>
      </p:pic>
      <p:sp>
        <p:nvSpPr>
          <p:cNvPr id="8" name="テキスト ボックス 7">
            <a:extLst>
              <a:ext uri="{FF2B5EF4-FFF2-40B4-BE49-F238E27FC236}">
                <a16:creationId xmlns:a16="http://schemas.microsoft.com/office/drawing/2014/main" id="{6F1BAAC7-EE62-4A32-92B2-4AE780E3BAAD}"/>
              </a:ext>
            </a:extLst>
          </p:cNvPr>
          <p:cNvSpPr txBox="1"/>
          <p:nvPr/>
        </p:nvSpPr>
        <p:spPr>
          <a:xfrm>
            <a:off x="6883003" y="545102"/>
            <a:ext cx="6574745" cy="271869"/>
          </a:xfrm>
          <a:prstGeom prst="rect">
            <a:avLst/>
          </a:prstGeom>
          <a:noFill/>
        </p:spPr>
        <p:txBody>
          <a:bodyPr wrap="square">
            <a:spAutoFit/>
          </a:bodyPr>
          <a:lstStyle/>
          <a:p>
            <a:pPr defTabSz="435529">
              <a:lnSpc>
                <a:spcPts val="1429"/>
              </a:lnSpc>
            </a:pPr>
            <a:r>
              <a:rPr kumimoji="0" lang="ja-JP" altLang="en-US" sz="1715" kern="100" dirty="0">
                <a:solidFill>
                  <a:prstClr val="black"/>
                </a:solidFill>
                <a:latin typeface="HGｺﾞｼｯｸE" panose="020B0909000000000000" pitchFamily="49" charset="-128"/>
                <a:ea typeface="HGｺﾞｼｯｸE" panose="020B0909000000000000" pitchFamily="49" charset="-128"/>
                <a:cs typeface="Times New Roman" panose="02020603050405020304" pitchFamily="18" charset="0"/>
              </a:rPr>
              <a:t>スタッフ　アンケートから</a:t>
            </a:r>
            <a:endParaRPr kumimoji="0" lang="ja-JP" altLang="ja-JP" sz="1715" kern="100" dirty="0">
              <a:solidFill>
                <a:prstClr val="black"/>
              </a:solidFill>
              <a:latin typeface="HGｺﾞｼｯｸE" panose="020B0909000000000000" pitchFamily="49" charset="-128"/>
              <a:ea typeface="HGｺﾞｼｯｸE" panose="020B0909000000000000" pitchFamily="49" charset="-128"/>
              <a:cs typeface="Times New Roman" panose="02020603050405020304" pitchFamily="18" charset="0"/>
            </a:endParaRPr>
          </a:p>
        </p:txBody>
      </p:sp>
      <p:sp>
        <p:nvSpPr>
          <p:cNvPr id="9" name="楕円 14">
            <a:extLst>
              <a:ext uri="{FF2B5EF4-FFF2-40B4-BE49-F238E27FC236}">
                <a16:creationId xmlns:a16="http://schemas.microsoft.com/office/drawing/2014/main" id="{BAE3D49A-A010-4751-AA7C-851B83242A8E}"/>
              </a:ext>
            </a:extLst>
          </p:cNvPr>
          <p:cNvSpPr/>
          <p:nvPr/>
        </p:nvSpPr>
        <p:spPr>
          <a:xfrm>
            <a:off x="10239325" y="268379"/>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16</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060DCDA7-7DFD-4F7F-B971-916A77DEB4FA}"/>
              </a:ext>
            </a:extLst>
          </p:cNvPr>
          <p:cNvSpPr/>
          <p:nvPr/>
        </p:nvSpPr>
        <p:spPr>
          <a:xfrm>
            <a:off x="463181" y="121039"/>
            <a:ext cx="6005213" cy="8481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家族に関する不安</a:t>
            </a:r>
            <a:r>
              <a:rPr kumimoji="0" lang="ja-JP" altLang="en-US" sz="3048" dirty="0">
                <a:solidFill>
                  <a:prstClr val="black"/>
                </a:solidFill>
                <a:latin typeface="Calibri" panose="020F0502020204030204"/>
                <a:ea typeface="ＭＳ Ｐゴシック" panose="020B0600070205080204" pitchFamily="50" charset="-128"/>
              </a:rPr>
              <a:t>＜２＞</a:t>
            </a:r>
          </a:p>
        </p:txBody>
      </p:sp>
      <p:sp>
        <p:nvSpPr>
          <p:cNvPr id="5" name="テキスト ボックス 4">
            <a:extLst>
              <a:ext uri="{FF2B5EF4-FFF2-40B4-BE49-F238E27FC236}">
                <a16:creationId xmlns:a16="http://schemas.microsoft.com/office/drawing/2014/main" id="{377EF75D-E9F0-46D1-95A6-8ABF3BD5EF67}"/>
              </a:ext>
            </a:extLst>
          </p:cNvPr>
          <p:cNvSpPr txBox="1"/>
          <p:nvPr/>
        </p:nvSpPr>
        <p:spPr>
          <a:xfrm>
            <a:off x="451294" y="1082569"/>
            <a:ext cx="6181382" cy="385490"/>
          </a:xfrm>
          <a:prstGeom prst="rect">
            <a:avLst/>
          </a:prstGeom>
          <a:noFill/>
        </p:spPr>
        <p:txBody>
          <a:bodyPr wrap="square">
            <a:spAutoFit/>
          </a:bodyPr>
          <a:lstStyle/>
          <a:p>
            <a:pPr defTabSz="435529">
              <a:defRPr sz="1800" b="0" i="0" u="none" strike="noStrike" kern="1200" baseline="0">
                <a:solidFill>
                  <a:sysClr val="windowText" lastClr="000000"/>
                </a:solidFill>
                <a:latin typeface="+mn-lt"/>
                <a:ea typeface="+mn-ea"/>
                <a:cs typeface="+mn-cs"/>
              </a:defRPr>
            </a:pPr>
            <a:r>
              <a:rPr kumimoji="0" lang="ja-JP" altLang="en-US" sz="1905" dirty="0">
                <a:solidFill>
                  <a:sysClr val="windowText" lastClr="000000"/>
                </a:solidFill>
                <a:latin typeface="HGPｺﾞｼｯｸE" panose="020B0900000000000000" pitchFamily="50" charset="-128"/>
                <a:ea typeface="HGPｺﾞｼｯｸE" panose="020B0900000000000000" pitchFamily="50" charset="-128"/>
              </a:rPr>
              <a:t>スタッフが　子どもから感じる</a:t>
            </a:r>
            <a:r>
              <a:rPr kumimoji="0" lang="ja-JP" altLang="ja-JP" sz="1905" dirty="0">
                <a:solidFill>
                  <a:sysClr val="windowText" lastClr="000000"/>
                </a:solidFill>
                <a:latin typeface="HGPｺﾞｼｯｸE" panose="020B0900000000000000" pitchFamily="50" charset="-128"/>
                <a:ea typeface="HGPｺﾞｼｯｸE" panose="020B0900000000000000" pitchFamily="50" charset="-128"/>
              </a:rPr>
              <a:t>家族に関する不安</a:t>
            </a:r>
            <a:r>
              <a:rPr kumimoji="0" lang="ja-JP" altLang="en-US" sz="1905" dirty="0">
                <a:solidFill>
                  <a:sysClr val="windowText" lastClr="000000"/>
                </a:solidFill>
                <a:latin typeface="HGPｺﾞｼｯｸE" panose="020B0900000000000000" pitchFamily="50" charset="-128"/>
                <a:ea typeface="HGPｺﾞｼｯｸE" panose="020B0900000000000000" pitchFamily="50" charset="-128"/>
              </a:rPr>
              <a:t>（複数回答）</a:t>
            </a:r>
            <a:endParaRPr kumimoji="0" lang="ja-JP" altLang="ja-JP" sz="1905"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 name="正方形/長方形 1">
            <a:extLst>
              <a:ext uri="{FF2B5EF4-FFF2-40B4-BE49-F238E27FC236}">
                <a16:creationId xmlns:a16="http://schemas.microsoft.com/office/drawing/2014/main" id="{FBCAA5CC-5907-49F5-BA96-4E53D067BED1}"/>
              </a:ext>
            </a:extLst>
          </p:cNvPr>
          <p:cNvSpPr/>
          <p:nvPr/>
        </p:nvSpPr>
        <p:spPr>
          <a:xfrm>
            <a:off x="2975845" y="2164079"/>
            <a:ext cx="8157711" cy="516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70111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1507702"/>
            <a:ext cx="11524767" cy="5350299"/>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5" name="角丸四角形 4"/>
          <p:cNvSpPr/>
          <p:nvPr/>
        </p:nvSpPr>
        <p:spPr>
          <a:xfrm>
            <a:off x="1398381" y="1277702"/>
            <a:ext cx="9411619" cy="992585"/>
          </a:xfrm>
          <a:prstGeom prst="roundRect">
            <a:avLst>
              <a:gd name="adj" fmla="val 16667"/>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＜子どもの思い＞</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・うるさく言わないで　　　　　・親の思いを押し付けないで</a:t>
            </a:r>
            <a:endParaRPr kumimoji="0" lang="en-US" altLang="ja-JP" sz="2667" b="1" dirty="0">
              <a:solidFill>
                <a:prstClr val="black"/>
              </a:solidFill>
              <a:latin typeface="Calibri" panose="020F0502020204030204"/>
              <a:ea typeface="ＭＳ Ｐゴシック" panose="020B0600070205080204" pitchFamily="50" charset="-128"/>
            </a:endParaRPr>
          </a:p>
        </p:txBody>
      </p:sp>
      <p:sp>
        <p:nvSpPr>
          <p:cNvPr id="8" name="角丸四角形 7"/>
          <p:cNvSpPr/>
          <p:nvPr/>
        </p:nvSpPr>
        <p:spPr>
          <a:xfrm>
            <a:off x="6185716" y="4644318"/>
            <a:ext cx="5756495" cy="1911906"/>
          </a:xfrm>
          <a:prstGeom prst="roundRect">
            <a:avLst>
              <a:gd name="adj" fmla="val 16667"/>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dirty="0">
                <a:solidFill>
                  <a:prstClr val="black"/>
                </a:solidFill>
                <a:latin typeface="Calibri" panose="020F0502020204030204"/>
                <a:ea typeface="ＭＳ Ｐゴシック" panose="020B0600070205080204" pitchFamily="50" charset="-128"/>
              </a:rPr>
              <a:t>＜スタッフが子どもから感じたこと＞</a:t>
            </a:r>
            <a:endParaRPr kumimoji="0" lang="en-US" altLang="ja-JP" sz="2667"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・親の期待に応えられるだろうか</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・両親の仲</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・経済的なこと</a:t>
            </a:r>
          </a:p>
        </p:txBody>
      </p:sp>
      <p:sp>
        <p:nvSpPr>
          <p:cNvPr id="9" name="角丸四角形 8"/>
          <p:cNvSpPr/>
          <p:nvPr/>
        </p:nvSpPr>
        <p:spPr>
          <a:xfrm>
            <a:off x="3539446" y="3202546"/>
            <a:ext cx="5129491" cy="648930"/>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でも</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　　＜不安＞</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p:txBody>
      </p:sp>
      <p:sp>
        <p:nvSpPr>
          <p:cNvPr id="10" name="角丸四角形 9"/>
          <p:cNvSpPr/>
          <p:nvPr/>
        </p:nvSpPr>
        <p:spPr>
          <a:xfrm>
            <a:off x="437231" y="4644318"/>
            <a:ext cx="5549268" cy="1911905"/>
          </a:xfrm>
          <a:prstGeom prst="roundRect">
            <a:avLst>
              <a:gd name="adj" fmla="val 16667"/>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＜子ども＞</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・自分をほめて・自分を認めて</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・家族の病気が心配</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・両親が仲良くして</a:t>
            </a:r>
          </a:p>
        </p:txBody>
      </p:sp>
      <p:sp>
        <p:nvSpPr>
          <p:cNvPr id="7" name="正方形/長方形 6"/>
          <p:cNvSpPr/>
          <p:nvPr/>
        </p:nvSpPr>
        <p:spPr>
          <a:xfrm>
            <a:off x="437231" y="198996"/>
            <a:ext cx="5370078" cy="8481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家族に関する不安</a:t>
            </a:r>
            <a:r>
              <a:rPr kumimoji="0" lang="ja-JP" altLang="en-US" sz="3048" dirty="0">
                <a:solidFill>
                  <a:prstClr val="black"/>
                </a:solidFill>
                <a:latin typeface="Calibri" panose="020F0502020204030204"/>
                <a:ea typeface="ＭＳ Ｐゴシック" panose="020B0600070205080204" pitchFamily="50" charset="-128"/>
              </a:rPr>
              <a:t>＜３＞</a:t>
            </a:r>
          </a:p>
        </p:txBody>
      </p:sp>
      <p:sp>
        <p:nvSpPr>
          <p:cNvPr id="4" name="下矢印 3"/>
          <p:cNvSpPr/>
          <p:nvPr/>
        </p:nvSpPr>
        <p:spPr>
          <a:xfrm>
            <a:off x="5527925" y="2443510"/>
            <a:ext cx="1136150" cy="648930"/>
          </a:xfrm>
          <a:prstGeom prst="downArrow">
            <a:avLst>
              <a:gd name="adj1" fmla="val 52949"/>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1" name="下矢印 10"/>
          <p:cNvSpPr/>
          <p:nvPr/>
        </p:nvSpPr>
        <p:spPr>
          <a:xfrm>
            <a:off x="5527925" y="3963859"/>
            <a:ext cx="1136150" cy="56807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9415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Pct val="10000"/>
                                  </p:iterate>
                                  <p:childTnLst>
                                    <p:set>
                                      <p:cBhvr>
                                        <p:cTn id="6" dur="1000" fill="hold">
                                          <p:stCondLst>
                                            <p:cond delay="0"/>
                                          </p:stCondLst>
                                        </p:cTn>
                                        <p:tgtEl>
                                          <p:spTgt spid="5"/>
                                        </p:tgtEl>
                                        <p:attrNameLst>
                                          <p:attrName>style.visibility</p:attrName>
                                        </p:attrNameLst>
                                      </p:cBhvr>
                                      <p:to>
                                        <p:strVal val="visible"/>
                                      </p:to>
                                    </p:set>
                                    <p:animEffect transition="in" filter="fade">
                                      <p:cBhvr>
                                        <p:cTn id="7" dur="1000" fill="hold">
                                          <p:stCondLst>
                                            <p:cond delay="0"/>
                                          </p:stCondLst>
                                        </p:cTn>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p:tmPct val="10000"/>
                                  </p:iterate>
                                  <p:childTnLst>
                                    <p:set>
                                      <p:cBhvr>
                                        <p:cTn id="14" dur="1000" fill="hold">
                                          <p:stCondLst>
                                            <p:cond delay="0"/>
                                          </p:stCondLst>
                                        </p:cTn>
                                        <p:tgtEl>
                                          <p:spTgt spid="9"/>
                                        </p:tgtEl>
                                        <p:attrNameLst>
                                          <p:attrName>style.visibility</p:attrName>
                                        </p:attrNameLst>
                                      </p:cBhvr>
                                      <p:to>
                                        <p:strVal val="visible"/>
                                      </p:to>
                                    </p:set>
                                    <p:animEffect transition="in" filter="fade">
                                      <p:cBhvr>
                                        <p:cTn id="15" dur="1000" fill="hold">
                                          <p:stCondLst>
                                            <p:cond delay="0"/>
                                          </p:stCondLst>
                                        </p:cTn>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grpId="0" nodeType="afterEffect">
                                  <p:stCondLst>
                                    <p:cond delay="0"/>
                                  </p:stCondLst>
                                  <p:iterate>
                                    <p:tmPct val="10000"/>
                                  </p:iterate>
                                  <p:childTnLst>
                                    <p:set>
                                      <p:cBhvr>
                                        <p:cTn id="22" dur="1000" fill="hold">
                                          <p:stCondLst>
                                            <p:cond delay="0"/>
                                          </p:stCondLst>
                                        </p:cTn>
                                        <p:tgtEl>
                                          <p:spTgt spid="10"/>
                                        </p:tgtEl>
                                        <p:attrNameLst>
                                          <p:attrName>style.visibility</p:attrName>
                                        </p:attrNameLst>
                                      </p:cBhvr>
                                      <p:to>
                                        <p:strVal val="visible"/>
                                      </p:to>
                                    </p:set>
                                    <p:animEffect transition="in" filter="fade">
                                      <p:cBhvr>
                                        <p:cTn id="23" dur="1000" fill="hold">
                                          <p:stCondLst>
                                            <p:cond delay="0"/>
                                          </p:stCondLst>
                                        </p:cTn>
                                        <p:tgtEl>
                                          <p:spTgt spid="10"/>
                                        </p:tgtEl>
                                      </p:cBhvr>
                                    </p:animEffect>
                                  </p:childTnLst>
                                </p:cTn>
                              </p:par>
                            </p:childTnLst>
                          </p:cTn>
                        </p:par>
                        <p:par>
                          <p:cTn id="24" fill="hold">
                            <p:stCondLst>
                              <p:cond delay="5000"/>
                            </p:stCondLst>
                            <p:childTnLst>
                              <p:par>
                                <p:cTn id="25" presetID="10" presetClass="entr" presetSubtype="0" fill="hold" grpId="0" nodeType="afterEffect">
                                  <p:stCondLst>
                                    <p:cond delay="0"/>
                                  </p:stCondLst>
                                  <p:iterate>
                                    <p:tmPct val="10000"/>
                                  </p:iterate>
                                  <p:childTnLst>
                                    <p:set>
                                      <p:cBhvr>
                                        <p:cTn id="26" dur="1000" fill="hold">
                                          <p:stCondLst>
                                            <p:cond delay="0"/>
                                          </p:stCondLst>
                                        </p:cTn>
                                        <p:tgtEl>
                                          <p:spTgt spid="8"/>
                                        </p:tgtEl>
                                        <p:attrNameLst>
                                          <p:attrName>style.visibility</p:attrName>
                                        </p:attrNameLst>
                                      </p:cBhvr>
                                      <p:to>
                                        <p:strVal val="visible"/>
                                      </p:to>
                                    </p:set>
                                    <p:animEffect transition="in" filter="fade">
                                      <p:cBhvr>
                                        <p:cTn id="27" dur="1000" fill="hold">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4"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1265745"/>
            <a:ext cx="11612477" cy="5439520"/>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8" name="楕円 14"/>
          <p:cNvSpPr/>
          <p:nvPr/>
        </p:nvSpPr>
        <p:spPr>
          <a:xfrm>
            <a:off x="10428107" y="153269"/>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13</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9" name="正方形/長方形 8"/>
          <p:cNvSpPr/>
          <p:nvPr/>
        </p:nvSpPr>
        <p:spPr>
          <a:xfrm>
            <a:off x="608706" y="147803"/>
            <a:ext cx="7425925" cy="7673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子ども自身に関する不安</a:t>
            </a:r>
            <a:r>
              <a:rPr kumimoji="0" lang="ja-JP" altLang="en-US" sz="3048" dirty="0">
                <a:solidFill>
                  <a:prstClr val="black"/>
                </a:solidFill>
                <a:latin typeface="Calibri" panose="020F0502020204030204"/>
                <a:ea typeface="ＭＳ Ｐゴシック" panose="020B0600070205080204" pitchFamily="50" charset="-128"/>
              </a:rPr>
              <a:t>＜１＞</a:t>
            </a:r>
          </a:p>
        </p:txBody>
      </p:sp>
      <p:sp>
        <p:nvSpPr>
          <p:cNvPr id="10" name="テキスト ボックス 2">
            <a:extLst>
              <a:ext uri="{FF2B5EF4-FFF2-40B4-BE49-F238E27FC236}">
                <a16:creationId xmlns:a16="http://schemas.microsoft.com/office/drawing/2014/main" id="{ABB2E064-A643-4A25-97AF-A6BDD5DD4EFF}"/>
              </a:ext>
            </a:extLst>
          </p:cNvPr>
          <p:cNvSpPr txBox="1">
            <a:spLocks noChangeArrowheads="1"/>
          </p:cNvSpPr>
          <p:nvPr/>
        </p:nvSpPr>
        <p:spPr bwMode="auto">
          <a:xfrm>
            <a:off x="7681167" y="441343"/>
            <a:ext cx="3100406" cy="264339"/>
          </a:xfrm>
          <a:prstGeom prst="rect">
            <a:avLst/>
          </a:prstGeom>
          <a:noFill/>
          <a:ln w="9525">
            <a:noFill/>
            <a:miter lim="800000"/>
            <a:headEnd/>
            <a:tailEnd/>
          </a:ln>
        </p:spPr>
        <p:txBody>
          <a:bodyPr rot="0" vert="horz" wrap="square" lIns="87105" tIns="43552" rIns="87105" bIns="43552" anchor="b" anchorCtr="0">
            <a:noAutofit/>
          </a:bodyPr>
          <a:lstStyle/>
          <a:p>
            <a:pPr algn="ctr" defTabSz="435529">
              <a:lnSpc>
                <a:spcPts val="1429"/>
              </a:lnSpc>
            </a:pPr>
            <a:r>
              <a:rPr kumimoji="0" lang="ja-JP" altLang="en-US" sz="133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　</a:t>
            </a:r>
            <a:r>
              <a:rPr kumimoji="0" lang="ja-JP" altLang="en-US" sz="152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子ども　アンケートから</a:t>
            </a:r>
            <a:endParaRPr kumimoji="0" lang="ja-JP" altLang="en-US" sz="1524"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 name="図 1">
            <a:extLst>
              <a:ext uri="{FF2B5EF4-FFF2-40B4-BE49-F238E27FC236}">
                <a16:creationId xmlns:a16="http://schemas.microsoft.com/office/drawing/2014/main" id="{0139A3DF-7BC9-405E-83E0-E7111710E907}"/>
              </a:ext>
            </a:extLst>
          </p:cNvPr>
          <p:cNvPicPr>
            <a:picLocks noChangeAspect="1"/>
          </p:cNvPicPr>
          <p:nvPr/>
        </p:nvPicPr>
        <p:blipFill>
          <a:blip r:embed="rId3"/>
          <a:stretch>
            <a:fillRect/>
          </a:stretch>
        </p:blipFill>
        <p:spPr>
          <a:xfrm>
            <a:off x="3093524" y="3283813"/>
            <a:ext cx="6004952" cy="290374"/>
          </a:xfrm>
          <a:prstGeom prst="rect">
            <a:avLst/>
          </a:prstGeom>
        </p:spPr>
      </p:pic>
      <p:pic>
        <p:nvPicPr>
          <p:cNvPr id="4" name="図 3">
            <a:extLst>
              <a:ext uri="{FF2B5EF4-FFF2-40B4-BE49-F238E27FC236}">
                <a16:creationId xmlns:a16="http://schemas.microsoft.com/office/drawing/2014/main" id="{B88EB67B-0F47-4585-912A-946866156D9F}"/>
              </a:ext>
            </a:extLst>
          </p:cNvPr>
          <p:cNvPicPr>
            <a:picLocks noChangeAspect="1"/>
          </p:cNvPicPr>
          <p:nvPr/>
        </p:nvPicPr>
        <p:blipFill>
          <a:blip r:embed="rId4"/>
          <a:stretch>
            <a:fillRect/>
          </a:stretch>
        </p:blipFill>
        <p:spPr>
          <a:xfrm>
            <a:off x="967230" y="1099443"/>
            <a:ext cx="10257540" cy="5192661"/>
          </a:xfrm>
          <a:prstGeom prst="rect">
            <a:avLst/>
          </a:prstGeom>
        </p:spPr>
      </p:pic>
      <p:pic>
        <p:nvPicPr>
          <p:cNvPr id="5" name="図 4">
            <a:extLst>
              <a:ext uri="{FF2B5EF4-FFF2-40B4-BE49-F238E27FC236}">
                <a16:creationId xmlns:a16="http://schemas.microsoft.com/office/drawing/2014/main" id="{F4E56F1E-2E61-4B4C-8C82-D453B7F56B07}"/>
              </a:ext>
            </a:extLst>
          </p:cNvPr>
          <p:cNvPicPr>
            <a:picLocks noChangeAspect="1"/>
          </p:cNvPicPr>
          <p:nvPr/>
        </p:nvPicPr>
        <p:blipFill>
          <a:blip r:embed="rId5"/>
          <a:stretch>
            <a:fillRect/>
          </a:stretch>
        </p:blipFill>
        <p:spPr>
          <a:xfrm>
            <a:off x="9373562" y="2026635"/>
            <a:ext cx="1173712" cy="550177"/>
          </a:xfrm>
          <a:prstGeom prst="rect">
            <a:avLst/>
          </a:prstGeom>
        </p:spPr>
      </p:pic>
      <p:pic>
        <p:nvPicPr>
          <p:cNvPr id="7" name="図 6">
            <a:extLst>
              <a:ext uri="{FF2B5EF4-FFF2-40B4-BE49-F238E27FC236}">
                <a16:creationId xmlns:a16="http://schemas.microsoft.com/office/drawing/2014/main" id="{FB21646C-45C6-4335-9571-2CC6AED13D0A}"/>
              </a:ext>
            </a:extLst>
          </p:cNvPr>
          <p:cNvPicPr>
            <a:picLocks noChangeAspect="1"/>
          </p:cNvPicPr>
          <p:nvPr/>
        </p:nvPicPr>
        <p:blipFill>
          <a:blip r:embed="rId6"/>
          <a:stretch>
            <a:fillRect/>
          </a:stretch>
        </p:blipFill>
        <p:spPr>
          <a:xfrm>
            <a:off x="7017630" y="4402186"/>
            <a:ext cx="1070009" cy="488075"/>
          </a:xfrm>
          <a:prstGeom prst="rect">
            <a:avLst/>
          </a:prstGeom>
        </p:spPr>
      </p:pic>
      <p:pic>
        <p:nvPicPr>
          <p:cNvPr id="11" name="図 10">
            <a:extLst>
              <a:ext uri="{FF2B5EF4-FFF2-40B4-BE49-F238E27FC236}">
                <a16:creationId xmlns:a16="http://schemas.microsoft.com/office/drawing/2014/main" id="{E6F96AEA-F4EE-458A-BDE7-524D6F81C44B}"/>
              </a:ext>
            </a:extLst>
          </p:cNvPr>
          <p:cNvPicPr>
            <a:picLocks noChangeAspect="1"/>
          </p:cNvPicPr>
          <p:nvPr/>
        </p:nvPicPr>
        <p:blipFill>
          <a:blip r:embed="rId6"/>
          <a:stretch>
            <a:fillRect/>
          </a:stretch>
        </p:blipFill>
        <p:spPr>
          <a:xfrm>
            <a:off x="7037881" y="4948452"/>
            <a:ext cx="1007943" cy="459764"/>
          </a:xfrm>
          <a:prstGeom prst="rect">
            <a:avLst/>
          </a:prstGeom>
        </p:spPr>
      </p:pic>
      <p:pic>
        <p:nvPicPr>
          <p:cNvPr id="12" name="図 11">
            <a:extLst>
              <a:ext uri="{FF2B5EF4-FFF2-40B4-BE49-F238E27FC236}">
                <a16:creationId xmlns:a16="http://schemas.microsoft.com/office/drawing/2014/main" id="{6374BF9E-1F45-4154-8955-E714058F044D}"/>
              </a:ext>
            </a:extLst>
          </p:cNvPr>
          <p:cNvPicPr>
            <a:picLocks noChangeAspect="1"/>
          </p:cNvPicPr>
          <p:nvPr/>
        </p:nvPicPr>
        <p:blipFill>
          <a:blip r:embed="rId6"/>
          <a:stretch>
            <a:fillRect/>
          </a:stretch>
        </p:blipFill>
        <p:spPr>
          <a:xfrm>
            <a:off x="7054147" y="5449863"/>
            <a:ext cx="1070012" cy="488076"/>
          </a:xfrm>
          <a:prstGeom prst="rect">
            <a:avLst/>
          </a:prstGeom>
        </p:spPr>
      </p:pic>
      <p:sp>
        <p:nvSpPr>
          <p:cNvPr id="13" name="正方形/長方形 12">
            <a:extLst>
              <a:ext uri="{FF2B5EF4-FFF2-40B4-BE49-F238E27FC236}">
                <a16:creationId xmlns:a16="http://schemas.microsoft.com/office/drawing/2014/main" id="{2C3B26F9-CB7A-44B2-B20A-AFF3D2FD9028}"/>
              </a:ext>
            </a:extLst>
          </p:cNvPr>
          <p:cNvSpPr/>
          <p:nvPr/>
        </p:nvSpPr>
        <p:spPr>
          <a:xfrm>
            <a:off x="3562129" y="2043387"/>
            <a:ext cx="6717129" cy="429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26F274B2-41EF-475C-A19C-0BAAF68C1C09}"/>
              </a:ext>
            </a:extLst>
          </p:cNvPr>
          <p:cNvSpPr/>
          <p:nvPr/>
        </p:nvSpPr>
        <p:spPr>
          <a:xfrm>
            <a:off x="2884632" y="2627067"/>
            <a:ext cx="6535267" cy="429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124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6A31CCDE-F98C-4AB7-9E4A-3CF4D7736AC2}"/>
              </a:ext>
            </a:extLst>
          </p:cNvPr>
          <p:cNvSpPr/>
          <p:nvPr/>
        </p:nvSpPr>
        <p:spPr>
          <a:xfrm>
            <a:off x="1369255" y="2149575"/>
            <a:ext cx="9453489" cy="220862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prstClr val="black"/>
                </a:solidFill>
                <a:effectLst/>
                <a:uLnTx/>
                <a:uFillTx/>
                <a:latin typeface="ＪＳ明朝" panose="02020309000101010101" pitchFamily="17" charset="-128"/>
                <a:ea typeface="ＪＳ明朝" panose="02020309000101010101" pitchFamily="17" charset="-128"/>
              </a:rPr>
              <a:t>開 会 の 言 葉</a:t>
            </a:r>
          </a:p>
        </p:txBody>
      </p:sp>
    </p:spTree>
    <p:extLst>
      <p:ext uri="{BB962C8B-B14F-4D97-AF65-F5344CB8AC3E}">
        <p14:creationId xmlns:p14="http://schemas.microsoft.com/office/powerpoint/2010/main" val="3007674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AC1C85EE-FFD6-4EEC-80EC-0EF5520ABEAE}"/>
              </a:ext>
            </a:extLst>
          </p:cNvPr>
          <p:cNvGraphicFramePr/>
          <p:nvPr/>
        </p:nvGraphicFramePr>
        <p:xfrm>
          <a:off x="1334254" y="901130"/>
          <a:ext cx="10633543" cy="5149323"/>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a:extLst>
              <a:ext uri="{FF2B5EF4-FFF2-40B4-BE49-F238E27FC236}">
                <a16:creationId xmlns:a16="http://schemas.microsoft.com/office/drawing/2014/main" id="{36452286-1213-4D9D-AD0F-75C2641FD269}"/>
              </a:ext>
            </a:extLst>
          </p:cNvPr>
          <p:cNvSpPr/>
          <p:nvPr/>
        </p:nvSpPr>
        <p:spPr>
          <a:xfrm>
            <a:off x="348372" y="249478"/>
            <a:ext cx="7425925" cy="7673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子ども自身に関する不安</a:t>
            </a:r>
            <a:r>
              <a:rPr kumimoji="0" lang="ja-JP" altLang="en-US" sz="3048" dirty="0">
                <a:solidFill>
                  <a:prstClr val="black"/>
                </a:solidFill>
                <a:latin typeface="Calibri" panose="020F0502020204030204"/>
                <a:ea typeface="ＭＳ Ｐゴシック" panose="020B0600070205080204" pitchFamily="50" charset="-128"/>
              </a:rPr>
              <a:t>＜２＞</a:t>
            </a:r>
          </a:p>
        </p:txBody>
      </p:sp>
      <p:sp>
        <p:nvSpPr>
          <p:cNvPr id="9" name="テキスト ボックス 8">
            <a:extLst>
              <a:ext uri="{FF2B5EF4-FFF2-40B4-BE49-F238E27FC236}">
                <a16:creationId xmlns:a16="http://schemas.microsoft.com/office/drawing/2014/main" id="{89A9B50D-56B0-4D52-8CA7-FDC91B987503}"/>
              </a:ext>
            </a:extLst>
          </p:cNvPr>
          <p:cNvSpPr txBox="1"/>
          <p:nvPr/>
        </p:nvSpPr>
        <p:spPr>
          <a:xfrm>
            <a:off x="348370" y="1474083"/>
            <a:ext cx="7971027" cy="458908"/>
          </a:xfrm>
          <a:prstGeom prst="rect">
            <a:avLst/>
          </a:prstGeom>
          <a:noFill/>
        </p:spPr>
        <p:txBody>
          <a:bodyPr wrap="square">
            <a:spAutoFit/>
          </a:bodyPr>
          <a:lstStyle/>
          <a:p>
            <a:pPr defTabSz="435529"/>
            <a:r>
              <a:rPr kumimoji="0" lang="ja-JP" altLang="en-US" sz="2382" dirty="0">
                <a:solidFill>
                  <a:prstClr val="black"/>
                </a:solidFill>
                <a:latin typeface="HGPｺﾞｼｯｸE" panose="020B0900000000000000" pitchFamily="50" charset="-128"/>
                <a:ea typeface="HGPｺﾞｼｯｸE" panose="020B0900000000000000" pitchFamily="50" charset="-128"/>
              </a:rPr>
              <a:t>スタッフが　子どもから感じる子ども自身の不安（複数回答）</a:t>
            </a:r>
            <a:endParaRPr kumimoji="0" lang="ja-JP" altLang="en-US" sz="2382" dirty="0">
              <a:solidFill>
                <a:prstClr val="black"/>
              </a:solidFill>
              <a:latin typeface="Calibri" panose="020F0502020204030204"/>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2BCD495C-840D-418E-8D19-1A275190F4E2}"/>
              </a:ext>
            </a:extLst>
          </p:cNvPr>
          <p:cNvSpPr txBox="1">
            <a:spLocks noChangeArrowheads="1"/>
          </p:cNvSpPr>
          <p:nvPr/>
        </p:nvSpPr>
        <p:spPr bwMode="auto">
          <a:xfrm>
            <a:off x="7501948" y="502528"/>
            <a:ext cx="3100406" cy="261233"/>
          </a:xfrm>
          <a:prstGeom prst="rect">
            <a:avLst/>
          </a:prstGeom>
          <a:noFill/>
          <a:ln w="9525">
            <a:noFill/>
            <a:miter lim="800000"/>
            <a:headEnd/>
            <a:tailEnd/>
          </a:ln>
        </p:spPr>
        <p:txBody>
          <a:bodyPr rot="0" vert="horz" wrap="square" lIns="87105" tIns="43552" rIns="87105" bIns="43552" anchor="b" anchorCtr="0">
            <a:noAutofit/>
          </a:bodyPr>
          <a:lstStyle/>
          <a:p>
            <a:pPr algn="ctr" defTabSz="435529">
              <a:lnSpc>
                <a:spcPts val="1429"/>
              </a:lnSpc>
            </a:pPr>
            <a:r>
              <a:rPr kumimoji="0" lang="ja-JP" altLang="en-US" sz="1524" b="1"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　スタッフ　</a:t>
            </a:r>
            <a:r>
              <a:rPr kumimoji="0" lang="ja-JP" altLang="en-US" sz="1524" kern="100" dirty="0">
                <a:solidFill>
                  <a:prstClr val="black"/>
                </a:solidFill>
                <a:latin typeface="Century" panose="02040604050505020304" pitchFamily="18" charset="0"/>
                <a:ea typeface="HGｺﾞｼｯｸE" panose="020B0909000000000000" pitchFamily="49" charset="-128"/>
                <a:cs typeface="Times New Roman" panose="02020603050405020304" pitchFamily="18" charset="0"/>
              </a:rPr>
              <a:t>アンケートから</a:t>
            </a:r>
            <a:endParaRPr kumimoji="0" lang="ja-JP" altLang="en-US" sz="1524"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5" name="楕円 14">
            <a:extLst>
              <a:ext uri="{FF2B5EF4-FFF2-40B4-BE49-F238E27FC236}">
                <a16:creationId xmlns:a16="http://schemas.microsoft.com/office/drawing/2014/main" id="{72D465BD-A88E-4EAA-B6D6-78C68292D948}"/>
              </a:ext>
            </a:extLst>
          </p:cNvPr>
          <p:cNvSpPr/>
          <p:nvPr/>
        </p:nvSpPr>
        <p:spPr>
          <a:xfrm>
            <a:off x="10478302" y="160737"/>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16</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A7CF9157-E33E-4040-A2A1-F9DA2BDD0809}"/>
              </a:ext>
            </a:extLst>
          </p:cNvPr>
          <p:cNvSpPr/>
          <p:nvPr/>
        </p:nvSpPr>
        <p:spPr>
          <a:xfrm>
            <a:off x="1334253" y="2546145"/>
            <a:ext cx="10234828" cy="586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5C3722C7-D2B5-4E13-817C-A407FA9E2267}"/>
              </a:ext>
            </a:extLst>
          </p:cNvPr>
          <p:cNvSpPr/>
          <p:nvPr/>
        </p:nvSpPr>
        <p:spPr>
          <a:xfrm>
            <a:off x="1334253" y="3199434"/>
            <a:ext cx="10234828" cy="5846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70790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1507702"/>
            <a:ext cx="11524767" cy="5350299"/>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5" name="角丸四角形 4"/>
          <p:cNvSpPr/>
          <p:nvPr/>
        </p:nvSpPr>
        <p:spPr>
          <a:xfrm>
            <a:off x="905540" y="1090489"/>
            <a:ext cx="10481430" cy="1062066"/>
          </a:xfrm>
          <a:prstGeom prst="roundRect">
            <a:avLst>
              <a:gd name="adj" fmla="val 16667"/>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＜子どもの思い＞</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・自分に自信をもちたい　　・「男らしく」「女らしく」と言われたくない</a:t>
            </a:r>
            <a:endParaRPr kumimoji="0" lang="en-US" altLang="ja-JP" sz="2667" b="1" dirty="0">
              <a:solidFill>
                <a:prstClr val="black"/>
              </a:solidFill>
              <a:latin typeface="Calibri" panose="020F0502020204030204"/>
              <a:ea typeface="ＭＳ Ｐゴシック" panose="020B0600070205080204" pitchFamily="50" charset="-128"/>
            </a:endParaRPr>
          </a:p>
        </p:txBody>
      </p:sp>
      <p:sp>
        <p:nvSpPr>
          <p:cNvPr id="8" name="角丸四角形 7"/>
          <p:cNvSpPr/>
          <p:nvPr/>
        </p:nvSpPr>
        <p:spPr>
          <a:xfrm>
            <a:off x="6146255" y="4411694"/>
            <a:ext cx="5632951" cy="2154269"/>
          </a:xfrm>
          <a:prstGeom prst="roundRect">
            <a:avLst>
              <a:gd name="adj" fmla="val 16667"/>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2667" dirty="0">
                <a:solidFill>
                  <a:prstClr val="black"/>
                </a:solidFill>
                <a:latin typeface="Calibri" panose="020F0502020204030204"/>
                <a:ea typeface="ＭＳ Ｐゴシック" panose="020B0600070205080204" pitchFamily="50" charset="-128"/>
              </a:rPr>
              <a:t>＜スタッフが子どもから感じたこと＞</a:t>
            </a:r>
            <a:endParaRPr kumimoji="0" lang="en-US" altLang="ja-JP" sz="2667"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・自分は何もできない</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・ずっと学校に行けない</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・ジェンダーに関する悩みがある</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9" name="角丸四角形 8"/>
          <p:cNvSpPr/>
          <p:nvPr/>
        </p:nvSpPr>
        <p:spPr>
          <a:xfrm>
            <a:off x="3574268" y="2861092"/>
            <a:ext cx="5364622" cy="754245"/>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でも</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　　＜不安＞</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p:txBody>
      </p:sp>
      <p:sp>
        <p:nvSpPr>
          <p:cNvPr id="10" name="角丸四角形 9"/>
          <p:cNvSpPr/>
          <p:nvPr/>
        </p:nvSpPr>
        <p:spPr>
          <a:xfrm>
            <a:off x="367545" y="4411694"/>
            <a:ext cx="5549268" cy="2154269"/>
          </a:xfrm>
          <a:prstGeom prst="roundRect">
            <a:avLst>
              <a:gd name="adj" fmla="val 16667"/>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＜子ども＞</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・このままでいいのか</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・人の気持ちがわからない</a:t>
            </a:r>
            <a:endParaRPr kumimoji="0" lang="en-US" altLang="ja-JP" sz="3048" dirty="0">
              <a:solidFill>
                <a:prstClr val="black"/>
              </a:solidFill>
              <a:latin typeface="Calibri" panose="020F0502020204030204"/>
              <a:ea typeface="ＭＳ Ｐゴシック" panose="020B0600070205080204" pitchFamily="50" charset="-128"/>
            </a:endParaRPr>
          </a:p>
          <a:p>
            <a:pPr defTabSz="435529"/>
            <a:endParaRPr kumimoji="0" lang="en-US" altLang="ja-JP" sz="3048" dirty="0">
              <a:solidFill>
                <a:prstClr val="black"/>
              </a:solidFill>
              <a:latin typeface="Calibri" panose="020F0502020204030204"/>
              <a:ea typeface="ＭＳ Ｐゴシック" panose="020B0600070205080204" pitchFamily="50" charset="-128"/>
            </a:endParaRPr>
          </a:p>
        </p:txBody>
      </p:sp>
      <p:sp>
        <p:nvSpPr>
          <p:cNvPr id="7" name="正方形/長方形 6"/>
          <p:cNvSpPr/>
          <p:nvPr/>
        </p:nvSpPr>
        <p:spPr>
          <a:xfrm>
            <a:off x="437231" y="117042"/>
            <a:ext cx="6790064" cy="8481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子ども自身に関する不安</a:t>
            </a:r>
            <a:r>
              <a:rPr kumimoji="0" lang="ja-JP" altLang="en-US" sz="3048" dirty="0">
                <a:solidFill>
                  <a:prstClr val="black"/>
                </a:solidFill>
                <a:latin typeface="Calibri" panose="020F0502020204030204"/>
                <a:ea typeface="ＭＳ Ｐゴシック" panose="020B0600070205080204" pitchFamily="50" charset="-128"/>
              </a:rPr>
              <a:t>＜３＞</a:t>
            </a:r>
          </a:p>
        </p:txBody>
      </p:sp>
      <p:sp>
        <p:nvSpPr>
          <p:cNvPr id="4" name="下矢印 3"/>
          <p:cNvSpPr/>
          <p:nvPr/>
        </p:nvSpPr>
        <p:spPr>
          <a:xfrm>
            <a:off x="5421924" y="2250904"/>
            <a:ext cx="1136150" cy="56807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1" name="下矢印 10"/>
          <p:cNvSpPr/>
          <p:nvPr/>
        </p:nvSpPr>
        <p:spPr>
          <a:xfrm>
            <a:off x="5421924" y="3718298"/>
            <a:ext cx="1136150" cy="56807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24683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Pct val="10000"/>
                                  </p:iterate>
                                  <p:childTnLst>
                                    <p:set>
                                      <p:cBhvr>
                                        <p:cTn id="6" dur="1000" fill="hold">
                                          <p:stCondLst>
                                            <p:cond delay="0"/>
                                          </p:stCondLst>
                                        </p:cTn>
                                        <p:tgtEl>
                                          <p:spTgt spid="5"/>
                                        </p:tgtEl>
                                        <p:attrNameLst>
                                          <p:attrName>style.visibility</p:attrName>
                                        </p:attrNameLst>
                                      </p:cBhvr>
                                      <p:to>
                                        <p:strVal val="visible"/>
                                      </p:to>
                                    </p:set>
                                    <p:animEffect transition="in" filter="fade">
                                      <p:cBhvr>
                                        <p:cTn id="7" dur="1000" fill="hold">
                                          <p:stCondLst>
                                            <p:cond delay="0"/>
                                          </p:stCondLst>
                                        </p:cTn>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p:tmPct val="10000"/>
                                  </p:iterate>
                                  <p:childTnLst>
                                    <p:set>
                                      <p:cBhvr>
                                        <p:cTn id="14" dur="1000" fill="hold">
                                          <p:stCondLst>
                                            <p:cond delay="0"/>
                                          </p:stCondLst>
                                        </p:cTn>
                                        <p:tgtEl>
                                          <p:spTgt spid="9"/>
                                        </p:tgtEl>
                                        <p:attrNameLst>
                                          <p:attrName>style.visibility</p:attrName>
                                        </p:attrNameLst>
                                      </p:cBhvr>
                                      <p:to>
                                        <p:strVal val="visible"/>
                                      </p:to>
                                    </p:set>
                                    <p:animEffect transition="in" filter="fade">
                                      <p:cBhvr>
                                        <p:cTn id="15" dur="1000" fill="hold">
                                          <p:stCondLst>
                                            <p:cond delay="0"/>
                                          </p:stCondLst>
                                        </p:cTn>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grpId="0" nodeType="afterEffect">
                                  <p:stCondLst>
                                    <p:cond delay="0"/>
                                  </p:stCondLst>
                                  <p:iterate>
                                    <p:tmPct val="10000"/>
                                  </p:iterate>
                                  <p:childTnLst>
                                    <p:set>
                                      <p:cBhvr>
                                        <p:cTn id="22" dur="1000" fill="hold">
                                          <p:stCondLst>
                                            <p:cond delay="0"/>
                                          </p:stCondLst>
                                        </p:cTn>
                                        <p:tgtEl>
                                          <p:spTgt spid="10"/>
                                        </p:tgtEl>
                                        <p:attrNameLst>
                                          <p:attrName>style.visibility</p:attrName>
                                        </p:attrNameLst>
                                      </p:cBhvr>
                                      <p:to>
                                        <p:strVal val="visible"/>
                                      </p:to>
                                    </p:set>
                                    <p:animEffect transition="in" filter="fade">
                                      <p:cBhvr>
                                        <p:cTn id="23" dur="1000" fill="hold">
                                          <p:stCondLst>
                                            <p:cond delay="0"/>
                                          </p:stCondLst>
                                        </p:cTn>
                                        <p:tgtEl>
                                          <p:spTgt spid="10"/>
                                        </p:tgtEl>
                                      </p:cBhvr>
                                    </p:animEffect>
                                  </p:childTnLst>
                                </p:cTn>
                              </p:par>
                            </p:childTnLst>
                          </p:cTn>
                        </p:par>
                        <p:par>
                          <p:cTn id="24" fill="hold">
                            <p:stCondLst>
                              <p:cond delay="5000"/>
                            </p:stCondLst>
                            <p:childTnLst>
                              <p:par>
                                <p:cTn id="25" presetID="10" presetClass="entr" presetSubtype="0" fill="hold" grpId="0" nodeType="afterEffect">
                                  <p:stCondLst>
                                    <p:cond delay="0"/>
                                  </p:stCondLst>
                                  <p:iterate>
                                    <p:tmPct val="10000"/>
                                  </p:iterate>
                                  <p:childTnLst>
                                    <p:set>
                                      <p:cBhvr>
                                        <p:cTn id="26" dur="1000" fill="hold">
                                          <p:stCondLst>
                                            <p:cond delay="0"/>
                                          </p:stCondLst>
                                        </p:cTn>
                                        <p:tgtEl>
                                          <p:spTgt spid="8"/>
                                        </p:tgtEl>
                                        <p:attrNameLst>
                                          <p:attrName>style.visibility</p:attrName>
                                        </p:attrNameLst>
                                      </p:cBhvr>
                                      <p:to>
                                        <p:strVal val="visible"/>
                                      </p:to>
                                    </p:set>
                                    <p:animEffect transition="in" filter="fade">
                                      <p:cBhvr>
                                        <p:cTn id="27" dur="1000" fill="hold">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4"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A7BECD4E-80BB-454C-A698-39C24FEC9B2F}"/>
              </a:ext>
            </a:extLst>
          </p:cNvPr>
          <p:cNvPicPr>
            <a:picLocks noChangeAspect="1"/>
          </p:cNvPicPr>
          <p:nvPr/>
        </p:nvPicPr>
        <p:blipFill>
          <a:blip r:embed="rId3"/>
          <a:stretch>
            <a:fillRect/>
          </a:stretch>
        </p:blipFill>
        <p:spPr>
          <a:xfrm>
            <a:off x="450692" y="979933"/>
            <a:ext cx="8050742" cy="2654612"/>
          </a:xfrm>
          <a:prstGeom prst="rect">
            <a:avLst/>
          </a:prstGeom>
        </p:spPr>
      </p:pic>
      <p:sp>
        <p:nvSpPr>
          <p:cNvPr id="3" name="コンテンツ プレースホルダー 2"/>
          <p:cNvSpPr>
            <a:spLocks noGrp="1"/>
          </p:cNvSpPr>
          <p:nvPr>
            <p:ph idx="4294967295"/>
          </p:nvPr>
        </p:nvSpPr>
        <p:spPr>
          <a:xfrm>
            <a:off x="602245" y="1727108"/>
            <a:ext cx="11524767" cy="5350299"/>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7" name="楕円 14"/>
          <p:cNvSpPr/>
          <p:nvPr/>
        </p:nvSpPr>
        <p:spPr>
          <a:xfrm>
            <a:off x="9724855" y="2561565"/>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17</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9" name="正方形/長方形 8"/>
          <p:cNvSpPr/>
          <p:nvPr/>
        </p:nvSpPr>
        <p:spPr>
          <a:xfrm>
            <a:off x="492730" y="102270"/>
            <a:ext cx="5561418" cy="80021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学習に関する不安</a:t>
            </a:r>
            <a:r>
              <a:rPr kumimoji="0" lang="ja-JP" altLang="en-US" sz="3048" dirty="0">
                <a:solidFill>
                  <a:prstClr val="black"/>
                </a:solidFill>
                <a:latin typeface="Calibri" panose="020F0502020204030204"/>
                <a:ea typeface="ＭＳ Ｐゴシック" panose="020B0600070205080204" pitchFamily="50" charset="-128"/>
              </a:rPr>
              <a:t>＜１＞</a:t>
            </a:r>
          </a:p>
        </p:txBody>
      </p:sp>
      <p:pic>
        <p:nvPicPr>
          <p:cNvPr id="21" name="図 20">
            <a:extLst>
              <a:ext uri="{FF2B5EF4-FFF2-40B4-BE49-F238E27FC236}">
                <a16:creationId xmlns:a16="http://schemas.microsoft.com/office/drawing/2014/main" id="{312C996D-6779-4351-B2E8-C72328896F7D}"/>
              </a:ext>
            </a:extLst>
          </p:cNvPr>
          <p:cNvPicPr>
            <a:picLocks noChangeAspect="1"/>
          </p:cNvPicPr>
          <p:nvPr/>
        </p:nvPicPr>
        <p:blipFill>
          <a:blip r:embed="rId4"/>
          <a:stretch>
            <a:fillRect/>
          </a:stretch>
        </p:blipFill>
        <p:spPr>
          <a:xfrm>
            <a:off x="6429624" y="1397905"/>
            <a:ext cx="621104" cy="527938"/>
          </a:xfrm>
          <a:prstGeom prst="rect">
            <a:avLst/>
          </a:prstGeom>
        </p:spPr>
      </p:pic>
      <p:sp>
        <p:nvSpPr>
          <p:cNvPr id="8" name="楕円 14"/>
          <p:cNvSpPr/>
          <p:nvPr/>
        </p:nvSpPr>
        <p:spPr>
          <a:xfrm>
            <a:off x="8294337" y="122285"/>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13</a:t>
            </a:r>
            <a:endParaRPr kumimoji="0" lang="ja-JP" altLang="en-US" sz="2286" b="1" dirty="0">
              <a:solidFill>
                <a:srgbClr val="002060"/>
              </a:solidFill>
              <a:latin typeface="Calibri" panose="020F0502020204030204"/>
              <a:ea typeface="ＭＳ Ｐゴシック" panose="020B0600070205080204" pitchFamily="50" charset="-128"/>
            </a:endParaRPr>
          </a:p>
        </p:txBody>
      </p:sp>
      <p:pic>
        <p:nvPicPr>
          <p:cNvPr id="30" name="図 29">
            <a:extLst>
              <a:ext uri="{FF2B5EF4-FFF2-40B4-BE49-F238E27FC236}">
                <a16:creationId xmlns:a16="http://schemas.microsoft.com/office/drawing/2014/main" id="{61AAD053-C9D1-4C9B-A43A-8147F35A14A6}"/>
              </a:ext>
            </a:extLst>
          </p:cNvPr>
          <p:cNvPicPr>
            <a:picLocks noChangeAspect="1"/>
          </p:cNvPicPr>
          <p:nvPr/>
        </p:nvPicPr>
        <p:blipFill>
          <a:blip r:embed="rId5"/>
          <a:stretch>
            <a:fillRect/>
          </a:stretch>
        </p:blipFill>
        <p:spPr>
          <a:xfrm>
            <a:off x="5743597" y="1409244"/>
            <a:ext cx="621104" cy="479944"/>
          </a:xfrm>
          <a:prstGeom prst="rect">
            <a:avLst/>
          </a:prstGeom>
        </p:spPr>
      </p:pic>
      <p:pic>
        <p:nvPicPr>
          <p:cNvPr id="36" name="図 35">
            <a:extLst>
              <a:ext uri="{FF2B5EF4-FFF2-40B4-BE49-F238E27FC236}">
                <a16:creationId xmlns:a16="http://schemas.microsoft.com/office/drawing/2014/main" id="{75CCB0CB-B164-40A9-9036-46B8F6A68869}"/>
              </a:ext>
            </a:extLst>
          </p:cNvPr>
          <p:cNvPicPr>
            <a:picLocks noChangeAspect="1"/>
          </p:cNvPicPr>
          <p:nvPr/>
        </p:nvPicPr>
        <p:blipFill>
          <a:blip r:embed="rId6"/>
          <a:stretch>
            <a:fillRect/>
          </a:stretch>
        </p:blipFill>
        <p:spPr>
          <a:xfrm>
            <a:off x="11351319" y="4034160"/>
            <a:ext cx="327157" cy="622604"/>
          </a:xfrm>
          <a:prstGeom prst="rect">
            <a:avLst/>
          </a:prstGeom>
        </p:spPr>
      </p:pic>
      <p:pic>
        <p:nvPicPr>
          <p:cNvPr id="4" name="図 3">
            <a:extLst>
              <a:ext uri="{FF2B5EF4-FFF2-40B4-BE49-F238E27FC236}">
                <a16:creationId xmlns:a16="http://schemas.microsoft.com/office/drawing/2014/main" id="{0DE324C1-824E-4908-8009-E815AC050479}"/>
              </a:ext>
            </a:extLst>
          </p:cNvPr>
          <p:cNvPicPr>
            <a:picLocks noChangeAspect="1"/>
          </p:cNvPicPr>
          <p:nvPr/>
        </p:nvPicPr>
        <p:blipFill>
          <a:blip r:embed="rId7"/>
          <a:stretch>
            <a:fillRect/>
          </a:stretch>
        </p:blipFill>
        <p:spPr>
          <a:xfrm>
            <a:off x="2387263" y="3773743"/>
            <a:ext cx="9175532" cy="3105467"/>
          </a:xfrm>
          <a:prstGeom prst="rect">
            <a:avLst/>
          </a:prstGeom>
        </p:spPr>
      </p:pic>
      <p:pic>
        <p:nvPicPr>
          <p:cNvPr id="5" name="図 4">
            <a:extLst>
              <a:ext uri="{FF2B5EF4-FFF2-40B4-BE49-F238E27FC236}">
                <a16:creationId xmlns:a16="http://schemas.microsoft.com/office/drawing/2014/main" id="{578046B7-A768-4291-905D-3F4C1D8DC592}"/>
              </a:ext>
            </a:extLst>
          </p:cNvPr>
          <p:cNvPicPr>
            <a:picLocks noChangeAspect="1"/>
          </p:cNvPicPr>
          <p:nvPr/>
        </p:nvPicPr>
        <p:blipFill>
          <a:blip r:embed="rId8"/>
          <a:stretch>
            <a:fillRect/>
          </a:stretch>
        </p:blipFill>
        <p:spPr>
          <a:xfrm>
            <a:off x="10475033" y="4209133"/>
            <a:ext cx="445740" cy="509419"/>
          </a:xfrm>
          <a:prstGeom prst="rect">
            <a:avLst/>
          </a:prstGeom>
        </p:spPr>
      </p:pic>
      <p:pic>
        <p:nvPicPr>
          <p:cNvPr id="10" name="図 9">
            <a:extLst>
              <a:ext uri="{FF2B5EF4-FFF2-40B4-BE49-F238E27FC236}">
                <a16:creationId xmlns:a16="http://schemas.microsoft.com/office/drawing/2014/main" id="{DCEE2A2A-9D8D-45B3-BA99-0801778DABCC}"/>
              </a:ext>
            </a:extLst>
          </p:cNvPr>
          <p:cNvPicPr>
            <a:picLocks noChangeAspect="1"/>
          </p:cNvPicPr>
          <p:nvPr/>
        </p:nvPicPr>
        <p:blipFill>
          <a:blip r:embed="rId9"/>
          <a:stretch>
            <a:fillRect/>
          </a:stretch>
        </p:blipFill>
        <p:spPr>
          <a:xfrm>
            <a:off x="8878582" y="4936329"/>
            <a:ext cx="2086632" cy="1688582"/>
          </a:xfrm>
          <a:prstGeom prst="rect">
            <a:avLst/>
          </a:prstGeom>
        </p:spPr>
      </p:pic>
      <p:sp>
        <p:nvSpPr>
          <p:cNvPr id="2" name="正方形/長方形 1">
            <a:extLst>
              <a:ext uri="{FF2B5EF4-FFF2-40B4-BE49-F238E27FC236}">
                <a16:creationId xmlns:a16="http://schemas.microsoft.com/office/drawing/2014/main" id="{B2A975B2-0763-4428-B013-DDC51D2950EC}"/>
              </a:ext>
            </a:extLst>
          </p:cNvPr>
          <p:cNvSpPr/>
          <p:nvPr/>
        </p:nvSpPr>
        <p:spPr>
          <a:xfrm>
            <a:off x="2175675" y="3773743"/>
            <a:ext cx="9339167" cy="2836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90E97445-68D1-4D9E-8E07-7DF58D8DAF44}"/>
              </a:ext>
            </a:extLst>
          </p:cNvPr>
          <p:cNvSpPr/>
          <p:nvPr/>
        </p:nvSpPr>
        <p:spPr>
          <a:xfrm>
            <a:off x="2691079" y="2561565"/>
            <a:ext cx="4170986" cy="355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33431C32-BA6D-4B30-85B3-6AFDB97ABEB2}"/>
              </a:ext>
            </a:extLst>
          </p:cNvPr>
          <p:cNvSpPr/>
          <p:nvPr/>
        </p:nvSpPr>
        <p:spPr>
          <a:xfrm>
            <a:off x="3811638" y="4835811"/>
            <a:ext cx="6963042" cy="5094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7E80947F-0F0B-41D1-B24A-89CBE7037079}"/>
              </a:ext>
            </a:extLst>
          </p:cNvPr>
          <p:cNvSpPr txBox="1"/>
          <p:nvPr/>
        </p:nvSpPr>
        <p:spPr>
          <a:xfrm>
            <a:off x="4080221" y="3945460"/>
            <a:ext cx="6097344" cy="356251"/>
          </a:xfrm>
          <a:prstGeom prst="rect">
            <a:avLst/>
          </a:prstGeom>
          <a:solidFill>
            <a:schemeClr val="bg1"/>
          </a:solidFill>
        </p:spPr>
        <p:txBody>
          <a:bodyPr wrap="square" rtlCol="0">
            <a:spAutoFit/>
          </a:bodyPr>
          <a:lstStyle/>
          <a:p>
            <a:pPr defTabSz="435529"/>
            <a:r>
              <a:rPr lang="ja-JP" altLang="en-US" sz="1715" dirty="0">
                <a:solidFill>
                  <a:prstClr val="black"/>
                </a:solidFill>
                <a:latin typeface="ARゴシック体S" panose="020B0A09000000000000" pitchFamily="49" charset="-128"/>
                <a:ea typeface="ARゴシック体S" panose="020B0A09000000000000" pitchFamily="49" charset="-128"/>
              </a:rPr>
              <a:t>スタッフが 子どもから感じる学習に関する不安</a:t>
            </a:r>
            <a:r>
              <a:rPr lang="en-US" altLang="ja-JP" sz="1715" dirty="0">
                <a:solidFill>
                  <a:prstClr val="black"/>
                </a:solidFill>
                <a:latin typeface="ARゴシック体S" panose="020B0A09000000000000" pitchFamily="49" charset="-128"/>
                <a:ea typeface="ARゴシック体S" panose="020B0A09000000000000" pitchFamily="49" charset="-128"/>
              </a:rPr>
              <a:t>(</a:t>
            </a:r>
            <a:r>
              <a:rPr lang="ja-JP" altLang="en-US" sz="1715" dirty="0">
                <a:solidFill>
                  <a:prstClr val="black"/>
                </a:solidFill>
                <a:latin typeface="ARゴシック体S" panose="020B0A09000000000000" pitchFamily="49" charset="-128"/>
                <a:ea typeface="ARゴシック体S" panose="020B0A09000000000000" pitchFamily="49" charset="-128"/>
              </a:rPr>
              <a:t>複数回答</a:t>
            </a:r>
            <a:r>
              <a:rPr lang="en-US" altLang="ja-JP" sz="1715" dirty="0">
                <a:solidFill>
                  <a:prstClr val="black"/>
                </a:solidFill>
                <a:latin typeface="ARゴシック体S" panose="020B0A09000000000000" pitchFamily="49" charset="-128"/>
                <a:ea typeface="ARゴシック体S" panose="020B0A09000000000000" pitchFamily="49" charset="-128"/>
              </a:rPr>
              <a:t>)</a:t>
            </a:r>
            <a:endParaRPr lang="ja-JP" altLang="en-US" sz="1715" dirty="0">
              <a:solidFill>
                <a:prstClr val="black"/>
              </a:solidFill>
              <a:latin typeface="ARゴシック体S" panose="020B0A09000000000000" pitchFamily="49" charset="-128"/>
              <a:ea typeface="ARゴシック体S" panose="020B0A09000000000000" pitchFamily="49" charset="-128"/>
            </a:endParaRPr>
          </a:p>
        </p:txBody>
      </p:sp>
      <p:sp>
        <p:nvSpPr>
          <p:cNvPr id="13" name="テキスト ボックス 12">
            <a:extLst>
              <a:ext uri="{FF2B5EF4-FFF2-40B4-BE49-F238E27FC236}">
                <a16:creationId xmlns:a16="http://schemas.microsoft.com/office/drawing/2014/main" id="{E027D9D0-647B-41EC-9D29-6DDCDF328C96}"/>
              </a:ext>
            </a:extLst>
          </p:cNvPr>
          <p:cNvSpPr txBox="1"/>
          <p:nvPr/>
        </p:nvSpPr>
        <p:spPr>
          <a:xfrm>
            <a:off x="7506651" y="1849344"/>
            <a:ext cx="787685" cy="369332"/>
          </a:xfrm>
          <a:prstGeom prst="rect">
            <a:avLst/>
          </a:prstGeom>
          <a:solidFill>
            <a:schemeClr val="bg1"/>
          </a:solidFill>
        </p:spPr>
        <p:txBody>
          <a:bodyPr wrap="square" rtlCol="0">
            <a:spAutoFit/>
          </a:bodyPr>
          <a:lstStyle/>
          <a:p>
            <a:r>
              <a:rPr kumimoji="1" lang="en-US" altLang="ja-JP" b="1" dirty="0">
                <a:solidFill>
                  <a:srgbClr val="333333"/>
                </a:solidFill>
                <a:latin typeface="ＭＳ 明朝" panose="02020609040205080304" pitchFamily="17" charset="-128"/>
                <a:ea typeface="ＭＳ 明朝" panose="02020609040205080304" pitchFamily="17" charset="-128"/>
              </a:rPr>
              <a:t>47.4%</a:t>
            </a:r>
            <a:endParaRPr kumimoji="1" lang="ja-JP" altLang="en-US" b="1" dirty="0">
              <a:solidFill>
                <a:srgbClr val="333333"/>
              </a:solidFill>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DF9C2E95-AD27-4879-8B96-1870FF2E0BE3}"/>
              </a:ext>
            </a:extLst>
          </p:cNvPr>
          <p:cNvSpPr txBox="1"/>
          <p:nvPr/>
        </p:nvSpPr>
        <p:spPr>
          <a:xfrm>
            <a:off x="7506652" y="2215198"/>
            <a:ext cx="787685" cy="369332"/>
          </a:xfrm>
          <a:prstGeom prst="rect">
            <a:avLst/>
          </a:prstGeom>
          <a:solidFill>
            <a:schemeClr val="bg1"/>
          </a:solidFill>
        </p:spPr>
        <p:txBody>
          <a:bodyPr wrap="square" rtlCol="0">
            <a:spAutoFit/>
          </a:bodyPr>
          <a:lstStyle/>
          <a:p>
            <a:r>
              <a:rPr kumimoji="1" lang="en-US" altLang="ja-JP" b="1" dirty="0">
                <a:solidFill>
                  <a:srgbClr val="333333"/>
                </a:solidFill>
                <a:latin typeface="ＭＳ 明朝" panose="02020609040205080304" pitchFamily="17" charset="-128"/>
                <a:ea typeface="ＭＳ 明朝" panose="02020609040205080304" pitchFamily="17" charset="-128"/>
              </a:rPr>
              <a:t>47.4%</a:t>
            </a:r>
            <a:endParaRPr kumimoji="1" lang="ja-JP" altLang="en-US" b="1" dirty="0">
              <a:solidFill>
                <a:srgbClr val="333333"/>
              </a:solidFill>
              <a:latin typeface="ＭＳ 明朝" panose="02020609040205080304" pitchFamily="17" charset="-128"/>
              <a:ea typeface="ＭＳ 明朝" panose="02020609040205080304" pitchFamily="17" charset="-128"/>
            </a:endParaRPr>
          </a:p>
        </p:txBody>
      </p:sp>
      <p:sp>
        <p:nvSpPr>
          <p:cNvPr id="25" name="テキスト ボックス 24">
            <a:extLst>
              <a:ext uri="{FF2B5EF4-FFF2-40B4-BE49-F238E27FC236}">
                <a16:creationId xmlns:a16="http://schemas.microsoft.com/office/drawing/2014/main" id="{22B7CD73-89FA-4D24-A24B-4AC35DEE23CE}"/>
              </a:ext>
            </a:extLst>
          </p:cNvPr>
          <p:cNvSpPr txBox="1"/>
          <p:nvPr/>
        </p:nvSpPr>
        <p:spPr>
          <a:xfrm>
            <a:off x="5958203" y="2899630"/>
            <a:ext cx="947079" cy="338554"/>
          </a:xfrm>
          <a:prstGeom prst="rect">
            <a:avLst/>
          </a:prstGeom>
          <a:solidFill>
            <a:schemeClr val="bg1">
              <a:alpha val="0"/>
            </a:schemeClr>
          </a:solidFill>
        </p:spPr>
        <p:txBody>
          <a:bodyPr wrap="square" rtlCol="0">
            <a:spAutoFit/>
          </a:bodyPr>
          <a:lstStyle/>
          <a:p>
            <a:r>
              <a:rPr kumimoji="1" lang="en-US" altLang="ja-JP" sz="1600" b="1" dirty="0">
                <a:solidFill>
                  <a:srgbClr val="333333"/>
                </a:solidFill>
                <a:latin typeface="ＭＳ 明朝" panose="02020609040205080304" pitchFamily="17" charset="-128"/>
                <a:ea typeface="ＭＳ 明朝" panose="02020609040205080304" pitchFamily="17" charset="-128"/>
              </a:rPr>
              <a:t>40.4%</a:t>
            </a:r>
            <a:endParaRPr kumimoji="1" lang="ja-JP" altLang="en-US" sz="1600" b="1" dirty="0">
              <a:solidFill>
                <a:srgbClr val="333333"/>
              </a:solidFill>
              <a:latin typeface="ＭＳ 明朝" panose="02020609040205080304" pitchFamily="17" charset="-128"/>
              <a:ea typeface="ＭＳ 明朝" panose="02020609040205080304" pitchFamily="17" charset="-128"/>
            </a:endParaRPr>
          </a:p>
        </p:txBody>
      </p:sp>
      <p:sp>
        <p:nvSpPr>
          <p:cNvPr id="31" name="テキスト ボックス 30">
            <a:extLst>
              <a:ext uri="{FF2B5EF4-FFF2-40B4-BE49-F238E27FC236}">
                <a16:creationId xmlns:a16="http://schemas.microsoft.com/office/drawing/2014/main" id="{5D52DE7E-BE5F-4E3E-8F22-A85DFD1FB3FA}"/>
              </a:ext>
            </a:extLst>
          </p:cNvPr>
          <p:cNvSpPr txBox="1"/>
          <p:nvPr/>
        </p:nvSpPr>
        <p:spPr>
          <a:xfrm>
            <a:off x="5958203" y="2563584"/>
            <a:ext cx="776387" cy="338554"/>
          </a:xfrm>
          <a:prstGeom prst="rect">
            <a:avLst/>
          </a:prstGeom>
          <a:solidFill>
            <a:schemeClr val="bg1">
              <a:alpha val="0"/>
            </a:schemeClr>
          </a:solidFill>
        </p:spPr>
        <p:txBody>
          <a:bodyPr wrap="square" rtlCol="0">
            <a:spAutoFit/>
          </a:bodyPr>
          <a:lstStyle/>
          <a:p>
            <a:r>
              <a:rPr kumimoji="1" lang="en-US" altLang="ja-JP" sz="1600" b="1" dirty="0">
                <a:solidFill>
                  <a:srgbClr val="333333"/>
                </a:solidFill>
                <a:latin typeface="ＭＳ 明朝" panose="02020609040205080304" pitchFamily="17" charset="-128"/>
                <a:ea typeface="ＭＳ 明朝" panose="02020609040205080304" pitchFamily="17" charset="-128"/>
              </a:rPr>
              <a:t>40.4%</a:t>
            </a:r>
            <a:endParaRPr kumimoji="1" lang="ja-JP" altLang="en-US" sz="1600" b="1" dirty="0">
              <a:solidFill>
                <a:srgbClr val="333333"/>
              </a:solidFill>
              <a:latin typeface="ＭＳ 明朝" panose="02020609040205080304" pitchFamily="17" charset="-128"/>
              <a:ea typeface="ＭＳ 明朝" panose="02020609040205080304" pitchFamily="17" charset="-128"/>
            </a:endParaRPr>
          </a:p>
        </p:txBody>
      </p:sp>
      <p:sp>
        <p:nvSpPr>
          <p:cNvPr id="12" name="正方形/長方形 11">
            <a:extLst>
              <a:ext uri="{FF2B5EF4-FFF2-40B4-BE49-F238E27FC236}">
                <a16:creationId xmlns:a16="http://schemas.microsoft.com/office/drawing/2014/main" id="{D28ADE9A-7FA6-4666-BE7D-BCEFCE089C76}"/>
              </a:ext>
            </a:extLst>
          </p:cNvPr>
          <p:cNvSpPr/>
          <p:nvPr/>
        </p:nvSpPr>
        <p:spPr>
          <a:xfrm>
            <a:off x="572550" y="1879249"/>
            <a:ext cx="7721786" cy="335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33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1507702"/>
            <a:ext cx="11524767" cy="5350299"/>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5" name="角丸四角形 4"/>
          <p:cNvSpPr/>
          <p:nvPr/>
        </p:nvSpPr>
        <p:spPr>
          <a:xfrm>
            <a:off x="1284733" y="1249604"/>
            <a:ext cx="9622532" cy="1125804"/>
          </a:xfrm>
          <a:prstGeom prst="roundRect">
            <a:avLst>
              <a:gd name="adj" fmla="val 16667"/>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2667"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＜子どもの思い＞</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・学習の遅れを取り戻したい　　</a:t>
            </a:r>
            <a:r>
              <a:rPr kumimoji="0" lang="ja-JP" altLang="en-US" sz="2667" b="1">
                <a:solidFill>
                  <a:prstClr val="black"/>
                </a:solidFill>
                <a:latin typeface="Calibri" panose="020F0502020204030204"/>
                <a:ea typeface="ＭＳ Ｐゴシック" panose="020B0600070205080204" pitchFamily="50" charset="-128"/>
              </a:rPr>
              <a:t>・進学したい</a:t>
            </a:r>
            <a:endParaRPr kumimoji="0" lang="ja-JP" altLang="en-US" sz="2667" b="1" dirty="0">
              <a:solidFill>
                <a:prstClr val="black"/>
              </a:solidFill>
              <a:latin typeface="Calibri" panose="020F0502020204030204"/>
              <a:ea typeface="ＭＳ Ｐゴシック" panose="020B0600070205080204" pitchFamily="50" charset="-128"/>
            </a:endParaRPr>
          </a:p>
          <a:p>
            <a:pPr algn="ctr" defTabSz="435529"/>
            <a:endParaRPr kumimoji="0" lang="en-US" altLang="ja-JP" sz="2667" dirty="0">
              <a:solidFill>
                <a:prstClr val="black"/>
              </a:solidFill>
              <a:latin typeface="Calibri" panose="020F0502020204030204"/>
              <a:ea typeface="ＭＳ Ｐゴシック" panose="020B0600070205080204" pitchFamily="50" charset="-128"/>
            </a:endParaRPr>
          </a:p>
        </p:txBody>
      </p:sp>
      <p:sp>
        <p:nvSpPr>
          <p:cNvPr id="8" name="角丸四角形 7"/>
          <p:cNvSpPr/>
          <p:nvPr/>
        </p:nvSpPr>
        <p:spPr>
          <a:xfrm>
            <a:off x="6248463" y="4570244"/>
            <a:ext cx="5554229" cy="2063130"/>
          </a:xfrm>
          <a:prstGeom prst="roundRect">
            <a:avLst>
              <a:gd name="adj" fmla="val 16667"/>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2667" dirty="0">
                <a:solidFill>
                  <a:prstClr val="black"/>
                </a:solidFill>
                <a:latin typeface="Calibri" panose="020F0502020204030204"/>
                <a:ea typeface="ＭＳ Ｐゴシック" panose="020B0600070205080204" pitchFamily="50" charset="-128"/>
              </a:rPr>
              <a:t>＜スタッフが子どもから感じたこと＞</a:t>
            </a:r>
            <a:endParaRPr kumimoji="0" lang="en-US" altLang="ja-JP" sz="2667"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・勉強が分からない</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・進学できるか</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・学習の遅れ</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9" name="角丸四角形 8"/>
          <p:cNvSpPr/>
          <p:nvPr/>
        </p:nvSpPr>
        <p:spPr>
          <a:xfrm>
            <a:off x="3272447" y="3105816"/>
            <a:ext cx="5647103" cy="728246"/>
          </a:xfrm>
          <a:prstGeom prst="roundRect">
            <a:avLst>
              <a:gd name="adj" fmla="val 16667"/>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429"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でも</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　　＜不安＞</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p:txBody>
      </p:sp>
      <p:sp>
        <p:nvSpPr>
          <p:cNvPr id="10" name="角丸四角形 9"/>
          <p:cNvSpPr/>
          <p:nvPr/>
        </p:nvSpPr>
        <p:spPr>
          <a:xfrm>
            <a:off x="364168" y="4620023"/>
            <a:ext cx="5549268" cy="2013351"/>
          </a:xfrm>
          <a:prstGeom prst="roundRect">
            <a:avLst>
              <a:gd name="adj" fmla="val 16667"/>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＜子ども＞</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・勉強が分からない</a:t>
            </a:r>
            <a:endParaRPr kumimoji="0" lang="en-US" altLang="ja-JP" sz="3048" dirty="0">
              <a:solidFill>
                <a:prstClr val="black"/>
              </a:solidFill>
              <a:latin typeface="Calibri" panose="020F0502020204030204"/>
              <a:ea typeface="ＭＳ Ｐゴシック" panose="020B0600070205080204" pitchFamily="50" charset="-128"/>
            </a:endParaRPr>
          </a:p>
          <a:p>
            <a:pPr defTabSz="435529"/>
            <a:r>
              <a:rPr kumimoji="0" lang="ja-JP" altLang="en-US" sz="3048" dirty="0">
                <a:solidFill>
                  <a:prstClr val="black"/>
                </a:solidFill>
                <a:latin typeface="Calibri" panose="020F0502020204030204"/>
                <a:ea typeface="ＭＳ Ｐゴシック" panose="020B0600070205080204" pitchFamily="50" charset="-128"/>
              </a:rPr>
              <a:t>　・勉強が嫌い</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　</a:t>
            </a:r>
          </a:p>
        </p:txBody>
      </p:sp>
      <p:sp>
        <p:nvSpPr>
          <p:cNvPr id="7" name="正方形/長方形 6"/>
          <p:cNvSpPr/>
          <p:nvPr/>
        </p:nvSpPr>
        <p:spPr>
          <a:xfrm>
            <a:off x="354994" y="128553"/>
            <a:ext cx="5370078" cy="8481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3810" dirty="0">
                <a:solidFill>
                  <a:prstClr val="black"/>
                </a:solidFill>
                <a:latin typeface="Calibri" panose="020F0502020204030204"/>
                <a:ea typeface="ＭＳ Ｐゴシック" panose="020B0600070205080204" pitchFamily="50" charset="-128"/>
              </a:rPr>
              <a:t>学習に関する不安</a:t>
            </a:r>
            <a:r>
              <a:rPr kumimoji="0" lang="ja-JP" altLang="en-US" sz="3048" dirty="0">
                <a:solidFill>
                  <a:prstClr val="black"/>
                </a:solidFill>
                <a:latin typeface="Calibri" panose="020F0502020204030204"/>
                <a:ea typeface="ＭＳ Ｐゴシック" panose="020B0600070205080204" pitchFamily="50" charset="-128"/>
              </a:rPr>
              <a:t>＜２＞</a:t>
            </a:r>
          </a:p>
        </p:txBody>
      </p:sp>
      <p:sp>
        <p:nvSpPr>
          <p:cNvPr id="4" name="下矢印 3"/>
          <p:cNvSpPr/>
          <p:nvPr/>
        </p:nvSpPr>
        <p:spPr>
          <a:xfrm>
            <a:off x="5527923" y="2495777"/>
            <a:ext cx="1136150" cy="48180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
        <p:nvSpPr>
          <p:cNvPr id="11" name="下矢印 10"/>
          <p:cNvSpPr/>
          <p:nvPr/>
        </p:nvSpPr>
        <p:spPr>
          <a:xfrm>
            <a:off x="5527923" y="3943005"/>
            <a:ext cx="1136150" cy="56807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endParaRPr lang="ja-JP" altLang="en-US" sz="1715">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613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94682" y="1524336"/>
            <a:ext cx="4778673" cy="945149"/>
          </a:xfrm>
        </p:spPr>
        <p:txBody>
          <a:bodyPr>
            <a:normAutofit/>
          </a:bodyPr>
          <a:lstStyle/>
          <a:p>
            <a:pPr algn="l"/>
            <a:endParaRPr lang="en-US" altLang="ja-JP" dirty="0"/>
          </a:p>
          <a:p>
            <a:pPr algn="l">
              <a:spcBef>
                <a:spcPct val="34000"/>
              </a:spcBef>
            </a:pPr>
            <a:endParaRPr lang="en-US" altLang="ja-JP" dirty="0"/>
          </a:p>
          <a:p>
            <a:pPr algn="l">
              <a:spcBef>
                <a:spcPct val="34000"/>
              </a:spcBef>
            </a:pPr>
            <a:endParaRPr lang="en-US" altLang="ja-JP" dirty="0"/>
          </a:p>
          <a:p>
            <a:pPr algn="l">
              <a:spcBef>
                <a:spcPct val="34000"/>
              </a:spcBef>
            </a:pPr>
            <a:endParaRPr lang="en-US" altLang="ja-JP" dirty="0"/>
          </a:p>
          <a:p>
            <a:pPr algn="l">
              <a:spcBef>
                <a:spcPct val="34000"/>
              </a:spcBef>
            </a:pPr>
            <a:endParaRPr lang="en-US" altLang="ja-JP" dirty="0"/>
          </a:p>
          <a:p>
            <a:pPr algn="l">
              <a:spcBef>
                <a:spcPct val="34000"/>
              </a:spcBef>
            </a:pPr>
            <a:endParaRPr lang="en-US" altLang="ja-JP" dirty="0"/>
          </a:p>
          <a:p>
            <a:pPr algn="l">
              <a:spcBef>
                <a:spcPct val="34000"/>
              </a:spcBef>
            </a:pPr>
            <a:endParaRPr lang="en-US" altLang="ja-JP" dirty="0"/>
          </a:p>
          <a:p>
            <a:pPr algn="l">
              <a:spcBef>
                <a:spcPct val="34000"/>
              </a:spcBef>
            </a:pPr>
            <a:endParaRPr lang="en-US" altLang="ja-JP" dirty="0"/>
          </a:p>
          <a:p>
            <a:pPr algn="l">
              <a:spcBef>
                <a:spcPct val="34000"/>
              </a:spcBef>
            </a:pPr>
            <a:endParaRPr lang="ja-JP" altLang="en-US" dirty="0"/>
          </a:p>
        </p:txBody>
      </p:sp>
      <p:sp>
        <p:nvSpPr>
          <p:cNvPr id="12" name="角丸四角形 11"/>
          <p:cNvSpPr/>
          <p:nvPr/>
        </p:nvSpPr>
        <p:spPr>
          <a:xfrm>
            <a:off x="188945" y="2442434"/>
            <a:ext cx="3213728" cy="674514"/>
          </a:xfrm>
          <a:prstGeom prst="roundRect">
            <a:avLst>
              <a:gd name="adj"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srgbClr val="FF0000"/>
                </a:solidFill>
                <a:latin typeface="Calibri" panose="020F0502020204030204"/>
                <a:ea typeface="ＭＳ Ｐゴシック" panose="020B0600070205080204" pitchFamily="50" charset="-128"/>
              </a:rPr>
              <a:t>私なんかどうせ</a:t>
            </a:r>
            <a:r>
              <a:rPr kumimoji="0" lang="en-US" altLang="ja-JP" sz="3048" dirty="0">
                <a:solidFill>
                  <a:srgbClr val="FF0000"/>
                </a:solidFill>
                <a:latin typeface="Calibri" panose="020F0502020204030204"/>
                <a:ea typeface="ＭＳ Ｐゴシック" panose="020B0600070205080204" pitchFamily="50" charset="-128"/>
              </a:rPr>
              <a:t>…</a:t>
            </a:r>
            <a:endParaRPr kumimoji="0" lang="ja-JP" altLang="en-US" sz="3048" dirty="0">
              <a:solidFill>
                <a:srgbClr val="FF0000"/>
              </a:solidFill>
              <a:latin typeface="Calibri" panose="020F0502020204030204"/>
              <a:ea typeface="ＭＳ Ｐゴシック" panose="020B0600070205080204" pitchFamily="50" charset="-128"/>
            </a:endParaRPr>
          </a:p>
        </p:txBody>
      </p:sp>
      <p:sp>
        <p:nvSpPr>
          <p:cNvPr id="5" name="円/楕円 4"/>
          <p:cNvSpPr/>
          <p:nvPr/>
        </p:nvSpPr>
        <p:spPr>
          <a:xfrm>
            <a:off x="206992" y="316001"/>
            <a:ext cx="11698241" cy="101612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667" b="1" dirty="0">
                <a:solidFill>
                  <a:prstClr val="black"/>
                </a:solidFill>
                <a:latin typeface="Calibri" panose="020F0502020204030204"/>
                <a:ea typeface="ＭＳ Ｐゴシック" panose="020B0600070205080204" pitchFamily="50" charset="-128"/>
              </a:rPr>
              <a:t>スタッフが　子どもとの関わりの中で　不安を感じた</a:t>
            </a:r>
            <a:endParaRPr kumimoji="0" lang="en-US" altLang="ja-JP" sz="2667" b="1" dirty="0">
              <a:solidFill>
                <a:prstClr val="black"/>
              </a:solidFill>
              <a:latin typeface="Calibri" panose="020F0502020204030204"/>
              <a:ea typeface="ＭＳ Ｐゴシック" panose="020B0600070205080204" pitchFamily="50" charset="-128"/>
            </a:endParaRPr>
          </a:p>
          <a:p>
            <a:pPr algn="ctr" defTabSz="435529"/>
            <a:r>
              <a:rPr kumimoji="0" lang="ja-JP" altLang="en-US" sz="2667" b="1" dirty="0">
                <a:solidFill>
                  <a:prstClr val="black"/>
                </a:solidFill>
                <a:latin typeface="Calibri" panose="020F0502020204030204"/>
                <a:ea typeface="ＭＳ Ｐゴシック" panose="020B0600070205080204" pitchFamily="50" charset="-128"/>
              </a:rPr>
              <a:t>場面や言動</a:t>
            </a:r>
          </a:p>
        </p:txBody>
      </p:sp>
      <p:sp>
        <p:nvSpPr>
          <p:cNvPr id="15" name="角丸四角形 14"/>
          <p:cNvSpPr/>
          <p:nvPr/>
        </p:nvSpPr>
        <p:spPr>
          <a:xfrm>
            <a:off x="3472544" y="2633086"/>
            <a:ext cx="3466645" cy="651167"/>
          </a:xfrm>
          <a:prstGeom prst="roundRect">
            <a:avLst>
              <a:gd name="adj"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srgbClr val="FF0000"/>
                </a:solidFill>
                <a:latin typeface="Calibri" panose="020F0502020204030204"/>
                <a:ea typeface="ＭＳ Ｐゴシック" panose="020B0600070205080204" pitchFamily="50" charset="-128"/>
              </a:rPr>
              <a:t>ざわざわ感が嫌だ</a:t>
            </a:r>
          </a:p>
        </p:txBody>
      </p:sp>
      <p:sp>
        <p:nvSpPr>
          <p:cNvPr id="18" name="角丸四角形 17"/>
          <p:cNvSpPr/>
          <p:nvPr/>
        </p:nvSpPr>
        <p:spPr>
          <a:xfrm>
            <a:off x="745480" y="5000458"/>
            <a:ext cx="2657193" cy="717345"/>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srgbClr val="FF0000"/>
                </a:solidFill>
                <a:latin typeface="Calibri" panose="020F0502020204030204"/>
                <a:ea typeface="ＭＳ Ｐゴシック" panose="020B0600070205080204" pitchFamily="50" charset="-128"/>
              </a:rPr>
              <a:t>無口で無表情</a:t>
            </a:r>
          </a:p>
        </p:txBody>
      </p:sp>
      <p:sp>
        <p:nvSpPr>
          <p:cNvPr id="19" name="角丸四角形 18"/>
          <p:cNvSpPr/>
          <p:nvPr/>
        </p:nvSpPr>
        <p:spPr>
          <a:xfrm>
            <a:off x="6653118" y="4961559"/>
            <a:ext cx="4569327" cy="653132"/>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srgbClr val="FF0000"/>
                </a:solidFill>
                <a:latin typeface="Calibri" panose="020F0502020204030204"/>
                <a:ea typeface="ＭＳ Ｐゴシック" panose="020B0600070205080204" pitchFamily="50" charset="-128"/>
              </a:rPr>
              <a:t>音やにおいに極度に敏感</a:t>
            </a:r>
          </a:p>
        </p:txBody>
      </p:sp>
      <p:sp>
        <p:nvSpPr>
          <p:cNvPr id="11" name="角丸四角形 10"/>
          <p:cNvSpPr/>
          <p:nvPr/>
        </p:nvSpPr>
        <p:spPr>
          <a:xfrm>
            <a:off x="780845" y="1672697"/>
            <a:ext cx="3331037" cy="625032"/>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私は大丈夫です</a:t>
            </a:r>
            <a:r>
              <a:rPr kumimoji="0" lang="en-US" altLang="ja-JP" sz="3048" dirty="0">
                <a:solidFill>
                  <a:prstClr val="black"/>
                </a:solidFill>
                <a:latin typeface="Calibri" panose="020F0502020204030204"/>
                <a:ea typeface="ＭＳ Ｐゴシック" panose="020B0600070205080204" pitchFamily="50" charset="-128"/>
              </a:rPr>
              <a:t>…</a:t>
            </a:r>
            <a:endParaRPr kumimoji="0" lang="ja-JP" altLang="en-US" sz="3048" dirty="0">
              <a:solidFill>
                <a:prstClr val="black"/>
              </a:solidFill>
              <a:latin typeface="Calibri" panose="020F0502020204030204"/>
              <a:ea typeface="ＭＳ Ｐゴシック" panose="020B0600070205080204" pitchFamily="50" charset="-128"/>
            </a:endParaRPr>
          </a:p>
        </p:txBody>
      </p:sp>
      <p:sp>
        <p:nvSpPr>
          <p:cNvPr id="13" name="角丸四角形 12"/>
          <p:cNvSpPr/>
          <p:nvPr/>
        </p:nvSpPr>
        <p:spPr>
          <a:xfrm>
            <a:off x="4222472" y="1416361"/>
            <a:ext cx="5310201" cy="693647"/>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面倒だからこのままでいいです</a:t>
            </a:r>
          </a:p>
        </p:txBody>
      </p:sp>
      <p:sp>
        <p:nvSpPr>
          <p:cNvPr id="14" name="角丸四角形 13"/>
          <p:cNvSpPr/>
          <p:nvPr/>
        </p:nvSpPr>
        <p:spPr>
          <a:xfrm>
            <a:off x="7512858" y="3260774"/>
            <a:ext cx="4313832" cy="665407"/>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高校には退学があるの</a:t>
            </a:r>
          </a:p>
        </p:txBody>
      </p:sp>
      <p:sp>
        <p:nvSpPr>
          <p:cNvPr id="20" name="角丸四角形 19"/>
          <p:cNvSpPr/>
          <p:nvPr/>
        </p:nvSpPr>
        <p:spPr>
          <a:xfrm>
            <a:off x="6822157" y="2270365"/>
            <a:ext cx="5133267" cy="846584"/>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お母さんを楽にしてあげたいでも自信がない</a:t>
            </a:r>
          </a:p>
        </p:txBody>
      </p:sp>
      <p:sp>
        <p:nvSpPr>
          <p:cNvPr id="21" name="角丸四角形 20"/>
          <p:cNvSpPr/>
          <p:nvPr/>
        </p:nvSpPr>
        <p:spPr>
          <a:xfrm>
            <a:off x="812282" y="3435185"/>
            <a:ext cx="6486755" cy="596428"/>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先生は私のことなんか気にしていない</a:t>
            </a:r>
          </a:p>
        </p:txBody>
      </p:sp>
      <p:sp>
        <p:nvSpPr>
          <p:cNvPr id="22" name="角丸四角形 21"/>
          <p:cNvSpPr/>
          <p:nvPr/>
        </p:nvSpPr>
        <p:spPr>
          <a:xfrm>
            <a:off x="1354322" y="4245021"/>
            <a:ext cx="4016125" cy="630663"/>
          </a:xfrm>
          <a:prstGeom prst="roundRect">
            <a:avLst>
              <a:gd name="adj"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トイレから出られない</a:t>
            </a:r>
          </a:p>
        </p:txBody>
      </p:sp>
      <p:sp>
        <p:nvSpPr>
          <p:cNvPr id="23" name="角丸四角形 22"/>
          <p:cNvSpPr/>
          <p:nvPr/>
        </p:nvSpPr>
        <p:spPr>
          <a:xfrm>
            <a:off x="5569778" y="4228043"/>
            <a:ext cx="3213728" cy="609455"/>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スマホが離せない</a:t>
            </a:r>
          </a:p>
        </p:txBody>
      </p:sp>
      <p:sp>
        <p:nvSpPr>
          <p:cNvPr id="24" name="角丸四角形 23"/>
          <p:cNvSpPr/>
          <p:nvPr/>
        </p:nvSpPr>
        <p:spPr>
          <a:xfrm>
            <a:off x="1248651" y="5881710"/>
            <a:ext cx="3949696" cy="639114"/>
          </a:xfrm>
          <a:prstGeom prst="roundRect">
            <a:avLst>
              <a:gd name="adj"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黙って帰ってしまった</a:t>
            </a:r>
          </a:p>
        </p:txBody>
      </p:sp>
      <p:sp>
        <p:nvSpPr>
          <p:cNvPr id="25" name="角丸四角形 24"/>
          <p:cNvSpPr/>
          <p:nvPr/>
        </p:nvSpPr>
        <p:spPr>
          <a:xfrm>
            <a:off x="4101616" y="5028364"/>
            <a:ext cx="2193461" cy="553890"/>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声が小さい</a:t>
            </a:r>
          </a:p>
        </p:txBody>
      </p:sp>
      <p:sp>
        <p:nvSpPr>
          <p:cNvPr id="26" name="角丸四角形 25"/>
          <p:cNvSpPr/>
          <p:nvPr/>
        </p:nvSpPr>
        <p:spPr>
          <a:xfrm>
            <a:off x="5715072" y="5834249"/>
            <a:ext cx="3595570" cy="570122"/>
          </a:xfrm>
          <a:prstGeom prst="roundRect">
            <a:avLst>
              <a:gd name="adj"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字が極端に小さい</a:t>
            </a:r>
          </a:p>
        </p:txBody>
      </p:sp>
      <p:sp>
        <p:nvSpPr>
          <p:cNvPr id="16" name="楕円 15"/>
          <p:cNvSpPr/>
          <p:nvPr/>
        </p:nvSpPr>
        <p:spPr>
          <a:xfrm>
            <a:off x="10495515" y="33419"/>
            <a:ext cx="1489494"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18</a:t>
            </a:r>
            <a:endParaRPr kumimoji="0" lang="ja-JP" altLang="en-US" sz="2286" b="1" dirty="0">
              <a:solidFill>
                <a:srgbClr val="002060"/>
              </a:solidFill>
              <a:latin typeface="Calibri" panose="020F0502020204030204"/>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0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60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60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60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60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60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6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P spid="19" grpId="0" animBg="1"/>
      <p:bldP spid="11" grpId="0" animBg="1"/>
      <p:bldP spid="13" grpId="0" animBg="1"/>
      <p:bldP spid="14" grpId="0" animBg="1"/>
      <p:bldP spid="20" grpId="0" animBg="1"/>
      <p:bldP spid="21" grpId="0" animBg="1"/>
      <p:bldP spid="22" grpId="0" animBg="1"/>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p:cNvSpPr/>
          <p:nvPr/>
        </p:nvSpPr>
        <p:spPr>
          <a:xfrm>
            <a:off x="501185" y="253408"/>
            <a:ext cx="1250737" cy="435525"/>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prstClr val="black"/>
                </a:solidFill>
                <a:latin typeface="Calibri" panose="020F0502020204030204"/>
                <a:ea typeface="ＭＳ Ｐゴシック" panose="020B0600070205080204" pitchFamily="50" charset="-128"/>
              </a:rPr>
              <a:t>保護者</a:t>
            </a:r>
          </a:p>
        </p:txBody>
      </p:sp>
      <p:sp>
        <p:nvSpPr>
          <p:cNvPr id="5" name="角丸四角形 4"/>
          <p:cNvSpPr/>
          <p:nvPr/>
        </p:nvSpPr>
        <p:spPr>
          <a:xfrm>
            <a:off x="2518436" y="572772"/>
            <a:ext cx="6496830" cy="926886"/>
          </a:xfrm>
          <a:prstGeom prst="roundRect">
            <a:avLst>
              <a:gd name="adj" fmla="val 16667"/>
            </a:avLst>
          </a:prstGeom>
          <a:solidFill>
            <a:schemeClr val="bg2"/>
          </a:solidFill>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子どもの行動や成長の変化について</a:t>
            </a:r>
          </a:p>
        </p:txBody>
      </p:sp>
      <p:sp>
        <p:nvSpPr>
          <p:cNvPr id="6" name="円/楕円 5"/>
          <p:cNvSpPr/>
          <p:nvPr/>
        </p:nvSpPr>
        <p:spPr>
          <a:xfrm>
            <a:off x="186472" y="2178565"/>
            <a:ext cx="5580379" cy="2221151"/>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気持ちの安定に関して　</a:t>
            </a:r>
            <a:r>
              <a:rPr kumimoji="0" lang="ja-JP" altLang="en-US" sz="3048" dirty="0">
                <a:solidFill>
                  <a:srgbClr val="0070C0"/>
                </a:solidFill>
                <a:latin typeface="Calibri" panose="020F0502020204030204"/>
                <a:ea typeface="ＭＳ Ｐゴシック" panose="020B0600070205080204" pitchFamily="50" charset="-128"/>
              </a:rPr>
              <a:t>８件</a:t>
            </a:r>
            <a:endParaRPr kumimoji="0" lang="en-US" altLang="ja-JP" sz="3048" dirty="0">
              <a:solidFill>
                <a:srgbClr val="0070C0"/>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気持ちにゆとりが</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でてきたようだ</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等</a:t>
            </a:r>
            <a:endParaRPr kumimoji="0" lang="ja-JP" altLang="en-US" sz="3048" dirty="0">
              <a:solidFill>
                <a:srgbClr val="0070C0"/>
              </a:solidFill>
              <a:latin typeface="Calibri" panose="020F0502020204030204"/>
              <a:ea typeface="ＭＳ Ｐゴシック" panose="020B0600070205080204" pitchFamily="50" charset="-128"/>
            </a:endParaRPr>
          </a:p>
        </p:txBody>
      </p:sp>
      <p:sp>
        <p:nvSpPr>
          <p:cNvPr id="8" name="円/楕円 7"/>
          <p:cNvSpPr/>
          <p:nvPr/>
        </p:nvSpPr>
        <p:spPr>
          <a:xfrm>
            <a:off x="5077973" y="2030292"/>
            <a:ext cx="6733027" cy="236942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学ぶ意欲に関して</a:t>
            </a:r>
          </a:p>
          <a:p>
            <a:pPr algn="ctr" defTabSz="435529"/>
            <a:r>
              <a:rPr kumimoji="0" lang="en-US" altLang="ja-JP" sz="3048" dirty="0">
                <a:solidFill>
                  <a:srgbClr val="0070C0"/>
                </a:solidFill>
                <a:latin typeface="Calibri" panose="020F0502020204030204"/>
                <a:ea typeface="ＭＳ Ｐゴシック" panose="020B0600070205080204" pitchFamily="50" charset="-128"/>
              </a:rPr>
              <a:t>1</a:t>
            </a:r>
            <a:r>
              <a:rPr kumimoji="0" lang="ja-JP" altLang="en-US" sz="3048" dirty="0">
                <a:solidFill>
                  <a:srgbClr val="0070C0"/>
                </a:solidFill>
                <a:latin typeface="Calibri" panose="020F0502020204030204"/>
                <a:ea typeface="ＭＳ Ｐゴシック" panose="020B0600070205080204" pitchFamily="50" charset="-128"/>
              </a:rPr>
              <a:t>３件</a:t>
            </a:r>
            <a:endParaRPr kumimoji="0" lang="en-US" altLang="ja-JP" sz="3048" dirty="0">
              <a:solidFill>
                <a:srgbClr val="0070C0"/>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親の声掛けが減り落ち着いて学習に取り組んでいる</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等</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endParaRPr kumimoji="0" lang="ja-JP" altLang="en-US" sz="3048" dirty="0">
              <a:solidFill>
                <a:srgbClr val="0070C0"/>
              </a:solidFill>
              <a:latin typeface="Calibri" panose="020F0502020204030204"/>
              <a:ea typeface="ＭＳ Ｐゴシック" panose="020B0600070205080204" pitchFamily="50" charset="-128"/>
            </a:endParaRPr>
          </a:p>
        </p:txBody>
      </p:sp>
      <p:sp>
        <p:nvSpPr>
          <p:cNvPr id="9" name="円/楕円 8"/>
          <p:cNvSpPr/>
          <p:nvPr/>
        </p:nvSpPr>
        <p:spPr>
          <a:xfrm>
            <a:off x="1751922" y="4177295"/>
            <a:ext cx="8001483" cy="19841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048" dirty="0">
                <a:solidFill>
                  <a:prstClr val="black"/>
                </a:solidFill>
                <a:latin typeface="Calibri" panose="020F0502020204030204"/>
                <a:ea typeface="ＭＳ Ｐゴシック" panose="020B0600070205080204" pitchFamily="50" charset="-128"/>
              </a:rPr>
              <a:t>行動の変化に関して</a:t>
            </a:r>
          </a:p>
          <a:p>
            <a:pPr algn="ctr" defTabSz="435529"/>
            <a:r>
              <a:rPr kumimoji="0" lang="ja-JP" altLang="en-US" sz="3048" dirty="0">
                <a:solidFill>
                  <a:srgbClr val="0070C0"/>
                </a:solidFill>
                <a:latin typeface="Calibri" panose="020F0502020204030204"/>
                <a:ea typeface="ＭＳ Ｐゴシック" panose="020B0600070205080204" pitchFamily="50" charset="-128"/>
              </a:rPr>
              <a:t>７件</a:t>
            </a:r>
            <a:endParaRPr kumimoji="0" lang="en-US" altLang="ja-JP" sz="3048" dirty="0">
              <a:solidFill>
                <a:srgbClr val="0070C0"/>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人や友だちに会うことが</a:t>
            </a:r>
            <a:endParaRPr kumimoji="0" lang="en-US" altLang="ja-JP" sz="3048" dirty="0">
              <a:solidFill>
                <a:prstClr val="black"/>
              </a:solidFill>
              <a:latin typeface="Calibri" panose="020F0502020204030204"/>
              <a:ea typeface="ＭＳ Ｐゴシック" panose="020B0600070205080204" pitchFamily="50" charset="-128"/>
            </a:endParaRPr>
          </a:p>
          <a:p>
            <a:pPr algn="ctr" defTabSz="435529"/>
            <a:r>
              <a:rPr kumimoji="0" lang="ja-JP" altLang="en-US" sz="3048" dirty="0">
                <a:solidFill>
                  <a:prstClr val="black"/>
                </a:solidFill>
                <a:latin typeface="Calibri" panose="020F0502020204030204"/>
                <a:ea typeface="ＭＳ Ｐゴシック" panose="020B0600070205080204" pitchFamily="50" charset="-128"/>
              </a:rPr>
              <a:t>改善された</a:t>
            </a:r>
            <a:r>
              <a:rPr kumimoji="0" lang="en-US" altLang="ja-JP" sz="3048" dirty="0">
                <a:solidFill>
                  <a:prstClr val="black"/>
                </a:solidFill>
                <a:latin typeface="Calibri" panose="020F0502020204030204"/>
                <a:ea typeface="ＭＳ Ｐゴシック" panose="020B0600070205080204" pitchFamily="50" charset="-128"/>
              </a:rPr>
              <a:t>..</a:t>
            </a:r>
            <a:r>
              <a:rPr kumimoji="0" lang="ja-JP" altLang="en-US" sz="3048" dirty="0">
                <a:solidFill>
                  <a:prstClr val="black"/>
                </a:solidFill>
                <a:latin typeface="Calibri" panose="020F0502020204030204"/>
                <a:ea typeface="ＭＳ Ｐゴシック" panose="020B0600070205080204" pitchFamily="50" charset="-128"/>
              </a:rPr>
              <a:t>等</a:t>
            </a:r>
            <a:endParaRPr kumimoji="0" lang="en-US" altLang="ja-JP" sz="3048" dirty="0">
              <a:solidFill>
                <a:srgbClr val="0070C0"/>
              </a:solidFill>
              <a:latin typeface="Calibri" panose="020F0502020204030204"/>
              <a:ea typeface="ＭＳ Ｐゴシック" panose="020B0600070205080204" pitchFamily="50" charset="-128"/>
            </a:endParaRPr>
          </a:p>
        </p:txBody>
      </p:sp>
      <p:sp>
        <p:nvSpPr>
          <p:cNvPr id="7" name="正方形/長方形 6"/>
          <p:cNvSpPr/>
          <p:nvPr/>
        </p:nvSpPr>
        <p:spPr>
          <a:xfrm>
            <a:off x="9168429" y="1106430"/>
            <a:ext cx="1964586"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dirty="0">
                <a:solidFill>
                  <a:prstClr val="black"/>
                </a:solidFill>
                <a:latin typeface="Calibri" panose="020F0502020204030204"/>
                <a:ea typeface="ＭＳ Ｐゴシック" panose="020B0600070205080204" pitchFamily="50" charset="-128"/>
              </a:rPr>
              <a:t>（自由記述）</a:t>
            </a:r>
            <a:r>
              <a:rPr kumimoji="0" lang="ja-JP" altLang="en-US" sz="1715" dirty="0">
                <a:solidFill>
                  <a:prstClr val="black"/>
                </a:solidFill>
                <a:latin typeface="Calibri" panose="020F0502020204030204"/>
                <a:ea typeface="ＭＳ Ｐゴシック" panose="020B0600070205080204" pitchFamily="50" charset="-128"/>
              </a:rPr>
              <a:t>　</a:t>
            </a:r>
          </a:p>
        </p:txBody>
      </p:sp>
      <p:sp>
        <p:nvSpPr>
          <p:cNvPr id="12" name="楕円 15"/>
          <p:cNvSpPr/>
          <p:nvPr/>
        </p:nvSpPr>
        <p:spPr>
          <a:xfrm>
            <a:off x="10440079" y="185826"/>
            <a:ext cx="1514636"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2</a:t>
            </a:r>
            <a:r>
              <a:rPr kumimoji="0" lang="ja-JP" altLang="en-US" sz="2286" b="1" dirty="0">
                <a:solidFill>
                  <a:srgbClr val="002060"/>
                </a:solidFill>
                <a:latin typeface="Calibri" panose="020F0502020204030204"/>
                <a:ea typeface="ＭＳ Ｐゴシック" panose="020B0600070205080204" pitchFamily="50" charset="-128"/>
              </a:rPr>
              <a:t>１</a:t>
            </a:r>
          </a:p>
        </p:txBody>
      </p:sp>
    </p:spTree>
    <p:extLst>
      <p:ext uri="{BB962C8B-B14F-4D97-AF65-F5344CB8AC3E}">
        <p14:creationId xmlns:p14="http://schemas.microsoft.com/office/powerpoint/2010/main" val="26779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Pct val="10000"/>
                                  </p:iterate>
                                  <p:childTnLst>
                                    <p:set>
                                      <p:cBhvr>
                                        <p:cTn id="6" dur="1500" fill="hold">
                                          <p:stCondLst>
                                            <p:cond delay="0"/>
                                          </p:stCondLst>
                                        </p:cTn>
                                        <p:tgtEl>
                                          <p:spTgt spid="6"/>
                                        </p:tgtEl>
                                        <p:attrNameLst>
                                          <p:attrName>style.visibility</p:attrName>
                                        </p:attrNameLst>
                                      </p:cBhvr>
                                      <p:to>
                                        <p:strVal val="visible"/>
                                      </p:to>
                                    </p:set>
                                    <p:animEffect transition="in" filter="fade">
                                      <p:cBhvr>
                                        <p:cTn id="7" dur="1500" fill="hold">
                                          <p:stCondLst>
                                            <p:cond delay="0"/>
                                          </p:stCondLst>
                                        </p:cTn>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iterate>
                                    <p:tmPct val="10000"/>
                                  </p:iterate>
                                  <p:childTnLst>
                                    <p:set>
                                      <p:cBhvr>
                                        <p:cTn id="10" dur="1500" fill="hold">
                                          <p:stCondLst>
                                            <p:cond delay="0"/>
                                          </p:stCondLst>
                                        </p:cTn>
                                        <p:tgtEl>
                                          <p:spTgt spid="8"/>
                                        </p:tgtEl>
                                        <p:attrNameLst>
                                          <p:attrName>style.visibility</p:attrName>
                                        </p:attrNameLst>
                                      </p:cBhvr>
                                      <p:to>
                                        <p:strVal val="visible"/>
                                      </p:to>
                                    </p:set>
                                    <p:animEffect transition="in" filter="fade">
                                      <p:cBhvr>
                                        <p:cTn id="11" dur="1500" fill="hold">
                                          <p:stCondLst>
                                            <p:cond delay="0"/>
                                          </p:stCondLst>
                                        </p:cTn>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iterate>
                                    <p:tmPct val="10000"/>
                                  </p:iterate>
                                  <p:childTnLst>
                                    <p:set>
                                      <p:cBhvr>
                                        <p:cTn id="14" dur="1500" fill="hold">
                                          <p:stCondLst>
                                            <p:cond delay="0"/>
                                          </p:stCondLst>
                                        </p:cTn>
                                        <p:tgtEl>
                                          <p:spTgt spid="9"/>
                                        </p:tgtEl>
                                        <p:attrNameLst>
                                          <p:attrName>style.visibility</p:attrName>
                                        </p:attrNameLst>
                                      </p:cBhvr>
                                      <p:to>
                                        <p:strVal val="visible"/>
                                      </p:to>
                                    </p:set>
                                    <p:animEffect transition="in" filter="fade">
                                      <p:cBhvr>
                                        <p:cTn id="15" dur="1500" fill="hold">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812505" y="673505"/>
            <a:ext cx="10042400" cy="1049493"/>
          </a:xfrm>
        </p:spPr>
        <p:txBody>
          <a:bodyPr>
            <a:normAutofit fontScale="90000"/>
          </a:bodyPr>
          <a:lstStyle/>
          <a:p>
            <a:pPr lvl="0" algn="ctr"/>
            <a:r>
              <a:rPr lang="ja-JP" altLang="en-US" sz="2964" b="1" dirty="0"/>
              <a:t>　　</a:t>
            </a:r>
            <a:r>
              <a:rPr lang="ja-JP" altLang="en-US" sz="3810" b="1" dirty="0"/>
              <a:t>アンケート調査から見えたこと</a:t>
            </a:r>
            <a:r>
              <a:rPr lang="ja-JP" altLang="en-US" sz="4128" b="1" dirty="0"/>
              <a:t>　</a:t>
            </a:r>
            <a:r>
              <a:rPr lang="ja-JP" altLang="en-US" sz="3429" b="1" dirty="0"/>
              <a:t>　</a:t>
            </a:r>
            <a:br>
              <a:rPr lang="en-US" altLang="ja-JP" sz="3429" b="1" dirty="0"/>
            </a:br>
            <a:br>
              <a:rPr lang="en-US" altLang="ja-JP" sz="3916" b="1" dirty="0">
                <a:solidFill>
                  <a:schemeClr val="accent2">
                    <a:lumMod val="40000"/>
                    <a:lumOff val="60000"/>
                  </a:schemeClr>
                </a:solidFill>
              </a:rPr>
            </a:br>
            <a:endParaRPr lang="ja-JP" altLang="en-US" sz="3916" dirty="0">
              <a:effectLst>
                <a:outerShdw blurRad="38100" dist="38100" dir="2700000" algn="tl" rotWithShape="0">
                  <a:srgbClr val="000000">
                    <a:alpha val="40000"/>
                  </a:srgbClr>
                </a:outerShdw>
              </a:effectLst>
            </a:endParaRPr>
          </a:p>
        </p:txBody>
      </p:sp>
      <p:sp>
        <p:nvSpPr>
          <p:cNvPr id="6" name="正方形/長方形 5"/>
          <p:cNvSpPr/>
          <p:nvPr/>
        </p:nvSpPr>
        <p:spPr>
          <a:xfrm>
            <a:off x="1892166" y="1227408"/>
            <a:ext cx="8327923" cy="436854"/>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435529"/>
            <a:r>
              <a:rPr kumimoji="0" lang="ja-JP" altLang="en-US" sz="3048" dirty="0">
                <a:solidFill>
                  <a:prstClr val="black"/>
                </a:solidFill>
                <a:latin typeface="Calibri" panose="020F0502020204030204"/>
                <a:ea typeface="ＭＳ Ｐゴシック" panose="020B0600070205080204" pitchFamily="50" charset="-128"/>
              </a:rPr>
              <a:t>                              子 ど も の 不 安</a:t>
            </a:r>
          </a:p>
        </p:txBody>
      </p:sp>
      <p:sp>
        <p:nvSpPr>
          <p:cNvPr id="7" name="正方形/長方形 6"/>
          <p:cNvSpPr/>
          <p:nvPr/>
        </p:nvSpPr>
        <p:spPr>
          <a:xfrm>
            <a:off x="1892167" y="1866498"/>
            <a:ext cx="5862240" cy="669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defTabSz="435529"/>
            <a:r>
              <a:rPr kumimoji="0" lang="ja-JP" altLang="en-US" sz="3429" dirty="0">
                <a:solidFill>
                  <a:srgbClr val="FFC000">
                    <a:lumMod val="50000"/>
                  </a:srgbClr>
                </a:solidFill>
                <a:latin typeface="Calibri" panose="020F0502020204030204"/>
                <a:ea typeface="ＭＳ Ｐゴシック" panose="020B0600070205080204" pitchFamily="50" charset="-128"/>
              </a:rPr>
              <a:t> ★</a:t>
            </a:r>
            <a:r>
              <a:rPr kumimoji="0" lang="ja-JP" altLang="en-US" sz="3429" dirty="0">
                <a:solidFill>
                  <a:prstClr val="black"/>
                </a:solidFill>
                <a:latin typeface="Calibri" panose="020F0502020204030204"/>
                <a:ea typeface="ＭＳ Ｐゴシック" panose="020B0600070205080204" pitchFamily="50" charset="-128"/>
              </a:rPr>
              <a:t>様々な不安がある</a:t>
            </a:r>
          </a:p>
        </p:txBody>
      </p:sp>
      <p:sp>
        <p:nvSpPr>
          <p:cNvPr id="8" name="正方形/長方形 7"/>
          <p:cNvSpPr/>
          <p:nvPr/>
        </p:nvSpPr>
        <p:spPr>
          <a:xfrm>
            <a:off x="1981586" y="2659916"/>
            <a:ext cx="8736948" cy="6694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defTabSz="435529"/>
            <a:r>
              <a:rPr kumimoji="0" lang="ja-JP" altLang="en-US" sz="3429" dirty="0">
                <a:solidFill>
                  <a:srgbClr val="FFC000">
                    <a:lumMod val="50000"/>
                  </a:srgbClr>
                </a:solidFill>
                <a:latin typeface="Calibri" panose="020F0502020204030204"/>
                <a:ea typeface="ＭＳ Ｐゴシック" panose="020B0600070205080204" pitchFamily="50" charset="-128"/>
              </a:rPr>
              <a:t>★</a:t>
            </a:r>
            <a:r>
              <a:rPr kumimoji="0" lang="ja-JP" altLang="en-US" sz="3429" dirty="0">
                <a:solidFill>
                  <a:prstClr val="black"/>
                </a:solidFill>
                <a:latin typeface="Calibri" panose="020F0502020204030204"/>
                <a:ea typeface="ＭＳ Ｐゴシック" panose="020B0600070205080204" pitchFamily="50" charset="-128"/>
              </a:rPr>
              <a:t>不安が多種多様に絡み合っている</a:t>
            </a:r>
          </a:p>
        </p:txBody>
      </p:sp>
      <p:sp>
        <p:nvSpPr>
          <p:cNvPr id="9" name="正方形/長方形 8"/>
          <p:cNvSpPr/>
          <p:nvPr/>
        </p:nvSpPr>
        <p:spPr>
          <a:xfrm>
            <a:off x="2010991" y="3468246"/>
            <a:ext cx="9048663" cy="66742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defTabSz="435529"/>
            <a:r>
              <a:rPr kumimoji="0" lang="ja-JP" altLang="en-US" sz="3429" dirty="0">
                <a:solidFill>
                  <a:srgbClr val="FFC000">
                    <a:lumMod val="50000"/>
                  </a:srgbClr>
                </a:solidFill>
                <a:latin typeface="Calibri" panose="020F0502020204030204"/>
                <a:ea typeface="ＭＳ Ｐゴシック" panose="020B0600070205080204" pitchFamily="50" charset="-128"/>
              </a:rPr>
              <a:t>★</a:t>
            </a:r>
            <a:r>
              <a:rPr kumimoji="0" lang="ja-JP" altLang="en-US" sz="3429" dirty="0">
                <a:solidFill>
                  <a:prstClr val="black"/>
                </a:solidFill>
                <a:latin typeface="Calibri" panose="020F0502020204030204"/>
                <a:ea typeface="ＭＳ Ｐゴシック" panose="020B0600070205080204" pitchFamily="50" charset="-128"/>
              </a:rPr>
              <a:t>不安は子どもを取り巻く環境により変化する</a:t>
            </a:r>
          </a:p>
        </p:txBody>
      </p:sp>
      <p:sp>
        <p:nvSpPr>
          <p:cNvPr id="12" name="下矢印 11"/>
          <p:cNvSpPr/>
          <p:nvPr/>
        </p:nvSpPr>
        <p:spPr>
          <a:xfrm>
            <a:off x="5525394" y="4139938"/>
            <a:ext cx="824667" cy="744127"/>
          </a:xfrm>
          <a:prstGeom prst="downArrow">
            <a:avLst>
              <a:gd name="adj1" fmla="val 50000"/>
              <a:gd name="adj2" fmla="val 50000"/>
            </a:avLst>
          </a:prstGeom>
          <a:solidFill>
            <a:schemeClr val="bg2">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defTabSz="435529"/>
            <a:endParaRPr kumimoji="0" lang="ja-JP" altLang="en-US" sz="1842" dirty="0">
              <a:solidFill>
                <a:prstClr val="black"/>
              </a:solidFill>
              <a:latin typeface="Calibri" panose="020F0502020204030204"/>
              <a:ea typeface="ＭＳ Ｐゴシック" panose="020B0600070205080204" pitchFamily="50" charset="-128"/>
            </a:endParaRPr>
          </a:p>
        </p:txBody>
      </p:sp>
      <p:sp>
        <p:nvSpPr>
          <p:cNvPr id="5" name="正方形/長方形 4"/>
          <p:cNvSpPr/>
          <p:nvPr/>
        </p:nvSpPr>
        <p:spPr>
          <a:xfrm>
            <a:off x="1892167" y="4976994"/>
            <a:ext cx="8327923" cy="5202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35529"/>
            <a:r>
              <a:rPr kumimoji="0" lang="ja-JP" altLang="en-US" sz="3048" dirty="0">
                <a:solidFill>
                  <a:prstClr val="black"/>
                </a:solidFill>
                <a:latin typeface="Calibri" panose="020F0502020204030204"/>
                <a:ea typeface="ＭＳ Ｐゴシック" panose="020B0600070205080204" pitchFamily="50" charset="-128"/>
              </a:rPr>
              <a:t>                                  支　　　　援</a:t>
            </a:r>
          </a:p>
        </p:txBody>
      </p:sp>
      <p:sp>
        <p:nvSpPr>
          <p:cNvPr id="10" name="正方形/長方形 9"/>
          <p:cNvSpPr/>
          <p:nvPr/>
        </p:nvSpPr>
        <p:spPr>
          <a:xfrm>
            <a:off x="1892166" y="5497219"/>
            <a:ext cx="8327923" cy="1000934"/>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3810" dirty="0">
                <a:solidFill>
                  <a:srgbClr val="FF0000"/>
                </a:solidFill>
                <a:latin typeface="Calibri" panose="020F0502020204030204"/>
                <a:ea typeface="ＭＳ Ｐゴシック" panose="020B0600070205080204" pitchFamily="50" charset="-128"/>
              </a:rPr>
              <a:t>◆ どんなことができるでしょうか</a:t>
            </a:r>
            <a:endParaRPr kumimoji="0" lang="en-US" altLang="ja-JP" sz="3810" dirty="0">
              <a:solidFill>
                <a:srgbClr val="FF0000"/>
              </a:solidFill>
              <a:latin typeface="Calibri" panose="020F0502020204030204"/>
              <a:ea typeface="ＭＳ Ｐゴシック" panose="020B0600070205080204" pitchFamily="50" charset="-128"/>
            </a:endParaRPr>
          </a:p>
        </p:txBody>
      </p:sp>
      <p:sp>
        <p:nvSpPr>
          <p:cNvPr id="11" name="楕円 15"/>
          <p:cNvSpPr/>
          <p:nvPr/>
        </p:nvSpPr>
        <p:spPr>
          <a:xfrm>
            <a:off x="10440079" y="185826"/>
            <a:ext cx="1514636"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42</a:t>
            </a:r>
            <a:endParaRPr kumimoji="0" lang="ja-JP" altLang="en-US" sz="2286" b="1" dirty="0">
              <a:solidFill>
                <a:srgbClr val="002060"/>
              </a:solidFill>
              <a:latin typeface="Calibri" panose="020F0502020204030204"/>
              <a:ea typeface="ＭＳ Ｐゴシック" panose="020B0600070205080204" pitchFamily="50" charset="-128"/>
            </a:endParaRPr>
          </a:p>
        </p:txBody>
      </p:sp>
      <p:sp>
        <p:nvSpPr>
          <p:cNvPr id="4" name="楕円 3">
            <a:extLst>
              <a:ext uri="{FF2B5EF4-FFF2-40B4-BE49-F238E27FC236}">
                <a16:creationId xmlns:a16="http://schemas.microsoft.com/office/drawing/2014/main" id="{98C9E28B-12A7-44BA-9101-496A58D9A0A1}"/>
              </a:ext>
            </a:extLst>
          </p:cNvPr>
          <p:cNvSpPr/>
          <p:nvPr/>
        </p:nvSpPr>
        <p:spPr>
          <a:xfrm>
            <a:off x="454163" y="310398"/>
            <a:ext cx="1921839" cy="7403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kumimoji="0" lang="ja-JP" altLang="en-US" sz="3048" b="1" dirty="0">
                <a:solidFill>
                  <a:prstClr val="black"/>
                </a:solidFill>
                <a:latin typeface="Calibri" panose="020F0502020204030204"/>
                <a:ea typeface="ＭＳ Ｐゴシック" panose="020B0600070205080204" pitchFamily="50" charset="-128"/>
              </a:rPr>
              <a:t>まとめ</a:t>
            </a:r>
            <a:endParaRPr lang="ja-JP" altLang="en-US" sz="3048" dirty="0">
              <a:solidFill>
                <a:prstClr val="white"/>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89357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1000"/>
                            </p:stCondLst>
                            <p:childTnLst>
                              <p:par>
                                <p:cTn id="23" presetID="10" presetClass="entr" presetSubtype="0" fill="hold" grpId="0" nodeType="afterEffect">
                                  <p:stCondLst>
                                    <p:cond delay="0"/>
                                  </p:stCondLst>
                                  <p:iterate>
                                    <p:tmPct val="10000"/>
                                  </p:iterate>
                                  <p:childTnLst>
                                    <p:set>
                                      <p:cBhvr>
                                        <p:cTn id="24" dur="1000" fill="hold">
                                          <p:stCondLst>
                                            <p:cond delay="0"/>
                                          </p:stCondLst>
                                        </p:cTn>
                                        <p:tgtEl>
                                          <p:spTgt spid="5"/>
                                        </p:tgtEl>
                                        <p:attrNameLst>
                                          <p:attrName>style.visibility</p:attrName>
                                        </p:attrNameLst>
                                      </p:cBhvr>
                                      <p:to>
                                        <p:strVal val="visible"/>
                                      </p:to>
                                    </p:set>
                                    <p:animEffect transition="in" filter="fade">
                                      <p:cBhvr>
                                        <p:cTn id="25" dur="1000" fill="hold">
                                          <p:stCondLst>
                                            <p:cond delay="0"/>
                                          </p:stCondLst>
                                        </p:cTn>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animBg="1"/>
      <p:bldP spid="5"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ハート 1">
            <a:extLst>
              <a:ext uri="{FF2B5EF4-FFF2-40B4-BE49-F238E27FC236}">
                <a16:creationId xmlns:a16="http://schemas.microsoft.com/office/drawing/2014/main" id="{4FA922AC-AC73-4D0F-9D5F-ED6581B010F9}"/>
              </a:ext>
            </a:extLst>
          </p:cNvPr>
          <p:cNvSpPr/>
          <p:nvPr/>
        </p:nvSpPr>
        <p:spPr>
          <a:xfrm rot="9038019">
            <a:off x="2581033" y="4403158"/>
            <a:ext cx="2405027" cy="2154265"/>
          </a:xfrm>
          <a:prstGeom prst="heart">
            <a:avLst/>
          </a:prstGeom>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3500000" scaled="1"/>
            <a:tileRect/>
          </a:gra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lang="ja-JP" altLang="en-US" sz="2286" dirty="0">
                <a:solidFill>
                  <a:prstClr val="black"/>
                </a:solidFill>
                <a:latin typeface="Calibri" panose="020F0502020204030204"/>
                <a:ea typeface="ＭＳ Ｐゴシック" panose="020B0600070205080204" pitchFamily="50" charset="-128"/>
              </a:rPr>
              <a:t>親など信頼できる大人がいる</a:t>
            </a:r>
          </a:p>
        </p:txBody>
      </p:sp>
      <p:sp>
        <p:nvSpPr>
          <p:cNvPr id="5" name="ハート 4">
            <a:extLst>
              <a:ext uri="{FF2B5EF4-FFF2-40B4-BE49-F238E27FC236}">
                <a16:creationId xmlns:a16="http://schemas.microsoft.com/office/drawing/2014/main" id="{59FB0075-55B9-4FBC-BDE1-0F7A1623A443}"/>
              </a:ext>
            </a:extLst>
          </p:cNvPr>
          <p:cNvSpPr/>
          <p:nvPr/>
        </p:nvSpPr>
        <p:spPr>
          <a:xfrm rot="3424375">
            <a:off x="3180691" y="2623529"/>
            <a:ext cx="2351581" cy="2229485"/>
          </a:xfrm>
          <a:prstGeom prst="hear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lang="ja-JP" altLang="en-US" sz="2286" dirty="0">
                <a:solidFill>
                  <a:prstClr val="black"/>
                </a:solidFill>
                <a:latin typeface="Calibri" panose="020F0502020204030204"/>
                <a:ea typeface="ＭＳ Ｐゴシック" panose="020B0600070205080204" pitchFamily="50" charset="-128"/>
              </a:rPr>
              <a:t>自分に</a:t>
            </a:r>
            <a:endParaRPr lang="en-US" altLang="ja-JP" sz="2286" dirty="0">
              <a:solidFill>
                <a:prstClr val="black"/>
              </a:solidFill>
              <a:latin typeface="Calibri" panose="020F0502020204030204"/>
              <a:ea typeface="ＭＳ Ｐゴシック" panose="020B0600070205080204" pitchFamily="50" charset="-128"/>
            </a:endParaRPr>
          </a:p>
          <a:p>
            <a:pPr algn="ctr" defTabSz="435529"/>
            <a:r>
              <a:rPr lang="ja-JP" altLang="en-US" sz="2286" dirty="0">
                <a:solidFill>
                  <a:prstClr val="black"/>
                </a:solidFill>
                <a:latin typeface="Calibri" panose="020F0502020204030204"/>
                <a:ea typeface="ＭＳ Ｐゴシック" panose="020B0600070205080204" pitchFamily="50" charset="-128"/>
              </a:rPr>
              <a:t>自信が</a:t>
            </a:r>
            <a:endParaRPr lang="en-US" altLang="ja-JP" sz="2286" dirty="0">
              <a:solidFill>
                <a:prstClr val="black"/>
              </a:solidFill>
              <a:latin typeface="Calibri" panose="020F0502020204030204"/>
              <a:ea typeface="ＭＳ Ｐゴシック" panose="020B0600070205080204" pitchFamily="50" charset="-128"/>
            </a:endParaRPr>
          </a:p>
          <a:p>
            <a:pPr algn="ctr" defTabSz="435529"/>
            <a:r>
              <a:rPr lang="ja-JP" altLang="en-US" sz="2286" dirty="0">
                <a:solidFill>
                  <a:prstClr val="black"/>
                </a:solidFill>
                <a:latin typeface="Calibri" panose="020F0502020204030204"/>
                <a:ea typeface="ＭＳ Ｐゴシック" panose="020B0600070205080204" pitchFamily="50" charset="-128"/>
              </a:rPr>
              <a:t>もてる</a:t>
            </a:r>
            <a:endParaRPr lang="en-US" altLang="ja-JP" sz="2286" dirty="0">
              <a:solidFill>
                <a:prstClr val="black"/>
              </a:solidFill>
              <a:latin typeface="Calibri" panose="020F0502020204030204"/>
              <a:ea typeface="ＭＳ Ｐゴシック" panose="020B0600070205080204" pitchFamily="50" charset="-128"/>
            </a:endParaRPr>
          </a:p>
        </p:txBody>
      </p:sp>
      <p:sp>
        <p:nvSpPr>
          <p:cNvPr id="6" name="タイトル 1">
            <a:extLst>
              <a:ext uri="{FF2B5EF4-FFF2-40B4-BE49-F238E27FC236}">
                <a16:creationId xmlns:a16="http://schemas.microsoft.com/office/drawing/2014/main" id="{071BCDE6-294E-4B4D-B47A-E445EED1E1BC}"/>
              </a:ext>
            </a:extLst>
          </p:cNvPr>
          <p:cNvSpPr txBox="1">
            <a:spLocks/>
          </p:cNvSpPr>
          <p:nvPr/>
        </p:nvSpPr>
        <p:spPr>
          <a:xfrm>
            <a:off x="275733" y="353437"/>
            <a:ext cx="10718744" cy="1049493"/>
          </a:xfrm>
          <a:prstGeom prst="rect">
            <a:avLst/>
          </a:prstGeom>
        </p:spPr>
        <p:txBody>
          <a:bodyPr vert="horz" lIns="87105" tIns="43552" rIns="87105" bIns="43552" rtlCol="0" anchor="ctr">
            <a:normAutofit fontScale="82500" lnSpcReduction="20000"/>
          </a:bodyPr>
          <a:lstStyle>
            <a:lvl1pPr algn="l" defTabSz="945032" rtl="0" eaLnBrk="1" latinLnBrk="0" hangingPunct="1">
              <a:lnSpc>
                <a:spcPct val="90000"/>
              </a:lnSpc>
              <a:spcBef>
                <a:spcPct val="0"/>
              </a:spcBef>
              <a:buNone/>
              <a:defRPr kumimoji="1" sz="4547" kern="1200">
                <a:solidFill>
                  <a:schemeClr val="tx1"/>
                </a:solidFill>
                <a:latin typeface="+mj-lt"/>
                <a:ea typeface="+mj-ea"/>
                <a:cs typeface="+mj-cs"/>
              </a:defRPr>
            </a:lvl1pPr>
          </a:lstStyle>
          <a:p>
            <a:pPr algn="ctr" defTabSz="900237"/>
            <a:r>
              <a:rPr lang="ja-JP" altLang="en-US" sz="2964" dirty="0">
                <a:solidFill>
                  <a:prstClr val="black"/>
                </a:solidFill>
                <a:latin typeface="Calibri Light" panose="020F0302020204030204"/>
                <a:ea typeface="ＭＳ Ｐゴシック" panose="020B0600070205080204" pitchFamily="50" charset="-128"/>
              </a:rPr>
              <a:t>　　　　　　　　　　　　　　　　　</a:t>
            </a:r>
            <a:br>
              <a:rPr lang="en-US" altLang="ja-JP" sz="2964" dirty="0">
                <a:solidFill>
                  <a:prstClr val="black"/>
                </a:solidFill>
                <a:latin typeface="Calibri Light" panose="020F0302020204030204"/>
                <a:ea typeface="ＭＳ Ｐゴシック" panose="020B0600070205080204" pitchFamily="50" charset="-128"/>
              </a:rPr>
            </a:br>
            <a:r>
              <a:rPr lang="ja-JP" altLang="en-US" sz="2964" dirty="0">
                <a:solidFill>
                  <a:prstClr val="black"/>
                </a:solidFill>
                <a:latin typeface="Calibri Light" panose="020F0302020204030204"/>
                <a:ea typeface="ＭＳ Ｐゴシック" panose="020B0600070205080204" pitchFamily="50" charset="-128"/>
              </a:rPr>
              <a:t>　　</a:t>
            </a:r>
            <a:r>
              <a:rPr lang="ja-JP" altLang="en-US" sz="3048" b="1" dirty="0">
                <a:solidFill>
                  <a:srgbClr val="ED7D31">
                    <a:lumMod val="40000"/>
                    <a:lumOff val="60000"/>
                  </a:srgbClr>
                </a:solidFill>
                <a:latin typeface="Calibri Light" panose="020F0302020204030204"/>
                <a:ea typeface="ＭＳ Ｐゴシック" panose="020B0600070205080204" pitchFamily="50" charset="-128"/>
              </a:rPr>
              <a:t>　</a:t>
            </a:r>
            <a:r>
              <a:rPr lang="ja-JP" altLang="en-US" sz="3916" b="1" dirty="0">
                <a:solidFill>
                  <a:srgbClr val="ED7D31">
                    <a:lumMod val="40000"/>
                    <a:lumOff val="60000"/>
                  </a:srgbClr>
                </a:solidFill>
                <a:latin typeface="Calibri Light" panose="020F0302020204030204"/>
                <a:ea typeface="ＭＳ Ｐゴシック" panose="020B0600070205080204" pitchFamily="50" charset="-128"/>
              </a:rPr>
              <a:t>　</a:t>
            </a:r>
            <a:r>
              <a:rPr lang="ja-JP" altLang="en-US" sz="3916" b="1" dirty="0">
                <a:solidFill>
                  <a:prstClr val="black"/>
                </a:solidFill>
                <a:latin typeface="Calibri Light" panose="020F0302020204030204"/>
                <a:ea typeface="ＭＳ Ｐゴシック" panose="020B0600070205080204" pitchFamily="50" charset="-128"/>
              </a:rPr>
              <a:t>支援者として子どもたちに　できることは</a:t>
            </a:r>
            <a:r>
              <a:rPr lang="en-US" altLang="ja-JP" sz="3916" b="1" dirty="0">
                <a:solidFill>
                  <a:prstClr val="black"/>
                </a:solidFill>
                <a:latin typeface="Calibri Light" panose="020F0302020204030204"/>
                <a:ea typeface="ＭＳ Ｐゴシック" panose="020B0600070205080204" pitchFamily="50" charset="-128"/>
              </a:rPr>
              <a:t>…</a:t>
            </a:r>
            <a:br>
              <a:rPr lang="en-US" altLang="ja-JP" sz="3429" b="1" dirty="0">
                <a:solidFill>
                  <a:prstClr val="black"/>
                </a:solidFill>
                <a:latin typeface="Calibri Light" panose="020F0302020204030204"/>
                <a:ea typeface="ＭＳ Ｐゴシック" panose="020B0600070205080204" pitchFamily="50" charset="-128"/>
              </a:rPr>
            </a:br>
            <a:endParaRPr lang="ja-JP" altLang="en-US" sz="3916" dirty="0">
              <a:solidFill>
                <a:prstClr val="black"/>
              </a:solidFill>
              <a:effectLst>
                <a:outerShdw blurRad="38100" dist="38100" dir="2700000" algn="tl" rotWithShape="0">
                  <a:srgbClr val="000000">
                    <a:alpha val="40000"/>
                  </a:srgbClr>
                </a:outerShdw>
              </a:effectLst>
              <a:latin typeface="Calibri Light" panose="020F0302020204030204"/>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472FEC55-5BF2-4A09-96E9-DC2DF7E02DDC}"/>
              </a:ext>
            </a:extLst>
          </p:cNvPr>
          <p:cNvSpPr/>
          <p:nvPr/>
        </p:nvSpPr>
        <p:spPr>
          <a:xfrm>
            <a:off x="1619013" y="1200775"/>
            <a:ext cx="9209811" cy="810875"/>
          </a:xfrm>
          <a:prstGeom prst="rect">
            <a:avLst/>
          </a:prstGeom>
          <a:noFill/>
          <a:ln w="76200">
            <a:solidFill>
              <a:srgbClr val="FF0000"/>
            </a:solidFill>
          </a:ln>
          <a:effectLst/>
        </p:spPr>
        <p:style>
          <a:lnRef idx="2">
            <a:schemeClr val="dk1"/>
          </a:lnRef>
          <a:fillRef idx="1">
            <a:schemeClr val="lt1"/>
          </a:fillRef>
          <a:effectRef idx="0">
            <a:schemeClr val="dk1"/>
          </a:effectRef>
          <a:fontRef idx="minor">
            <a:schemeClr val="dk1"/>
          </a:fontRef>
        </p:style>
        <p:txBody>
          <a:bodyPr anchor="ctr"/>
          <a:lstStyle/>
          <a:p>
            <a:pPr algn="ctr" defTabSz="435529"/>
            <a:r>
              <a:rPr kumimoji="0" lang="ja-JP" altLang="en-US" sz="3429" dirty="0">
                <a:solidFill>
                  <a:srgbClr val="FF0000"/>
                </a:solidFill>
                <a:latin typeface="Calibri" panose="020F0502020204030204"/>
                <a:ea typeface="ＭＳ Ｐゴシック" panose="020B0600070205080204" pitchFamily="50" charset="-128"/>
              </a:rPr>
              <a:t>◆子どもの不安に寄り添った 適切な支援の実現</a:t>
            </a:r>
            <a:endParaRPr kumimoji="0" lang="en-US" altLang="ja-JP" sz="3429" dirty="0">
              <a:solidFill>
                <a:srgbClr val="FF0000"/>
              </a:solidFill>
              <a:latin typeface="Calibri" panose="020F0502020204030204"/>
              <a:ea typeface="ＭＳ Ｐゴシック" panose="020B0600070205080204" pitchFamily="50" charset="-128"/>
            </a:endParaRPr>
          </a:p>
        </p:txBody>
      </p:sp>
      <p:sp>
        <p:nvSpPr>
          <p:cNvPr id="8" name="楕円 15">
            <a:extLst>
              <a:ext uri="{FF2B5EF4-FFF2-40B4-BE49-F238E27FC236}">
                <a16:creationId xmlns:a16="http://schemas.microsoft.com/office/drawing/2014/main" id="{F77391CF-B3EB-49F8-BFF8-E4B86E01E4BF}"/>
              </a:ext>
            </a:extLst>
          </p:cNvPr>
          <p:cNvSpPr/>
          <p:nvPr/>
        </p:nvSpPr>
        <p:spPr>
          <a:xfrm>
            <a:off x="10440079" y="296305"/>
            <a:ext cx="1514636" cy="7403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5529"/>
            <a:r>
              <a:rPr kumimoji="0" lang="ja-JP" altLang="en-US" sz="2286" b="1" dirty="0">
                <a:solidFill>
                  <a:srgbClr val="002060"/>
                </a:solidFill>
                <a:latin typeface="Calibri" panose="020F0502020204030204"/>
                <a:ea typeface="ＭＳ Ｐゴシック" panose="020B0600070205080204" pitchFamily="50" charset="-128"/>
              </a:rPr>
              <a:t>Ｐ．</a:t>
            </a:r>
            <a:r>
              <a:rPr kumimoji="0" lang="en-US" altLang="ja-JP" sz="2286" b="1" dirty="0">
                <a:solidFill>
                  <a:srgbClr val="002060"/>
                </a:solidFill>
                <a:latin typeface="Calibri" panose="020F0502020204030204"/>
                <a:ea typeface="ＭＳ Ｐゴシック" panose="020B0600070205080204" pitchFamily="50" charset="-128"/>
              </a:rPr>
              <a:t>42</a:t>
            </a:r>
            <a:endParaRPr kumimoji="0" lang="ja-JP" altLang="en-US" sz="2286" b="1" dirty="0">
              <a:solidFill>
                <a:srgbClr val="002060"/>
              </a:solidFill>
              <a:latin typeface="Calibri" panose="020F0502020204030204"/>
              <a:ea typeface="ＭＳ Ｐゴシック" panose="020B0600070205080204"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551" y="2250268"/>
            <a:ext cx="3700528" cy="3432550"/>
          </a:xfrm>
          <a:prstGeom prst="rect">
            <a:avLst/>
          </a:prstGeom>
        </p:spPr>
      </p:pic>
      <p:sp>
        <p:nvSpPr>
          <p:cNvPr id="20" name="ハート 19">
            <a:extLst>
              <a:ext uri="{FF2B5EF4-FFF2-40B4-BE49-F238E27FC236}">
                <a16:creationId xmlns:a16="http://schemas.microsoft.com/office/drawing/2014/main" id="{4881BF91-9B37-4AE6-8332-27029BA49139}"/>
              </a:ext>
            </a:extLst>
          </p:cNvPr>
          <p:cNvSpPr/>
          <p:nvPr/>
        </p:nvSpPr>
        <p:spPr>
          <a:xfrm rot="14410043">
            <a:off x="871221" y="3983005"/>
            <a:ext cx="2261979" cy="2251835"/>
          </a:xfrm>
          <a:prstGeom prst="hear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lang="ja-JP" altLang="en-US" sz="2286" dirty="0">
                <a:solidFill>
                  <a:prstClr val="black"/>
                </a:solidFill>
                <a:latin typeface="Calibri" panose="020F0502020204030204"/>
                <a:ea typeface="ＭＳ Ｐゴシック" panose="020B0600070205080204" pitchFamily="50" charset="-128"/>
              </a:rPr>
              <a:t>勉強が</a:t>
            </a:r>
            <a:endParaRPr lang="en-US" altLang="ja-JP" sz="2286" dirty="0">
              <a:solidFill>
                <a:prstClr val="black"/>
              </a:solidFill>
              <a:latin typeface="Calibri" panose="020F0502020204030204"/>
              <a:ea typeface="ＭＳ Ｐゴシック" panose="020B0600070205080204" pitchFamily="50" charset="-128"/>
            </a:endParaRPr>
          </a:p>
          <a:p>
            <a:pPr algn="ctr" defTabSz="435529"/>
            <a:r>
              <a:rPr lang="ja-JP" altLang="en-US" sz="2286" dirty="0">
                <a:solidFill>
                  <a:prstClr val="black"/>
                </a:solidFill>
                <a:latin typeface="Calibri" panose="020F0502020204030204"/>
                <a:ea typeface="ＭＳ Ｐゴシック" panose="020B0600070205080204" pitchFamily="50" charset="-128"/>
              </a:rPr>
              <a:t>わかる</a:t>
            </a:r>
          </a:p>
        </p:txBody>
      </p:sp>
      <p:sp>
        <p:nvSpPr>
          <p:cNvPr id="21" name="ハート 20">
            <a:extLst>
              <a:ext uri="{FF2B5EF4-FFF2-40B4-BE49-F238E27FC236}">
                <a16:creationId xmlns:a16="http://schemas.microsoft.com/office/drawing/2014/main" id="{3294724A-A3AD-4C3C-AADE-60839A137D50}"/>
              </a:ext>
            </a:extLst>
          </p:cNvPr>
          <p:cNvSpPr/>
          <p:nvPr/>
        </p:nvSpPr>
        <p:spPr>
          <a:xfrm rot="19607699">
            <a:off x="1472110" y="2372589"/>
            <a:ext cx="2270238" cy="2138044"/>
          </a:xfrm>
          <a:prstGeom prst="hear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lang="ja-JP" altLang="en-US" sz="2286" dirty="0">
                <a:solidFill>
                  <a:prstClr val="black"/>
                </a:solidFill>
                <a:latin typeface="Calibri" panose="020F0502020204030204"/>
                <a:ea typeface="ＭＳ Ｐゴシック" panose="020B0600070205080204" pitchFamily="50" charset="-128"/>
              </a:rPr>
              <a:t>友だちが　</a:t>
            </a:r>
            <a:endParaRPr lang="en-US" altLang="ja-JP" sz="2286" dirty="0">
              <a:solidFill>
                <a:prstClr val="black"/>
              </a:solidFill>
              <a:latin typeface="Calibri" panose="020F0502020204030204"/>
              <a:ea typeface="ＭＳ Ｐゴシック" panose="020B0600070205080204" pitchFamily="50" charset="-128"/>
            </a:endParaRPr>
          </a:p>
          <a:p>
            <a:pPr algn="ctr" defTabSz="435529"/>
            <a:r>
              <a:rPr lang="ja-JP" altLang="en-US" sz="2286" dirty="0">
                <a:solidFill>
                  <a:prstClr val="black"/>
                </a:solidFill>
                <a:latin typeface="Calibri" panose="020F0502020204030204"/>
                <a:ea typeface="ＭＳ Ｐゴシック" panose="020B0600070205080204" pitchFamily="50" charset="-128"/>
              </a:rPr>
              <a:t>いる</a:t>
            </a:r>
            <a:endParaRPr lang="en-US" altLang="ja-JP" sz="2286" dirty="0">
              <a:solidFill>
                <a:prstClr val="black"/>
              </a:solidFill>
              <a:latin typeface="Calibri" panose="020F0502020204030204"/>
              <a:ea typeface="ＭＳ Ｐゴシック" panose="020B0600070205080204" pitchFamily="50" charset="-128"/>
            </a:endParaRPr>
          </a:p>
        </p:txBody>
      </p:sp>
      <p:sp>
        <p:nvSpPr>
          <p:cNvPr id="28" name="楕円 27">
            <a:extLst>
              <a:ext uri="{FF2B5EF4-FFF2-40B4-BE49-F238E27FC236}">
                <a16:creationId xmlns:a16="http://schemas.microsoft.com/office/drawing/2014/main" id="{F05B3E36-6179-4756-9B87-06E169005999}"/>
              </a:ext>
            </a:extLst>
          </p:cNvPr>
          <p:cNvSpPr/>
          <p:nvPr/>
        </p:nvSpPr>
        <p:spPr>
          <a:xfrm>
            <a:off x="417654" y="292849"/>
            <a:ext cx="1921839" cy="7403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kumimoji="0" lang="ja-JP" altLang="en-US" sz="3048" b="1" dirty="0">
                <a:solidFill>
                  <a:prstClr val="black"/>
                </a:solidFill>
                <a:latin typeface="Calibri" panose="020F0502020204030204"/>
                <a:ea typeface="ＭＳ Ｐゴシック" panose="020B0600070205080204" pitchFamily="50" charset="-128"/>
              </a:rPr>
              <a:t>まとめ</a:t>
            </a:r>
            <a:endParaRPr lang="ja-JP" altLang="en-US" sz="3048" dirty="0">
              <a:solidFill>
                <a:prstClr val="white"/>
              </a:solidFill>
              <a:latin typeface="Calibri" panose="020F0502020204030204"/>
              <a:ea typeface="ＭＳ Ｐゴシック" panose="020B0600070205080204" pitchFamily="50" charset="-128"/>
            </a:endParaRPr>
          </a:p>
        </p:txBody>
      </p:sp>
      <p:pic>
        <p:nvPicPr>
          <p:cNvPr id="12" name="図 11">
            <a:extLst>
              <a:ext uri="{FF2B5EF4-FFF2-40B4-BE49-F238E27FC236}">
                <a16:creationId xmlns:a16="http://schemas.microsoft.com/office/drawing/2014/main" id="{68957B1C-2C1D-4B43-B617-3D8AC78F0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067" y="2262375"/>
            <a:ext cx="3700528" cy="3432550"/>
          </a:xfrm>
          <a:prstGeom prst="rect">
            <a:avLst/>
          </a:prstGeom>
        </p:spPr>
      </p:pic>
      <p:sp>
        <p:nvSpPr>
          <p:cNvPr id="11" name="正方形/長方形 10"/>
          <p:cNvSpPr/>
          <p:nvPr/>
        </p:nvSpPr>
        <p:spPr>
          <a:xfrm>
            <a:off x="5286026" y="5581854"/>
            <a:ext cx="6466879" cy="899883"/>
          </a:xfrm>
          <a:prstGeom prst="rect">
            <a:avLst/>
          </a:prstGeom>
          <a:ln w="38100">
            <a:solidFill>
              <a:srgbClr val="FF00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35529"/>
            <a:r>
              <a:rPr kumimoji="0" lang="ja-JP" altLang="en-US" sz="2667" b="1" dirty="0">
                <a:solidFill>
                  <a:srgbClr val="FF0000"/>
                </a:solidFill>
                <a:latin typeface="Calibri" panose="020F0502020204030204"/>
                <a:ea typeface="ＭＳ Ｐゴシック" panose="020B0600070205080204" pitchFamily="50" charset="-128"/>
              </a:rPr>
              <a:t>◆アンテナをより高く掲げ</a:t>
            </a:r>
            <a:r>
              <a:rPr kumimoji="0" lang="en-US" altLang="ja-JP" sz="2667" b="1" dirty="0">
                <a:solidFill>
                  <a:srgbClr val="FF0000"/>
                </a:solidFill>
                <a:latin typeface="Calibri" panose="020F0502020204030204"/>
                <a:ea typeface="ＭＳ Ｐゴシック" panose="020B0600070205080204" pitchFamily="50" charset="-128"/>
              </a:rPr>
              <a:t> </a:t>
            </a:r>
            <a:r>
              <a:rPr kumimoji="0" lang="ja-JP" altLang="en-US" sz="2667" b="1" dirty="0">
                <a:solidFill>
                  <a:srgbClr val="FF0000"/>
                </a:solidFill>
                <a:latin typeface="Calibri" panose="020F0502020204030204"/>
                <a:ea typeface="ＭＳ Ｐゴシック" panose="020B0600070205080204" pitchFamily="50" charset="-128"/>
              </a:rPr>
              <a:t>感性を磨き続ける</a:t>
            </a:r>
            <a:endParaRPr kumimoji="0" lang="en-US" altLang="ja-JP" sz="2667" b="1" dirty="0">
              <a:solidFill>
                <a:srgbClr val="FF0000"/>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925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20" grpId="0" animBg="1"/>
      <p:bldP spid="21"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94683" y="1507702"/>
            <a:ext cx="11524767" cy="5350299"/>
          </a:xfrm>
        </p:spPr>
        <p:txBody>
          <a:bodyPr/>
          <a:lstStyle/>
          <a:p>
            <a:pPr lvl="0"/>
            <a:endParaRPr lang="en-US" altLang="ja-JP" dirty="0"/>
          </a:p>
          <a:p>
            <a:pPr lvl="0">
              <a:spcBef>
                <a:spcPct val="29000"/>
              </a:spcBef>
            </a:pPr>
            <a:endParaRPr lang="en-US" altLang="ja-JP" dirty="0"/>
          </a:p>
          <a:p>
            <a:pPr lvl="0">
              <a:spcBef>
                <a:spcPct val="29000"/>
              </a:spcBef>
            </a:pPr>
            <a:endParaRPr lang="en-US" altLang="ja-JP" dirty="0"/>
          </a:p>
          <a:p>
            <a:pPr lvl="0">
              <a:spcBef>
                <a:spcPct val="29000"/>
              </a:spcBef>
            </a:pPr>
            <a:endParaRPr lang="en-US" altLang="ja-JP" dirty="0"/>
          </a:p>
        </p:txBody>
      </p:sp>
      <p:sp>
        <p:nvSpPr>
          <p:cNvPr id="6" name="Rectangle 4"/>
          <p:cNvSpPr>
            <a:spLocks noChangeArrowheads="1"/>
          </p:cNvSpPr>
          <p:nvPr/>
        </p:nvSpPr>
        <p:spPr>
          <a:xfrm>
            <a:off x="1126162" y="2849189"/>
            <a:ext cx="181863" cy="374375"/>
          </a:xfrm>
          <a:prstGeom prst="rect">
            <a:avLst/>
          </a:prstGeom>
          <a:noFill/>
          <a:ln>
            <a:noFill/>
          </a:ln>
          <a:effectLst/>
        </p:spPr>
        <p:txBody>
          <a:bodyPr vert="horz" wrap="none" lIns="90020" tIns="45010" rIns="90020" bIns="45010" anchor="ctr" anchorCtr="0">
            <a:spAutoFit/>
          </a:bodyPr>
          <a:lstStyle/>
          <a:p>
            <a:pPr defTabSz="435529"/>
            <a:endParaRPr kumimoji="0" lang="ja-JP" altLang="en-US" sz="1842">
              <a:solidFill>
                <a:prstClr val="black"/>
              </a:solidFill>
              <a:latin typeface="Calibri" panose="020F0502020204030204"/>
              <a:ea typeface="ＭＳ Ｐゴシック" panose="020B0600070205080204" pitchFamily="50" charset="-128"/>
            </a:endParaRPr>
          </a:p>
        </p:txBody>
      </p:sp>
      <p:sp>
        <p:nvSpPr>
          <p:cNvPr id="2" name="角丸四角形 1"/>
          <p:cNvSpPr/>
          <p:nvPr/>
        </p:nvSpPr>
        <p:spPr>
          <a:xfrm>
            <a:off x="1853532" y="1591574"/>
            <a:ext cx="8156676" cy="31534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5529"/>
            <a:r>
              <a:rPr lang="ja-JP" altLang="en-US" sz="3810" dirty="0">
                <a:solidFill>
                  <a:prstClr val="black"/>
                </a:solidFill>
                <a:latin typeface="Calibri" panose="020F0502020204030204"/>
                <a:ea typeface="ＭＳ Ｐゴシック" panose="020B0600070205080204" pitchFamily="50" charset="-128"/>
              </a:rPr>
              <a:t>　　　　　　　　　　　　　　　　　　　　　　　　　　</a:t>
            </a:r>
            <a:r>
              <a:rPr lang="ja-JP" altLang="en-US" sz="4572" dirty="0">
                <a:solidFill>
                  <a:prstClr val="black"/>
                </a:solidFill>
                <a:latin typeface="Calibri" panose="020F0502020204030204"/>
                <a:ea typeface="ＭＳ Ｐゴシック" panose="020B0600070205080204" pitchFamily="50" charset="-128"/>
              </a:rPr>
              <a:t>続いて「実践事例の報告」です</a:t>
            </a:r>
            <a:endParaRPr lang="en-US" altLang="ja-JP" sz="4572" dirty="0">
              <a:solidFill>
                <a:prstClr val="black"/>
              </a:solidFill>
              <a:latin typeface="Calibri" panose="020F0502020204030204"/>
              <a:ea typeface="ＭＳ Ｐゴシック" panose="020B0600070205080204" pitchFamily="50" charset="-128"/>
            </a:endParaRPr>
          </a:p>
          <a:p>
            <a:pPr algn="ctr" defTabSz="435529"/>
            <a:endParaRPr lang="en-US" altLang="ja-JP" sz="1715" dirty="0">
              <a:solidFill>
                <a:prstClr val="black"/>
              </a:solidFill>
              <a:latin typeface="Calibri" panose="020F0502020204030204"/>
              <a:ea typeface="ＭＳ Ｐゴシック" panose="020B0600070205080204" pitchFamily="50" charset="-128"/>
            </a:endParaRPr>
          </a:p>
          <a:p>
            <a:pPr algn="ctr" defTabSz="435529"/>
            <a:endParaRPr lang="en-US" altLang="ja-JP" sz="1715" dirty="0">
              <a:solidFill>
                <a:prstClr val="black"/>
              </a:solidFill>
              <a:latin typeface="Calibri" panose="020F0502020204030204"/>
              <a:ea typeface="ＭＳ Ｐゴシック" panose="020B0600070205080204" pitchFamily="50" charset="-128"/>
            </a:endParaRPr>
          </a:p>
          <a:p>
            <a:pPr algn="ctr" defTabSz="435529"/>
            <a:r>
              <a:rPr lang="ja-JP" altLang="en-US" sz="1715" dirty="0">
                <a:solidFill>
                  <a:prstClr val="black"/>
                </a:solidFill>
                <a:latin typeface="Calibri" panose="020F0502020204030204"/>
                <a:ea typeface="ＭＳ Ｐゴシック" panose="020B0600070205080204" pitchFamily="50" charset="-128"/>
              </a:rPr>
              <a:t>　　　　　　　　　　　　　　　　　</a:t>
            </a:r>
            <a:endParaRPr lang="en-US" altLang="ja-JP" sz="1715" dirty="0">
              <a:solidFill>
                <a:prstClr val="black"/>
              </a:solidFill>
              <a:latin typeface="Calibri" panose="020F0502020204030204"/>
              <a:ea typeface="ＭＳ Ｐゴシック" panose="020B0600070205080204" pitchFamily="50" charset="-128"/>
            </a:endParaRPr>
          </a:p>
          <a:p>
            <a:pPr algn="ctr" defTabSz="435529"/>
            <a:r>
              <a:rPr lang="ja-JP" altLang="en-US" sz="2667" b="1" dirty="0">
                <a:solidFill>
                  <a:prstClr val="black"/>
                </a:solidFill>
                <a:latin typeface="Calibri" panose="020F0502020204030204"/>
                <a:ea typeface="ＭＳ Ｐゴシック" panose="020B0600070205080204" pitchFamily="50" charset="-128"/>
              </a:rPr>
              <a:t>報告書の</a:t>
            </a:r>
            <a:r>
              <a:rPr lang="en-US" altLang="ja-JP" sz="2667" b="1" dirty="0">
                <a:solidFill>
                  <a:prstClr val="black"/>
                </a:solidFill>
                <a:latin typeface="Calibri" panose="020F0502020204030204"/>
                <a:ea typeface="ＭＳ Ｐゴシック" panose="020B0600070205080204" pitchFamily="50" charset="-128"/>
              </a:rPr>
              <a:t>25</a:t>
            </a:r>
            <a:r>
              <a:rPr lang="ja-JP" altLang="en-US" sz="2667" b="1" dirty="0">
                <a:solidFill>
                  <a:prstClr val="black"/>
                </a:solidFill>
                <a:latin typeface="Calibri" panose="020F0502020204030204"/>
                <a:ea typeface="ＭＳ Ｐゴシック" panose="020B0600070205080204" pitchFamily="50" charset="-128"/>
              </a:rPr>
              <a:t>ページからになります</a:t>
            </a:r>
          </a:p>
        </p:txBody>
      </p:sp>
    </p:spTree>
    <p:extLst>
      <p:ext uri="{BB962C8B-B14F-4D97-AF65-F5344CB8AC3E}">
        <p14:creationId xmlns:p14="http://schemas.microsoft.com/office/powerpoint/2010/main" val="1365048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77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1" name="楕円 10">
            <a:extLst>
              <a:ext uri="{FF2B5EF4-FFF2-40B4-BE49-F238E27FC236}">
                <a16:creationId xmlns:a16="http://schemas.microsoft.com/office/drawing/2014/main" id="{20BC1407-F78D-4246-9760-A4646D296762}"/>
              </a:ext>
            </a:extLst>
          </p:cNvPr>
          <p:cNvSpPr/>
          <p:nvPr/>
        </p:nvSpPr>
        <p:spPr>
          <a:xfrm>
            <a:off x="2711423" y="2527204"/>
            <a:ext cx="2617875" cy="99719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 name="タイトル 1"/>
          <p:cNvSpPr>
            <a:spLocks noGrp="1"/>
          </p:cNvSpPr>
          <p:nvPr>
            <p:ph type="title"/>
          </p:nvPr>
        </p:nvSpPr>
        <p:spPr>
          <a:xfrm>
            <a:off x="557212" y="139989"/>
            <a:ext cx="5030788" cy="654258"/>
          </a:xfrm>
        </p:spPr>
        <p:txBody>
          <a:bodyPr>
            <a:normAutofit/>
          </a:bodyPr>
          <a:lstStyle/>
          <a:p>
            <a:r>
              <a:rPr lang="ja-JP" altLang="en-US" sz="2800" dirty="0">
                <a:solidFill>
                  <a:schemeClr val="accent6">
                    <a:lumMod val="50000"/>
                  </a:schemeClr>
                </a:solidFill>
              </a:rPr>
              <a:t>実践事例検討の振り返り　　　　　　　　　　　　　　　　</a:t>
            </a:r>
            <a:endParaRPr kumimoji="1" lang="ja-JP" altLang="en-US" sz="2800" dirty="0"/>
          </a:p>
        </p:txBody>
      </p:sp>
      <p:sp>
        <p:nvSpPr>
          <p:cNvPr id="4" name="テキスト ボックス 3">
            <a:extLst>
              <a:ext uri="{FF2B5EF4-FFF2-40B4-BE49-F238E27FC236}">
                <a16:creationId xmlns:a16="http://schemas.microsoft.com/office/drawing/2014/main" id="{6C7258F8-7D9C-4FA3-ABEC-CACC141C6587}"/>
              </a:ext>
            </a:extLst>
          </p:cNvPr>
          <p:cNvSpPr txBox="1"/>
          <p:nvPr/>
        </p:nvSpPr>
        <p:spPr>
          <a:xfrm>
            <a:off x="3023536" y="855113"/>
            <a:ext cx="4339650" cy="646331"/>
          </a:xfrm>
          <a:prstGeom prst="rect">
            <a:avLst/>
          </a:prstGeom>
          <a:gradFill>
            <a:gsLst>
              <a:gs pos="66000">
                <a:schemeClr val="bg2">
                  <a:tint val="97000"/>
                  <a:hueMod val="92000"/>
                  <a:satMod val="169000"/>
                  <a:lumMod val="164000"/>
                </a:schemeClr>
              </a:gs>
              <a:gs pos="77000">
                <a:schemeClr val="bg2">
                  <a:tint val="97000"/>
                  <a:hueMod val="92000"/>
                  <a:satMod val="169000"/>
                  <a:lumMod val="164000"/>
                </a:schemeClr>
              </a:gs>
              <a:gs pos="100000">
                <a:schemeClr val="bg2">
                  <a:shade val="96000"/>
                  <a:satMod val="120000"/>
                  <a:lumMod val="90000"/>
                </a:schemeClr>
              </a:gs>
            </a:gsLst>
            <a:lin ang="6120000" scaled="1"/>
          </a:gra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事例検討のポイント</a:t>
            </a:r>
          </a:p>
        </p:txBody>
      </p:sp>
      <p:sp>
        <p:nvSpPr>
          <p:cNvPr id="5" name="テキスト ボックス 4">
            <a:extLst>
              <a:ext uri="{FF2B5EF4-FFF2-40B4-BE49-F238E27FC236}">
                <a16:creationId xmlns:a16="http://schemas.microsoft.com/office/drawing/2014/main" id="{C34CE886-6D01-48A2-B04B-47DD6148624C}"/>
              </a:ext>
            </a:extLst>
          </p:cNvPr>
          <p:cNvSpPr txBox="1"/>
          <p:nvPr/>
        </p:nvSpPr>
        <p:spPr>
          <a:xfrm>
            <a:off x="2030837" y="1861001"/>
            <a:ext cx="741831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52F61">
                    <a:lumMod val="50000"/>
                  </a:srgbClr>
                </a:solidFill>
                <a:effectLst/>
                <a:highlight>
                  <a:srgbClr val="F9F959"/>
                </a:highlight>
                <a:uLnTx/>
                <a:uFillTx/>
                <a:latin typeface="メイリオ" panose="020B0604030504040204" pitchFamily="50" charset="-128"/>
                <a:ea typeface="メイリオ" panose="020B0604030504040204" pitchFamily="50" charset="-128"/>
                <a:cs typeface="+mn-cs"/>
              </a:rPr>
              <a:t>目の前にいる子どもの様子に注目</a:t>
            </a:r>
          </a:p>
        </p:txBody>
      </p:sp>
      <p:sp>
        <p:nvSpPr>
          <p:cNvPr id="6" name="テキスト ボックス 5">
            <a:extLst>
              <a:ext uri="{FF2B5EF4-FFF2-40B4-BE49-F238E27FC236}">
                <a16:creationId xmlns:a16="http://schemas.microsoft.com/office/drawing/2014/main" id="{AE1B63BC-7F76-4049-8E39-BB5A48752083}"/>
              </a:ext>
            </a:extLst>
          </p:cNvPr>
          <p:cNvSpPr txBox="1"/>
          <p:nvPr/>
        </p:nvSpPr>
        <p:spPr>
          <a:xfrm>
            <a:off x="3454400" y="2740607"/>
            <a:ext cx="11381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表情</a:t>
            </a:r>
          </a:p>
        </p:txBody>
      </p:sp>
      <p:sp>
        <p:nvSpPr>
          <p:cNvPr id="8" name="テキスト ボックス 7">
            <a:extLst>
              <a:ext uri="{FF2B5EF4-FFF2-40B4-BE49-F238E27FC236}">
                <a16:creationId xmlns:a16="http://schemas.microsoft.com/office/drawing/2014/main" id="{3E617A62-C702-47A0-A5A9-F24A32F93E0C}"/>
              </a:ext>
            </a:extLst>
          </p:cNvPr>
          <p:cNvSpPr txBox="1"/>
          <p:nvPr/>
        </p:nvSpPr>
        <p:spPr>
          <a:xfrm>
            <a:off x="2030837" y="4931036"/>
            <a:ext cx="6675763" cy="584775"/>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w="0"/>
                <a:solidFill>
                  <a:srgbClr val="052F61">
                    <a:lumMod val="50000"/>
                  </a:srgbClr>
                </a:solidFill>
                <a:effectLst>
                  <a:outerShdw blurRad="38100" dist="25400" dir="5400000" algn="ctr" rotWithShape="0">
                    <a:srgbClr val="6E747A">
                      <a:alpha val="43000"/>
                    </a:srgbClr>
                  </a:outerShdw>
                </a:effectLst>
                <a:highlight>
                  <a:srgbClr val="F9F959"/>
                </a:highlight>
                <a:uLnTx/>
                <a:uFillTx/>
                <a:latin typeface="Century Gothic" panose="020B0502020202020204"/>
                <a:ea typeface="メイリオ" panose="020B0604030504040204" pitchFamily="50" charset="-128"/>
                <a:cs typeface="+mn-cs"/>
              </a:rPr>
              <a:t>「不安」と「安心」を見る</a:t>
            </a:r>
            <a:endParaRPr kumimoji="1" lang="en-US" altLang="ja-JP" sz="3200" b="0" i="0" u="none" strike="noStrike" kern="1200" cap="none" spc="0" normalizeH="0" baseline="0" noProof="0" dirty="0">
              <a:ln w="0"/>
              <a:solidFill>
                <a:srgbClr val="052F61">
                  <a:lumMod val="50000"/>
                </a:srgbClr>
              </a:solidFill>
              <a:effectLst>
                <a:outerShdw blurRad="38100" dist="25400" dir="5400000" algn="ctr" rotWithShape="0">
                  <a:srgbClr val="6E747A">
                    <a:alpha val="43000"/>
                  </a:srgbClr>
                </a:outerShdw>
              </a:effectLst>
              <a:highlight>
                <a:srgbClr val="F9F959"/>
              </a:highlight>
              <a:uLnTx/>
              <a:uFillTx/>
              <a:latin typeface="Century Gothic" panose="020B0502020202020204"/>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05ED9AEF-6E38-490A-89B1-5D913300D882}"/>
              </a:ext>
            </a:extLst>
          </p:cNvPr>
          <p:cNvSpPr txBox="1"/>
          <p:nvPr/>
        </p:nvSpPr>
        <p:spPr>
          <a:xfrm>
            <a:off x="2695929" y="5759788"/>
            <a:ext cx="3439604" cy="646331"/>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不安を感じる姿</a:t>
            </a:r>
            <a:r>
              <a:rPr kumimoji="1" lang="ja-JP" altLang="en-US" sz="1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　　</a:t>
            </a:r>
          </a:p>
        </p:txBody>
      </p:sp>
      <p:sp>
        <p:nvSpPr>
          <p:cNvPr id="12" name="テキスト ボックス 11">
            <a:extLst>
              <a:ext uri="{FF2B5EF4-FFF2-40B4-BE49-F238E27FC236}">
                <a16:creationId xmlns:a16="http://schemas.microsoft.com/office/drawing/2014/main" id="{731A93E5-3F15-4245-87D2-27585D94A660}"/>
              </a:ext>
            </a:extLst>
          </p:cNvPr>
          <p:cNvSpPr txBox="1"/>
          <p:nvPr/>
        </p:nvSpPr>
        <p:spPr>
          <a:xfrm flipH="1">
            <a:off x="6846938" y="5759788"/>
            <a:ext cx="3444166" cy="646331"/>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安心を感じる姿</a:t>
            </a:r>
          </a:p>
        </p:txBody>
      </p:sp>
      <p:sp>
        <p:nvSpPr>
          <p:cNvPr id="13" name="楕円 12">
            <a:extLst>
              <a:ext uri="{FF2B5EF4-FFF2-40B4-BE49-F238E27FC236}">
                <a16:creationId xmlns:a16="http://schemas.microsoft.com/office/drawing/2014/main" id="{F19543EA-48A7-4A8D-8009-545ADE5FB19B}"/>
              </a:ext>
            </a:extLst>
          </p:cNvPr>
          <p:cNvSpPr/>
          <p:nvPr/>
        </p:nvSpPr>
        <p:spPr>
          <a:xfrm>
            <a:off x="3995470" y="3611393"/>
            <a:ext cx="2849806" cy="1048227"/>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4" name="楕円 13">
            <a:extLst>
              <a:ext uri="{FF2B5EF4-FFF2-40B4-BE49-F238E27FC236}">
                <a16:creationId xmlns:a16="http://schemas.microsoft.com/office/drawing/2014/main" id="{0DAA9D97-B556-43B7-8E8A-5538635F63F4}"/>
              </a:ext>
            </a:extLst>
          </p:cNvPr>
          <p:cNvSpPr/>
          <p:nvPr/>
        </p:nvSpPr>
        <p:spPr>
          <a:xfrm>
            <a:off x="6088725" y="2499435"/>
            <a:ext cx="2617875" cy="101610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5" name="楕円 14">
            <a:extLst>
              <a:ext uri="{FF2B5EF4-FFF2-40B4-BE49-F238E27FC236}">
                <a16:creationId xmlns:a16="http://schemas.microsoft.com/office/drawing/2014/main" id="{501E35A9-CE6F-463F-BF6A-5D7BAE72F0F3}"/>
              </a:ext>
            </a:extLst>
          </p:cNvPr>
          <p:cNvSpPr/>
          <p:nvPr/>
        </p:nvSpPr>
        <p:spPr>
          <a:xfrm>
            <a:off x="7604703" y="3496465"/>
            <a:ext cx="3170614" cy="108305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9FF677D3-3562-4282-945C-F1B993967A7B}"/>
              </a:ext>
            </a:extLst>
          </p:cNvPr>
          <p:cNvSpPr txBox="1"/>
          <p:nvPr/>
        </p:nvSpPr>
        <p:spPr>
          <a:xfrm>
            <a:off x="4851316" y="3828351"/>
            <a:ext cx="11381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言葉</a:t>
            </a:r>
          </a:p>
        </p:txBody>
      </p:sp>
      <p:sp>
        <p:nvSpPr>
          <p:cNvPr id="17" name="テキスト ボックス 16">
            <a:extLst>
              <a:ext uri="{FF2B5EF4-FFF2-40B4-BE49-F238E27FC236}">
                <a16:creationId xmlns:a16="http://schemas.microsoft.com/office/drawing/2014/main" id="{FE22FB2A-AB45-4F82-A72F-441B140CC601}"/>
              </a:ext>
            </a:extLst>
          </p:cNvPr>
          <p:cNvSpPr txBox="1"/>
          <p:nvPr/>
        </p:nvSpPr>
        <p:spPr>
          <a:xfrm>
            <a:off x="6846938" y="2762272"/>
            <a:ext cx="11381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態度</a:t>
            </a:r>
          </a:p>
        </p:txBody>
      </p:sp>
      <p:sp>
        <p:nvSpPr>
          <p:cNvPr id="18" name="テキスト ボックス 17">
            <a:extLst>
              <a:ext uri="{FF2B5EF4-FFF2-40B4-BE49-F238E27FC236}">
                <a16:creationId xmlns:a16="http://schemas.microsoft.com/office/drawing/2014/main" id="{E157774B-FEB4-4A67-8CC5-E10C9A2DF441}"/>
              </a:ext>
            </a:extLst>
          </p:cNvPr>
          <p:cNvSpPr txBox="1"/>
          <p:nvPr/>
        </p:nvSpPr>
        <p:spPr>
          <a:xfrm>
            <a:off x="7985052" y="3783162"/>
            <a:ext cx="268852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通所の継続</a:t>
            </a:r>
          </a:p>
        </p:txBody>
      </p:sp>
      <p:pic>
        <p:nvPicPr>
          <p:cNvPr id="20" name="グラフィックス 19" descr="目 単色塗りつぶし">
            <a:extLst>
              <a:ext uri="{FF2B5EF4-FFF2-40B4-BE49-F238E27FC236}">
                <a16:creationId xmlns:a16="http://schemas.microsoft.com/office/drawing/2014/main" id="{E15FE627-E48C-4639-8C02-9C5CCF216C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265" y="1695420"/>
            <a:ext cx="914400" cy="914400"/>
          </a:xfrm>
          <a:prstGeom prst="rect">
            <a:avLst/>
          </a:prstGeom>
        </p:spPr>
      </p:pic>
      <p:pic>
        <p:nvPicPr>
          <p:cNvPr id="21" name="グラフィックス 20" descr="目 単色塗りつぶし">
            <a:extLst>
              <a:ext uri="{FF2B5EF4-FFF2-40B4-BE49-F238E27FC236}">
                <a16:creationId xmlns:a16="http://schemas.microsoft.com/office/drawing/2014/main" id="{073F1AB0-115F-4C5C-9F58-CD8CF8466B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437" y="4766224"/>
            <a:ext cx="914400" cy="914400"/>
          </a:xfrm>
          <a:prstGeom prst="rect">
            <a:avLst/>
          </a:prstGeom>
        </p:spPr>
      </p:pic>
      <p:sp>
        <p:nvSpPr>
          <p:cNvPr id="3" name="四角形: 角を丸くする 2">
            <a:extLst>
              <a:ext uri="{FF2B5EF4-FFF2-40B4-BE49-F238E27FC236}">
                <a16:creationId xmlns:a16="http://schemas.microsoft.com/office/drawing/2014/main" id="{500BE0B2-A75D-4338-9F8C-20DF18DC7B77}"/>
              </a:ext>
            </a:extLst>
          </p:cNvPr>
          <p:cNvSpPr/>
          <p:nvPr/>
        </p:nvSpPr>
        <p:spPr>
          <a:xfrm>
            <a:off x="10066867" y="139989"/>
            <a:ext cx="1880565"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４３</a:t>
            </a:r>
          </a:p>
        </p:txBody>
      </p:sp>
    </p:spTree>
    <p:extLst>
      <p:ext uri="{BB962C8B-B14F-4D97-AF65-F5344CB8AC3E}">
        <p14:creationId xmlns:p14="http://schemas.microsoft.com/office/powerpoint/2010/main" val="6689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p:bldP spid="6" grpId="0"/>
      <p:bldP spid="8" grpId="0"/>
      <p:bldP spid="9" grpId="0" animBg="1"/>
      <p:bldP spid="12" grpId="0" animBg="1"/>
      <p:bldP spid="13" grpId="0" animBg="1"/>
      <p:bldP spid="14" grpId="0" animBg="1"/>
      <p:bldP spid="15" grpId="0" animBg="1"/>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463FEE7-3FFE-4144-809F-891ED1DCBAE0}"/>
              </a:ext>
            </a:extLst>
          </p:cNvPr>
          <p:cNvSpPr txBox="1"/>
          <p:nvPr/>
        </p:nvSpPr>
        <p:spPr>
          <a:xfrm>
            <a:off x="1166191" y="651841"/>
            <a:ext cx="10310192" cy="1107996"/>
          </a:xfrm>
          <a:prstGeom prst="rect">
            <a:avLst/>
          </a:prstGeom>
          <a:noFill/>
        </p:spPr>
        <p:txBody>
          <a:bodyPr wrap="square" rtlCol="0">
            <a:spAutoFit/>
          </a:bodyPr>
          <a:lstStyle/>
          <a:p>
            <a:r>
              <a:rPr kumimoji="1" lang="ja-JP" altLang="en-US" sz="6600" b="1" dirty="0">
                <a:latin typeface="ＭＳ 明朝" panose="02020609040205080304" pitchFamily="17" charset="-128"/>
                <a:ea typeface="ＭＳ 明朝" panose="02020609040205080304" pitchFamily="17" charset="-128"/>
              </a:rPr>
              <a:t>挨拶</a:t>
            </a:r>
          </a:p>
        </p:txBody>
      </p:sp>
      <p:sp>
        <p:nvSpPr>
          <p:cNvPr id="7" name="テキスト ボックス 6">
            <a:extLst>
              <a:ext uri="{FF2B5EF4-FFF2-40B4-BE49-F238E27FC236}">
                <a16:creationId xmlns:a16="http://schemas.microsoft.com/office/drawing/2014/main" id="{998F2406-29E0-40E1-AFCB-69E5839962B8}"/>
              </a:ext>
            </a:extLst>
          </p:cNvPr>
          <p:cNvSpPr txBox="1"/>
          <p:nvPr/>
        </p:nvSpPr>
        <p:spPr>
          <a:xfrm>
            <a:off x="1497496" y="2068167"/>
            <a:ext cx="9978887" cy="4216539"/>
          </a:xfrm>
          <a:prstGeom prst="rect">
            <a:avLst/>
          </a:prstGeom>
          <a:noFill/>
        </p:spPr>
        <p:txBody>
          <a:bodyPr wrap="square" rtlCol="0">
            <a:spAutoFit/>
          </a:bodyPr>
          <a:lstStyle/>
          <a:p>
            <a:r>
              <a:rPr kumimoji="1" lang="ja-JP" altLang="en-US" sz="3200" b="1" dirty="0">
                <a:latin typeface="ＭＳ 明朝" panose="02020609040205080304" pitchFamily="17" charset="-128"/>
                <a:ea typeface="ＭＳ 明朝" panose="02020609040205080304" pitchFamily="17" charset="-128"/>
              </a:rPr>
              <a:t>認定</a:t>
            </a:r>
            <a:r>
              <a:rPr kumimoji="1" lang="en-US" altLang="ja-JP" sz="3200" b="1" dirty="0">
                <a:latin typeface="ＭＳ 明朝" panose="02020609040205080304" pitchFamily="17" charset="-128"/>
                <a:ea typeface="ＭＳ 明朝" panose="02020609040205080304" pitchFamily="17" charset="-128"/>
              </a:rPr>
              <a:t>NPO</a:t>
            </a:r>
            <a:r>
              <a:rPr kumimoji="1" lang="ja-JP" altLang="en-US" sz="3200" b="1" dirty="0">
                <a:latin typeface="ＭＳ 明朝" panose="02020609040205080304" pitchFamily="17" charset="-128"/>
                <a:ea typeface="ＭＳ 明朝" panose="02020609040205080304" pitchFamily="17" charset="-128"/>
              </a:rPr>
              <a:t>法人教育活動総合サポートセンター　理事長</a:t>
            </a:r>
            <a:endParaRPr kumimoji="1" lang="en-US" altLang="ja-JP" sz="32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r>
              <a:rPr kumimoji="1" lang="ja-JP" altLang="en-US" sz="6600" b="1" dirty="0">
                <a:latin typeface="ＭＳ 明朝" panose="02020609040205080304" pitchFamily="17" charset="-128"/>
                <a:ea typeface="ＭＳ 明朝" panose="02020609040205080304" pitchFamily="17" charset="-128"/>
              </a:rPr>
              <a:t>　　　前　田　博　明</a:t>
            </a:r>
            <a:endParaRPr kumimoji="1" lang="en-US" altLang="ja-JP" sz="66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r>
              <a:rPr kumimoji="1" lang="ja-JP" altLang="en-US" sz="3200" b="1" dirty="0">
                <a:latin typeface="ＭＳ 明朝" panose="02020609040205080304" pitchFamily="17" charset="-128"/>
                <a:ea typeface="ＭＳ 明朝" panose="02020609040205080304" pitchFamily="17" charset="-128"/>
              </a:rPr>
              <a:t>川崎市総合教育センター　教育相談センター室長</a:t>
            </a:r>
            <a:endParaRPr kumimoji="1" lang="en-US" altLang="ja-JP" sz="32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r>
              <a:rPr kumimoji="1" lang="ja-JP" altLang="en-US" sz="6600" b="1" dirty="0">
                <a:latin typeface="ＭＳ 明朝" panose="02020609040205080304" pitchFamily="17" charset="-128"/>
                <a:ea typeface="ＭＳ 明朝" panose="02020609040205080304" pitchFamily="17" charset="-128"/>
              </a:rPr>
              <a:t>　　　小　林　　　格</a:t>
            </a:r>
            <a:endParaRPr kumimoji="1" lang="en-US" altLang="ja-JP" sz="6600" b="1" dirty="0">
              <a:latin typeface="ＭＳ 明朝" panose="02020609040205080304" pitchFamily="17" charset="-128"/>
              <a:ea typeface="ＭＳ 明朝" panose="02020609040205080304" pitchFamily="17" charset="-128"/>
            </a:endParaRPr>
          </a:p>
          <a:p>
            <a:endParaRPr kumimoji="1" lang="ja-JP" altLang="en-US" dirty="0"/>
          </a:p>
        </p:txBody>
      </p:sp>
    </p:spTree>
    <p:extLst>
      <p:ext uri="{BB962C8B-B14F-4D97-AF65-F5344CB8AC3E}">
        <p14:creationId xmlns:p14="http://schemas.microsoft.com/office/powerpoint/2010/main" val="1994205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96000">
              <a:srgbClr val="166D9E"/>
            </a:gs>
            <a:gs pos="86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75707-F893-42C1-9157-2243AD1F15E0}"/>
              </a:ext>
            </a:extLst>
          </p:cNvPr>
          <p:cNvSpPr>
            <a:spLocks noGrp="1"/>
          </p:cNvSpPr>
          <p:nvPr>
            <p:ph type="title"/>
          </p:nvPr>
        </p:nvSpPr>
        <p:spPr>
          <a:xfrm>
            <a:off x="350520" y="291360"/>
            <a:ext cx="11028680" cy="711201"/>
          </a:xfrm>
        </p:spPr>
        <p:txBody>
          <a:bodyPr>
            <a:normAutofit/>
          </a:bodyPr>
          <a:lstStyle/>
          <a:p>
            <a:r>
              <a:rPr kumimoji="1" lang="ja-JP" altLang="en-US" sz="2800" dirty="0">
                <a:solidFill>
                  <a:schemeClr val="accent6">
                    <a:lumMod val="50000"/>
                  </a:schemeClr>
                </a:solidFill>
              </a:rPr>
              <a:t>実践事例検討の振り返り　　　　　　　　　　　　　　　</a:t>
            </a:r>
            <a:endParaRPr kumimoji="1" lang="ja-JP" altLang="en-US" sz="2800" dirty="0"/>
          </a:p>
        </p:txBody>
      </p:sp>
      <p:sp>
        <p:nvSpPr>
          <p:cNvPr id="3" name="テキスト ボックス 2">
            <a:extLst>
              <a:ext uri="{FF2B5EF4-FFF2-40B4-BE49-F238E27FC236}">
                <a16:creationId xmlns:a16="http://schemas.microsoft.com/office/drawing/2014/main" id="{1E562B9F-E3D6-4173-8D30-3953123C806F}"/>
              </a:ext>
            </a:extLst>
          </p:cNvPr>
          <p:cNvSpPr txBox="1"/>
          <p:nvPr/>
        </p:nvSpPr>
        <p:spPr>
          <a:xfrm>
            <a:off x="1917809" y="1035683"/>
            <a:ext cx="6312852" cy="584775"/>
          </a:xfrm>
          <a:prstGeom prst="rect">
            <a:avLst/>
          </a:prstGeom>
          <a:gradFill>
            <a:gsLst>
              <a:gs pos="92000">
                <a:srgbClr val="166D9E"/>
              </a:gs>
              <a:gs pos="78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事例検討から得られたこと</a:t>
            </a:r>
          </a:p>
        </p:txBody>
      </p:sp>
      <p:sp>
        <p:nvSpPr>
          <p:cNvPr id="14" name="角丸四角形 13"/>
          <p:cNvSpPr/>
          <p:nvPr/>
        </p:nvSpPr>
        <p:spPr>
          <a:xfrm>
            <a:off x="611358" y="3042292"/>
            <a:ext cx="3988558" cy="1212124"/>
          </a:xfrm>
          <a:prstGeom prst="roundRect">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事例のタイトル</a:t>
            </a:r>
          </a:p>
        </p:txBody>
      </p:sp>
      <p:sp>
        <p:nvSpPr>
          <p:cNvPr id="15" name="角丸四角形 14"/>
          <p:cNvSpPr/>
          <p:nvPr/>
        </p:nvSpPr>
        <p:spPr>
          <a:xfrm>
            <a:off x="4961057" y="3042292"/>
            <a:ext cx="3124852" cy="12121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不安を感じる様子</a:t>
            </a:r>
          </a:p>
        </p:txBody>
      </p:sp>
      <p:sp>
        <p:nvSpPr>
          <p:cNvPr id="16" name="角丸四角形 15"/>
          <p:cNvSpPr/>
          <p:nvPr/>
        </p:nvSpPr>
        <p:spPr>
          <a:xfrm>
            <a:off x="8447050" y="3042292"/>
            <a:ext cx="2990195" cy="121212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安心を感じる様子</a:t>
            </a:r>
          </a:p>
        </p:txBody>
      </p:sp>
      <p:sp>
        <p:nvSpPr>
          <p:cNvPr id="18" name="吹き出し: 四角形 17">
            <a:extLst>
              <a:ext uri="{FF2B5EF4-FFF2-40B4-BE49-F238E27FC236}">
                <a16:creationId xmlns:a16="http://schemas.microsoft.com/office/drawing/2014/main" id="{62E33EDB-E942-4788-A1CC-37B643E7817B}"/>
              </a:ext>
            </a:extLst>
          </p:cNvPr>
          <p:cNvSpPr/>
          <p:nvPr/>
        </p:nvSpPr>
        <p:spPr>
          <a:xfrm>
            <a:off x="8163581" y="742236"/>
            <a:ext cx="3867552" cy="1296440"/>
          </a:xfrm>
          <a:prstGeom prst="wedgeRectCallout">
            <a:avLst>
              <a:gd name="adj1" fmla="val -58277"/>
              <a:gd name="adj2" fmla="val -937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「子どもの不安に寄り添う　　　支援の充実」</a:t>
            </a:r>
            <a:endParaRPr kumimoji="1"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14967C">
                    <a:lumMod val="40000"/>
                    <a:lumOff val="60000"/>
                  </a:srgbClr>
                </a:solidFill>
                <a:effectLst/>
                <a:uLnTx/>
                <a:uFillTx/>
                <a:latin typeface="Century Gothic" panose="020B0502020202020204"/>
                <a:ea typeface="メイリオ" panose="020B0604030504040204" pitchFamily="50" charset="-128"/>
                <a:cs typeface="+mn-cs"/>
              </a:rPr>
              <a:t>　</a:t>
            </a:r>
            <a:r>
              <a:rPr kumimoji="1" lang="ja-JP" altLang="en-US" sz="2400" b="0" i="0" u="none" strike="noStrike" kern="1200" cap="none" spc="0" normalizeH="0" baseline="0" noProof="0" dirty="0">
                <a:ln>
                  <a:noFill/>
                </a:ln>
                <a:solidFill>
                  <a:srgbClr val="E87D37">
                    <a:lumMod val="20000"/>
                    <a:lumOff val="80000"/>
                  </a:srgbClr>
                </a:solidFill>
                <a:effectLst/>
                <a:uLnTx/>
                <a:uFillTx/>
                <a:latin typeface="Century Gothic" panose="020B0502020202020204"/>
                <a:ea typeface="メイリオ" panose="020B0604030504040204" pitchFamily="50" charset="-128"/>
                <a:cs typeface="+mn-cs"/>
              </a:rPr>
              <a:t>につながるポイント</a:t>
            </a:r>
            <a:r>
              <a:rPr kumimoji="1" lang="ja-JP" altLang="en-US" sz="2400" b="0" i="0" u="none" strike="noStrike" kern="1200" cap="none" spc="0" normalizeH="0" baseline="0" noProof="0" dirty="0">
                <a:ln>
                  <a:noFill/>
                </a:ln>
                <a:solidFill>
                  <a:srgbClr val="14967C">
                    <a:lumMod val="40000"/>
                    <a:lumOff val="60000"/>
                  </a:srgbClr>
                </a:solidFill>
                <a:effectLst/>
                <a:uLnTx/>
                <a:uFillTx/>
                <a:latin typeface="Century Gothic" panose="020B0502020202020204"/>
                <a:ea typeface="メイリオ" panose="020B0604030504040204" pitchFamily="50" charset="-128"/>
                <a:cs typeface="+mn-cs"/>
              </a:rPr>
              <a:t>　</a:t>
            </a:r>
          </a:p>
        </p:txBody>
      </p:sp>
      <p:sp>
        <p:nvSpPr>
          <p:cNvPr id="20" name="四角形: 角を丸くする 19">
            <a:extLst>
              <a:ext uri="{FF2B5EF4-FFF2-40B4-BE49-F238E27FC236}">
                <a16:creationId xmlns:a16="http://schemas.microsoft.com/office/drawing/2014/main" id="{2DA7D82C-4110-455D-9BEB-0170BD29CE1B}"/>
              </a:ext>
            </a:extLst>
          </p:cNvPr>
          <p:cNvSpPr/>
          <p:nvPr/>
        </p:nvSpPr>
        <p:spPr>
          <a:xfrm>
            <a:off x="9251195" y="59348"/>
            <a:ext cx="2681210"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２８～４１</a:t>
            </a:r>
          </a:p>
        </p:txBody>
      </p:sp>
    </p:spTree>
    <p:extLst>
      <p:ext uri="{BB962C8B-B14F-4D97-AF65-F5344CB8AC3E}">
        <p14:creationId xmlns:p14="http://schemas.microsoft.com/office/powerpoint/2010/main" val="20817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96000">
              <a:srgbClr val="166D9E"/>
            </a:gs>
            <a:gs pos="86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75707-F893-42C1-9157-2243AD1F15E0}"/>
              </a:ext>
            </a:extLst>
          </p:cNvPr>
          <p:cNvSpPr>
            <a:spLocks noGrp="1"/>
          </p:cNvSpPr>
          <p:nvPr>
            <p:ph type="title"/>
          </p:nvPr>
        </p:nvSpPr>
        <p:spPr>
          <a:xfrm>
            <a:off x="350520" y="291360"/>
            <a:ext cx="11028680" cy="711201"/>
          </a:xfrm>
        </p:spPr>
        <p:txBody>
          <a:bodyPr>
            <a:normAutofit/>
          </a:bodyPr>
          <a:lstStyle/>
          <a:p>
            <a:r>
              <a:rPr kumimoji="1" lang="ja-JP" altLang="en-US" sz="2800" dirty="0">
                <a:solidFill>
                  <a:schemeClr val="accent6">
                    <a:lumMod val="50000"/>
                  </a:schemeClr>
                </a:solidFill>
              </a:rPr>
              <a:t>実践事例検討の振り返り　　　　　　　　　　　　　　　</a:t>
            </a:r>
            <a:endParaRPr kumimoji="1" lang="ja-JP" altLang="en-US" sz="2800" dirty="0"/>
          </a:p>
        </p:txBody>
      </p:sp>
      <p:sp>
        <p:nvSpPr>
          <p:cNvPr id="3" name="テキスト ボックス 2">
            <a:extLst>
              <a:ext uri="{FF2B5EF4-FFF2-40B4-BE49-F238E27FC236}">
                <a16:creationId xmlns:a16="http://schemas.microsoft.com/office/drawing/2014/main" id="{1E562B9F-E3D6-4173-8D30-3953123C806F}"/>
              </a:ext>
            </a:extLst>
          </p:cNvPr>
          <p:cNvSpPr txBox="1"/>
          <p:nvPr/>
        </p:nvSpPr>
        <p:spPr>
          <a:xfrm>
            <a:off x="1917809" y="1035683"/>
            <a:ext cx="6312852" cy="584775"/>
          </a:xfrm>
          <a:prstGeom prst="rect">
            <a:avLst/>
          </a:prstGeom>
          <a:gradFill>
            <a:gsLst>
              <a:gs pos="92000">
                <a:srgbClr val="166D9E"/>
              </a:gs>
              <a:gs pos="78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事例検討から得られたこと</a:t>
            </a:r>
          </a:p>
        </p:txBody>
      </p:sp>
      <p:sp>
        <p:nvSpPr>
          <p:cNvPr id="5" name="テキスト ボックス 4">
            <a:extLst>
              <a:ext uri="{FF2B5EF4-FFF2-40B4-BE49-F238E27FC236}">
                <a16:creationId xmlns:a16="http://schemas.microsoft.com/office/drawing/2014/main" id="{E247368B-4B5C-4A2C-AE49-ECB217D003EF}"/>
              </a:ext>
            </a:extLst>
          </p:cNvPr>
          <p:cNvSpPr txBox="1"/>
          <p:nvPr/>
        </p:nvSpPr>
        <p:spPr>
          <a:xfrm>
            <a:off x="1459553" y="2148277"/>
            <a:ext cx="9245600" cy="584775"/>
          </a:xfrm>
          <a:prstGeom prst="rect">
            <a:avLst/>
          </a:prstGeom>
          <a:solidFill>
            <a:schemeClr val="tx1"/>
          </a:solidFill>
          <a:ln w="12700">
            <a:solidFill>
              <a:schemeClr val="bg1"/>
            </a:solid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solidFill>
                  <a:srgbClr val="14967C"/>
                </a:solidFill>
                <a:effectLst/>
                <a:uLnTx/>
                <a:uFillTx/>
                <a:latin typeface="Century Gothic" panose="020B0502020202020204"/>
                <a:ea typeface="メイリオ" panose="020B0604030504040204" pitchFamily="50" charset="-128"/>
                <a:cs typeface="+mn-cs"/>
              </a:rPr>
              <a:t>変動する不安に寄り添いながら支援を継続する</a:t>
            </a:r>
          </a:p>
        </p:txBody>
      </p:sp>
      <p:sp>
        <p:nvSpPr>
          <p:cNvPr id="4" name="角丸四角形 3"/>
          <p:cNvSpPr/>
          <p:nvPr/>
        </p:nvSpPr>
        <p:spPr>
          <a:xfrm>
            <a:off x="127062" y="3075611"/>
            <a:ext cx="3240974" cy="1301667"/>
          </a:xfrm>
          <a:prstGeom prst="roundRect">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事例</a:t>
            </a:r>
            <a:r>
              <a:rPr kumimoji="1" lang="en-US" altLang="ja-JP"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1</a:t>
            </a:r>
            <a:r>
              <a:rPr kumimoji="1" lang="ja-JP" altLang="en-US" sz="18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　　　</a:t>
            </a:r>
            <a:r>
              <a:rPr kumimoji="1" lang="ja-JP" altLang="en-US"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Ｐ２８・２９</a:t>
            </a:r>
            <a:endParaRPr kumimoji="1" lang="en-US" altLang="ja-JP"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人と関わることに</a:t>
            </a:r>
            <a:endParaRPr kumimoji="1" lang="en-US" altLang="ja-JP" sz="24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不安がある</a:t>
            </a:r>
            <a:r>
              <a:rPr kumimoji="1" lang="en-US" altLang="ja-JP" sz="24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A</a:t>
            </a:r>
            <a:r>
              <a:rPr kumimoji="1" lang="ja-JP" altLang="en-US" sz="2400" b="0" i="0" u="none" strike="noStrike" kern="1200" cap="none" spc="0" normalizeH="0" baseline="0" noProof="0" dirty="0">
                <a:ln>
                  <a:noFill/>
                </a:ln>
                <a:solidFill>
                  <a:prstClr val="black">
                    <a:lumMod val="95000"/>
                    <a:lumOff val="5000"/>
                  </a:prstClr>
                </a:solidFill>
                <a:effectLst/>
                <a:uLnTx/>
                <a:uFillTx/>
                <a:latin typeface="Century Gothic" panose="020B0502020202020204"/>
                <a:ea typeface="メイリオ" panose="020B0604030504040204" pitchFamily="50" charset="-128"/>
                <a:cs typeface="+mn-cs"/>
              </a:rPr>
              <a:t>さん</a:t>
            </a:r>
          </a:p>
        </p:txBody>
      </p:sp>
      <p:sp>
        <p:nvSpPr>
          <p:cNvPr id="9" name="角丸四角形 8"/>
          <p:cNvSpPr/>
          <p:nvPr/>
        </p:nvSpPr>
        <p:spPr>
          <a:xfrm>
            <a:off x="3624133" y="3075611"/>
            <a:ext cx="2848610" cy="1182554"/>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信用できる大人に会ったことがない　</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友だちもいらない</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11" name="角丸四角形 10"/>
          <p:cNvSpPr/>
          <p:nvPr/>
        </p:nvSpPr>
        <p:spPr>
          <a:xfrm>
            <a:off x="9773913" y="3012935"/>
            <a:ext cx="2336879" cy="12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登校するかどうか自分で決められない</a:t>
            </a:r>
          </a:p>
        </p:txBody>
      </p:sp>
      <p:sp>
        <p:nvSpPr>
          <p:cNvPr id="12" name="右矢印 11"/>
          <p:cNvSpPr/>
          <p:nvPr/>
        </p:nvSpPr>
        <p:spPr>
          <a:xfrm>
            <a:off x="3402138" y="3484128"/>
            <a:ext cx="19579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3" name="右矢印 12"/>
          <p:cNvSpPr/>
          <p:nvPr/>
        </p:nvSpPr>
        <p:spPr>
          <a:xfrm>
            <a:off x="6478031" y="3531561"/>
            <a:ext cx="23323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4" name="角丸四角形 13"/>
          <p:cNvSpPr/>
          <p:nvPr/>
        </p:nvSpPr>
        <p:spPr>
          <a:xfrm>
            <a:off x="233742" y="4856455"/>
            <a:ext cx="3368133" cy="1301667"/>
          </a:xfrm>
          <a:prstGeom prst="roundRect">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事例５　　　</a:t>
            </a:r>
            <a:r>
              <a:rPr kumimoji="1" lang="ja-JP" altLang="en-US"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Ｐ３６・３７</a:t>
            </a:r>
            <a:endParaRPr kumimoji="1" lang="en-US" altLang="ja-JP"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メールを通じて</a:t>
            </a:r>
            <a:endParaRPr kumimoji="1" lang="en-US" altLang="ja-JP" sz="2400" b="0" i="0" u="none" strike="noStrike" kern="120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rPr>
              <a:t>気持ちを伝えるＥさん</a:t>
            </a:r>
            <a:endParaRPr kumimoji="1" lang="en-US" altLang="ja-JP" sz="2400" b="0" i="0" u="none" strike="noStrike" kern="1200" cap="none" spc="0" normalizeH="0" baseline="0" noProof="0" dirty="0">
              <a:ln>
                <a:noFill/>
              </a:ln>
              <a:solidFill>
                <a:sysClr val="windowText" lastClr="000000"/>
              </a:solidFill>
              <a:effectLst/>
              <a:uLnTx/>
              <a:uFillTx/>
              <a:latin typeface="Century Gothic" panose="020B0502020202020204"/>
              <a:ea typeface="メイリオ" panose="020B0604030504040204" pitchFamily="50" charset="-128"/>
              <a:cs typeface="+mn-cs"/>
            </a:endParaRPr>
          </a:p>
        </p:txBody>
      </p:sp>
      <p:sp>
        <p:nvSpPr>
          <p:cNvPr id="15" name="角丸四角形 14"/>
          <p:cNvSpPr/>
          <p:nvPr/>
        </p:nvSpPr>
        <p:spPr>
          <a:xfrm>
            <a:off x="4004313" y="4973939"/>
            <a:ext cx="2456007" cy="12121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出かけようとすると腹痛になり連絡ができない</a:t>
            </a:r>
          </a:p>
        </p:txBody>
      </p:sp>
      <p:sp>
        <p:nvSpPr>
          <p:cNvPr id="16" name="角丸四角形 15"/>
          <p:cNvSpPr/>
          <p:nvPr/>
        </p:nvSpPr>
        <p:spPr>
          <a:xfrm>
            <a:off x="6904894" y="4885972"/>
            <a:ext cx="2456008" cy="13880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どこにいてもメールで</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連絡できる</a:t>
            </a:r>
          </a:p>
        </p:txBody>
      </p:sp>
      <p:sp>
        <p:nvSpPr>
          <p:cNvPr id="19" name="右矢印 18"/>
          <p:cNvSpPr/>
          <p:nvPr/>
        </p:nvSpPr>
        <p:spPr>
          <a:xfrm>
            <a:off x="6483884" y="5337685"/>
            <a:ext cx="43793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4" name="右矢印 16">
            <a:extLst>
              <a:ext uri="{FF2B5EF4-FFF2-40B4-BE49-F238E27FC236}">
                <a16:creationId xmlns:a16="http://schemas.microsoft.com/office/drawing/2014/main" id="{7E0097AE-DD3D-4A09-B3DF-39F0F303A1C0}"/>
              </a:ext>
            </a:extLst>
          </p:cNvPr>
          <p:cNvSpPr/>
          <p:nvPr/>
        </p:nvSpPr>
        <p:spPr>
          <a:xfrm>
            <a:off x="3591494" y="5232036"/>
            <a:ext cx="43793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8" name="吹き出し: 四角形 17">
            <a:extLst>
              <a:ext uri="{FF2B5EF4-FFF2-40B4-BE49-F238E27FC236}">
                <a16:creationId xmlns:a16="http://schemas.microsoft.com/office/drawing/2014/main" id="{62E33EDB-E942-4788-A1CC-37B643E7817B}"/>
              </a:ext>
            </a:extLst>
          </p:cNvPr>
          <p:cNvSpPr/>
          <p:nvPr/>
        </p:nvSpPr>
        <p:spPr>
          <a:xfrm>
            <a:off x="8163581" y="742236"/>
            <a:ext cx="3867552" cy="1296440"/>
          </a:xfrm>
          <a:prstGeom prst="wedgeRectCallout">
            <a:avLst>
              <a:gd name="adj1" fmla="val -58277"/>
              <a:gd name="adj2" fmla="val -937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「子どもの不安に寄り添う　　　支援の充実」</a:t>
            </a:r>
            <a:endParaRPr kumimoji="1"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14967C">
                    <a:lumMod val="40000"/>
                    <a:lumOff val="60000"/>
                  </a:srgbClr>
                </a:solidFill>
                <a:effectLst/>
                <a:uLnTx/>
                <a:uFillTx/>
                <a:latin typeface="Century Gothic" panose="020B0502020202020204"/>
                <a:ea typeface="メイリオ" panose="020B0604030504040204" pitchFamily="50" charset="-128"/>
                <a:cs typeface="+mn-cs"/>
              </a:rPr>
              <a:t>　</a:t>
            </a: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につながるポイント　</a:t>
            </a:r>
          </a:p>
        </p:txBody>
      </p:sp>
      <p:sp>
        <p:nvSpPr>
          <p:cNvPr id="20" name="四角形: 角を丸くする 19">
            <a:extLst>
              <a:ext uri="{FF2B5EF4-FFF2-40B4-BE49-F238E27FC236}">
                <a16:creationId xmlns:a16="http://schemas.microsoft.com/office/drawing/2014/main" id="{2DA7D82C-4110-455D-9BEB-0170BD29CE1B}"/>
              </a:ext>
            </a:extLst>
          </p:cNvPr>
          <p:cNvSpPr/>
          <p:nvPr/>
        </p:nvSpPr>
        <p:spPr>
          <a:xfrm>
            <a:off x="9251195" y="59348"/>
            <a:ext cx="2681210"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２８～４１</a:t>
            </a:r>
          </a:p>
        </p:txBody>
      </p:sp>
      <p:sp>
        <p:nvSpPr>
          <p:cNvPr id="17" name="角丸四角形 15">
            <a:extLst>
              <a:ext uri="{FF2B5EF4-FFF2-40B4-BE49-F238E27FC236}">
                <a16:creationId xmlns:a16="http://schemas.microsoft.com/office/drawing/2014/main" id="{F3DEEA85-241C-4B57-8DE9-F8CABFD4FFFA}"/>
              </a:ext>
            </a:extLst>
          </p:cNvPr>
          <p:cNvSpPr/>
          <p:nvPr/>
        </p:nvSpPr>
        <p:spPr>
          <a:xfrm>
            <a:off x="6702853" y="3012935"/>
            <a:ext cx="2846238" cy="13880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自分のペースで</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安心して過ごせる</a:t>
            </a:r>
          </a:p>
        </p:txBody>
      </p:sp>
      <p:sp>
        <p:nvSpPr>
          <p:cNvPr id="21" name="右矢印 12">
            <a:extLst>
              <a:ext uri="{FF2B5EF4-FFF2-40B4-BE49-F238E27FC236}">
                <a16:creationId xmlns:a16="http://schemas.microsoft.com/office/drawing/2014/main" id="{5C4445EF-F2FC-4B85-9E4C-2E121AB1E07F}"/>
              </a:ext>
            </a:extLst>
          </p:cNvPr>
          <p:cNvSpPr/>
          <p:nvPr/>
        </p:nvSpPr>
        <p:spPr>
          <a:xfrm>
            <a:off x="9554072" y="3451049"/>
            <a:ext cx="23323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2" name="角丸四角形 10">
            <a:extLst>
              <a:ext uri="{FF2B5EF4-FFF2-40B4-BE49-F238E27FC236}">
                <a16:creationId xmlns:a16="http://schemas.microsoft.com/office/drawing/2014/main" id="{CF940109-B43D-46A1-9420-3F96F149590B}"/>
              </a:ext>
            </a:extLst>
          </p:cNvPr>
          <p:cNvSpPr/>
          <p:nvPr/>
        </p:nvSpPr>
        <p:spPr>
          <a:xfrm>
            <a:off x="9694254" y="4901226"/>
            <a:ext cx="2336879" cy="12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自分の都合で休むのは</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言いにくい</a:t>
            </a:r>
          </a:p>
        </p:txBody>
      </p:sp>
      <p:sp>
        <p:nvSpPr>
          <p:cNvPr id="23" name="右矢印 12">
            <a:extLst>
              <a:ext uri="{FF2B5EF4-FFF2-40B4-BE49-F238E27FC236}">
                <a16:creationId xmlns:a16="http://schemas.microsoft.com/office/drawing/2014/main" id="{DB813612-4B5E-4676-817A-DF54E41A7671}"/>
              </a:ext>
            </a:extLst>
          </p:cNvPr>
          <p:cNvSpPr/>
          <p:nvPr/>
        </p:nvSpPr>
        <p:spPr>
          <a:xfrm>
            <a:off x="9372684" y="5337685"/>
            <a:ext cx="2980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Tree>
    <p:extLst>
      <p:ext uri="{BB962C8B-B14F-4D97-AF65-F5344CB8AC3E}">
        <p14:creationId xmlns:p14="http://schemas.microsoft.com/office/powerpoint/2010/main" val="36992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1" grpId="0" animBg="1"/>
      <p:bldP spid="12" grpId="0" animBg="1"/>
      <p:bldP spid="13" grpId="0" animBg="1"/>
      <p:bldP spid="14" grpId="0" animBg="1"/>
      <p:bldP spid="15" grpId="0" animBg="1"/>
      <p:bldP spid="16" grpId="0" animBg="1"/>
      <p:bldP spid="19" grpId="0" animBg="1"/>
      <p:bldP spid="24" grpId="0" animBg="1"/>
      <p:bldP spid="17"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98000">
              <a:srgbClr val="166D9E"/>
            </a:gs>
            <a:gs pos="73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75707-F893-42C1-9157-2243AD1F15E0}"/>
              </a:ext>
            </a:extLst>
          </p:cNvPr>
          <p:cNvSpPr>
            <a:spLocks noGrp="1"/>
          </p:cNvSpPr>
          <p:nvPr>
            <p:ph type="title"/>
          </p:nvPr>
        </p:nvSpPr>
        <p:spPr>
          <a:xfrm>
            <a:off x="431800" y="250090"/>
            <a:ext cx="11028680" cy="711201"/>
          </a:xfrm>
        </p:spPr>
        <p:txBody>
          <a:bodyPr>
            <a:normAutofit/>
          </a:bodyPr>
          <a:lstStyle/>
          <a:p>
            <a:r>
              <a:rPr kumimoji="1" lang="ja-JP" altLang="en-US" sz="2800" dirty="0">
                <a:solidFill>
                  <a:schemeClr val="accent6">
                    <a:lumMod val="50000"/>
                  </a:schemeClr>
                </a:solidFill>
              </a:rPr>
              <a:t>実践事例検討の振り返り　　　　　　　　　　　　　　　</a:t>
            </a:r>
            <a:endParaRPr kumimoji="1" lang="ja-JP" altLang="en-US" sz="2800" dirty="0"/>
          </a:p>
        </p:txBody>
      </p:sp>
      <p:sp>
        <p:nvSpPr>
          <p:cNvPr id="3" name="テキスト ボックス 2">
            <a:extLst>
              <a:ext uri="{FF2B5EF4-FFF2-40B4-BE49-F238E27FC236}">
                <a16:creationId xmlns:a16="http://schemas.microsoft.com/office/drawing/2014/main" id="{1E562B9F-E3D6-4173-8D30-3953123C806F}"/>
              </a:ext>
            </a:extLst>
          </p:cNvPr>
          <p:cNvSpPr txBox="1"/>
          <p:nvPr/>
        </p:nvSpPr>
        <p:spPr>
          <a:xfrm>
            <a:off x="2214677" y="876348"/>
            <a:ext cx="6312852" cy="584775"/>
          </a:xfrm>
          <a:prstGeom prst="rect">
            <a:avLst/>
          </a:prstGeom>
          <a:gradFill>
            <a:gsLst>
              <a:gs pos="92000">
                <a:srgbClr val="166D9E"/>
              </a:gs>
              <a:gs pos="78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事例検討から得られたこと</a:t>
            </a:r>
          </a:p>
        </p:txBody>
      </p:sp>
      <p:sp>
        <p:nvSpPr>
          <p:cNvPr id="8" name="テキスト ボックス 7">
            <a:extLst>
              <a:ext uri="{FF2B5EF4-FFF2-40B4-BE49-F238E27FC236}">
                <a16:creationId xmlns:a16="http://schemas.microsoft.com/office/drawing/2014/main" id="{1C2C300F-55F1-4687-9E8E-AFD13C724B7F}"/>
              </a:ext>
            </a:extLst>
          </p:cNvPr>
          <p:cNvSpPr txBox="1"/>
          <p:nvPr/>
        </p:nvSpPr>
        <p:spPr>
          <a:xfrm>
            <a:off x="2316327" y="1811550"/>
            <a:ext cx="703557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solidFill>
                  <a:srgbClr val="14967C"/>
                </a:solidFill>
                <a:effectLst/>
                <a:uLnTx/>
                <a:uFillTx/>
                <a:latin typeface="Century Gothic" panose="020B0502020202020204"/>
                <a:ea typeface="メイリオ" panose="020B0604030504040204" pitchFamily="50" charset="-128"/>
                <a:cs typeface="+mn-cs"/>
              </a:rPr>
              <a:t>子どもの変化の瞬間に気づく</a:t>
            </a:r>
          </a:p>
        </p:txBody>
      </p:sp>
      <p:sp>
        <p:nvSpPr>
          <p:cNvPr id="17" name="右矢印 16"/>
          <p:cNvSpPr/>
          <p:nvPr/>
        </p:nvSpPr>
        <p:spPr>
          <a:xfrm>
            <a:off x="4592065" y="3108844"/>
            <a:ext cx="3390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9" name="右矢印 18"/>
          <p:cNvSpPr/>
          <p:nvPr/>
        </p:nvSpPr>
        <p:spPr>
          <a:xfrm>
            <a:off x="8356932" y="4881635"/>
            <a:ext cx="34119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0" name="角丸四角形 19"/>
          <p:cNvSpPr/>
          <p:nvPr/>
        </p:nvSpPr>
        <p:spPr>
          <a:xfrm>
            <a:off x="699165" y="2685196"/>
            <a:ext cx="3892900" cy="1277975"/>
          </a:xfrm>
          <a:prstGeom prst="roundRect">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a:t>
            </a:r>
            <a:r>
              <a:rPr kumimoji="1" lang="en-US" altLang="ja-JP" sz="2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3</a:t>
            </a:r>
            <a:r>
              <a:rPr kumimoji="1" lang="ja-JP" altLang="en-US" sz="2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　　</a:t>
            </a:r>
            <a:r>
              <a:rPr kumimoji="1" lang="ja-JP" altLang="en-US"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Ｐ３２・３３</a:t>
            </a:r>
            <a:endParaRPr kumimoji="1" lang="en-US" altLang="ja-JP"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ゆっくり心を開いていくＣさん</a:t>
            </a:r>
          </a:p>
        </p:txBody>
      </p:sp>
      <p:sp>
        <p:nvSpPr>
          <p:cNvPr id="21" name="角丸四角形 20"/>
          <p:cNvSpPr/>
          <p:nvPr/>
        </p:nvSpPr>
        <p:spPr>
          <a:xfrm>
            <a:off x="4938222" y="2691968"/>
            <a:ext cx="3488267" cy="11910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どんな活動にも関心を示さず表情も険しい</a:t>
            </a:r>
          </a:p>
        </p:txBody>
      </p:sp>
      <p:sp>
        <p:nvSpPr>
          <p:cNvPr id="22" name="角丸四角形 21"/>
          <p:cNvSpPr/>
          <p:nvPr/>
        </p:nvSpPr>
        <p:spPr>
          <a:xfrm>
            <a:off x="8708950" y="2685196"/>
            <a:ext cx="3040744" cy="1197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世界地図で国探しをすることに興味をもった様子</a:t>
            </a:r>
          </a:p>
        </p:txBody>
      </p:sp>
      <p:sp>
        <p:nvSpPr>
          <p:cNvPr id="23" name="右矢印 16">
            <a:extLst>
              <a:ext uri="{FF2B5EF4-FFF2-40B4-BE49-F238E27FC236}">
                <a16:creationId xmlns:a16="http://schemas.microsoft.com/office/drawing/2014/main" id="{86050D23-3D68-4CAF-B5A3-C5E1B105780D}"/>
              </a:ext>
            </a:extLst>
          </p:cNvPr>
          <p:cNvSpPr/>
          <p:nvPr/>
        </p:nvSpPr>
        <p:spPr>
          <a:xfrm>
            <a:off x="8433636" y="3026355"/>
            <a:ext cx="29583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4" name="右矢印 16">
            <a:extLst>
              <a:ext uri="{FF2B5EF4-FFF2-40B4-BE49-F238E27FC236}">
                <a16:creationId xmlns:a16="http://schemas.microsoft.com/office/drawing/2014/main" id="{7E0097AE-DD3D-4A09-B3DF-39F0F303A1C0}"/>
              </a:ext>
            </a:extLst>
          </p:cNvPr>
          <p:cNvSpPr/>
          <p:nvPr/>
        </p:nvSpPr>
        <p:spPr>
          <a:xfrm>
            <a:off x="4541267" y="4755993"/>
            <a:ext cx="3943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5" name="角丸四角形 13">
            <a:extLst>
              <a:ext uri="{FF2B5EF4-FFF2-40B4-BE49-F238E27FC236}">
                <a16:creationId xmlns:a16="http://schemas.microsoft.com/office/drawing/2014/main" id="{644E5F8B-8CAB-4A38-8A32-B050B71A0EB5}"/>
              </a:ext>
            </a:extLst>
          </p:cNvPr>
          <p:cNvSpPr/>
          <p:nvPr/>
        </p:nvSpPr>
        <p:spPr>
          <a:xfrm>
            <a:off x="699165" y="4429923"/>
            <a:ext cx="3875268" cy="1388057"/>
          </a:xfrm>
          <a:prstGeom prst="roundRect">
            <a:avLst>
              <a:gd name="adj" fmla="val 16667"/>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事例７　　</a:t>
            </a:r>
            <a:r>
              <a:rPr kumimoji="0" lang="ja-JP" altLang="en-US"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Ｐ４０・４１</a:t>
            </a:r>
            <a:endParaRPr kumimoji="0" lang="en-US" altLang="ja-JP"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周囲との違和感に悩む</a:t>
            </a:r>
            <a:endParaRPr kumimoji="0"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G</a:t>
            </a:r>
            <a:r>
              <a:rPr kumimoji="0"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さん</a:t>
            </a:r>
            <a:endParaRPr kumimoji="0" lang="en-US" altLang="ja-JP"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6" name="角丸四角形 15">
            <a:extLst>
              <a:ext uri="{FF2B5EF4-FFF2-40B4-BE49-F238E27FC236}">
                <a16:creationId xmlns:a16="http://schemas.microsoft.com/office/drawing/2014/main" id="{3312A7C9-E9B4-4078-AD67-BCA8C35B1E47}"/>
              </a:ext>
            </a:extLst>
          </p:cNvPr>
          <p:cNvSpPr/>
          <p:nvPr/>
        </p:nvSpPr>
        <p:spPr>
          <a:xfrm>
            <a:off x="4935626" y="4460351"/>
            <a:ext cx="3421306" cy="13880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YouTube</a:t>
            </a: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に投稿した動画についた「いいね」の数を報告する</a:t>
            </a:r>
          </a:p>
        </p:txBody>
      </p:sp>
      <p:sp>
        <p:nvSpPr>
          <p:cNvPr id="27" name="角丸四角形 14">
            <a:extLst>
              <a:ext uri="{FF2B5EF4-FFF2-40B4-BE49-F238E27FC236}">
                <a16:creationId xmlns:a16="http://schemas.microsoft.com/office/drawing/2014/main" id="{ADC2B142-BCBD-4F41-866D-05B649FB9B5E}"/>
              </a:ext>
            </a:extLst>
          </p:cNvPr>
          <p:cNvSpPr/>
          <p:nvPr/>
        </p:nvSpPr>
        <p:spPr>
          <a:xfrm>
            <a:off x="8698126" y="4326171"/>
            <a:ext cx="3279259" cy="16564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「すごいね、友だちも驚くね」と言うと「殺されますよ」という返事</a:t>
            </a:r>
          </a:p>
        </p:txBody>
      </p:sp>
      <p:sp>
        <p:nvSpPr>
          <p:cNvPr id="16" name="四角形: 角を丸くする 15">
            <a:extLst>
              <a:ext uri="{FF2B5EF4-FFF2-40B4-BE49-F238E27FC236}">
                <a16:creationId xmlns:a16="http://schemas.microsoft.com/office/drawing/2014/main" id="{C551143D-5E14-4130-9C09-2359A479F1BA}"/>
              </a:ext>
            </a:extLst>
          </p:cNvPr>
          <p:cNvSpPr/>
          <p:nvPr/>
        </p:nvSpPr>
        <p:spPr>
          <a:xfrm>
            <a:off x="9228668" y="171812"/>
            <a:ext cx="2681210"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２８～４１</a:t>
            </a:r>
          </a:p>
        </p:txBody>
      </p:sp>
    </p:spTree>
    <p:extLst>
      <p:ext uri="{BB962C8B-B14F-4D97-AF65-F5344CB8AC3E}">
        <p14:creationId xmlns:p14="http://schemas.microsoft.com/office/powerpoint/2010/main" val="38842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98000">
              <a:srgbClr val="166D9E"/>
            </a:gs>
            <a:gs pos="78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75707-F893-42C1-9157-2243AD1F15E0}"/>
              </a:ext>
            </a:extLst>
          </p:cNvPr>
          <p:cNvSpPr>
            <a:spLocks noGrp="1"/>
          </p:cNvSpPr>
          <p:nvPr>
            <p:ph type="title"/>
          </p:nvPr>
        </p:nvSpPr>
        <p:spPr>
          <a:xfrm>
            <a:off x="431800" y="250090"/>
            <a:ext cx="11028680" cy="711201"/>
          </a:xfrm>
        </p:spPr>
        <p:txBody>
          <a:bodyPr>
            <a:normAutofit/>
          </a:bodyPr>
          <a:lstStyle/>
          <a:p>
            <a:r>
              <a:rPr kumimoji="1" lang="ja-JP" altLang="en-US" sz="2800" dirty="0">
                <a:solidFill>
                  <a:schemeClr val="accent6">
                    <a:lumMod val="50000"/>
                  </a:schemeClr>
                </a:solidFill>
              </a:rPr>
              <a:t>実践事例検討の振り返り　　　　　　　　　　　　　　　</a:t>
            </a:r>
            <a:endParaRPr kumimoji="1" lang="ja-JP" altLang="en-US" sz="2800" dirty="0"/>
          </a:p>
        </p:txBody>
      </p:sp>
      <p:sp>
        <p:nvSpPr>
          <p:cNvPr id="3" name="テキスト ボックス 2">
            <a:extLst>
              <a:ext uri="{FF2B5EF4-FFF2-40B4-BE49-F238E27FC236}">
                <a16:creationId xmlns:a16="http://schemas.microsoft.com/office/drawing/2014/main" id="{1E562B9F-E3D6-4173-8D30-3953123C806F}"/>
              </a:ext>
            </a:extLst>
          </p:cNvPr>
          <p:cNvSpPr txBox="1"/>
          <p:nvPr/>
        </p:nvSpPr>
        <p:spPr>
          <a:xfrm>
            <a:off x="2906973" y="831376"/>
            <a:ext cx="6312852" cy="584775"/>
          </a:xfrm>
          <a:prstGeom prst="rect">
            <a:avLst/>
          </a:prstGeom>
          <a:gradFill>
            <a:gsLst>
              <a:gs pos="92000">
                <a:srgbClr val="166D9E"/>
              </a:gs>
              <a:gs pos="78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事例検討から得られたこと</a:t>
            </a:r>
          </a:p>
        </p:txBody>
      </p:sp>
      <p:sp>
        <p:nvSpPr>
          <p:cNvPr id="8" name="テキスト ボックス 7">
            <a:extLst>
              <a:ext uri="{FF2B5EF4-FFF2-40B4-BE49-F238E27FC236}">
                <a16:creationId xmlns:a16="http://schemas.microsoft.com/office/drawing/2014/main" id="{1C2C300F-55F1-4687-9E8E-AFD13C724B7F}"/>
              </a:ext>
            </a:extLst>
          </p:cNvPr>
          <p:cNvSpPr txBox="1"/>
          <p:nvPr/>
        </p:nvSpPr>
        <p:spPr>
          <a:xfrm>
            <a:off x="1786467" y="1657971"/>
            <a:ext cx="776355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solidFill>
                  <a:srgbClr val="14967C"/>
                </a:solidFill>
                <a:effectLst/>
                <a:uLnTx/>
                <a:uFillTx/>
                <a:latin typeface="Century Gothic" panose="020B0502020202020204"/>
                <a:ea typeface="メイリオ" panose="020B0604030504040204" pitchFamily="50" charset="-128"/>
                <a:cs typeface="+mn-cs"/>
              </a:rPr>
              <a:t>視点を変えると支援の評価も変わる</a:t>
            </a:r>
          </a:p>
        </p:txBody>
      </p:sp>
      <p:sp>
        <p:nvSpPr>
          <p:cNvPr id="17" name="右矢印 16"/>
          <p:cNvSpPr/>
          <p:nvPr/>
        </p:nvSpPr>
        <p:spPr>
          <a:xfrm>
            <a:off x="4601758" y="2984906"/>
            <a:ext cx="3390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9" name="右矢印 18"/>
          <p:cNvSpPr/>
          <p:nvPr/>
        </p:nvSpPr>
        <p:spPr>
          <a:xfrm>
            <a:off x="8441742" y="4909153"/>
            <a:ext cx="34119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0" name="角丸四角形 19"/>
          <p:cNvSpPr/>
          <p:nvPr/>
        </p:nvSpPr>
        <p:spPr>
          <a:xfrm>
            <a:off x="826084" y="2599460"/>
            <a:ext cx="3794289" cy="1269498"/>
          </a:xfrm>
          <a:prstGeom prst="roundRect">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事例２　　</a:t>
            </a:r>
            <a:r>
              <a:rPr kumimoji="1" lang="ja-JP" altLang="en-US"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Ｐ３０・３１</a:t>
            </a:r>
            <a:endParaRPr kumimoji="1" lang="en-US" altLang="ja-JP" sz="20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自分の気持ちを</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言葉で伝えにくいＢさん</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1" name="角丸四角形 20"/>
          <p:cNvSpPr/>
          <p:nvPr/>
        </p:nvSpPr>
        <p:spPr>
          <a:xfrm>
            <a:off x="4953475" y="2426379"/>
            <a:ext cx="3488267" cy="161892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やると決めた活動には最後まで投げ出さないで取り組む</a:t>
            </a:r>
          </a:p>
        </p:txBody>
      </p:sp>
      <p:sp>
        <p:nvSpPr>
          <p:cNvPr id="22" name="角丸四角形 21"/>
          <p:cNvSpPr/>
          <p:nvPr/>
        </p:nvSpPr>
        <p:spPr>
          <a:xfrm>
            <a:off x="8720139" y="2484208"/>
            <a:ext cx="3186717" cy="150000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無理しすぎないように声をかけると意外</a:t>
            </a:r>
            <a:endParaRPr kumimoji="1"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そうな表情を見せた</a:t>
            </a:r>
          </a:p>
        </p:txBody>
      </p:sp>
      <p:sp>
        <p:nvSpPr>
          <p:cNvPr id="23" name="右矢印 16">
            <a:extLst>
              <a:ext uri="{FF2B5EF4-FFF2-40B4-BE49-F238E27FC236}">
                <a16:creationId xmlns:a16="http://schemas.microsoft.com/office/drawing/2014/main" id="{86050D23-3D68-4CAF-B5A3-C5E1B105780D}"/>
              </a:ext>
            </a:extLst>
          </p:cNvPr>
          <p:cNvSpPr/>
          <p:nvPr/>
        </p:nvSpPr>
        <p:spPr>
          <a:xfrm>
            <a:off x="8418589" y="2937097"/>
            <a:ext cx="29583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4" name="右矢印 16">
            <a:extLst>
              <a:ext uri="{FF2B5EF4-FFF2-40B4-BE49-F238E27FC236}">
                <a16:creationId xmlns:a16="http://schemas.microsoft.com/office/drawing/2014/main" id="{7E0097AE-DD3D-4A09-B3DF-39F0F303A1C0}"/>
              </a:ext>
            </a:extLst>
          </p:cNvPr>
          <p:cNvSpPr/>
          <p:nvPr/>
        </p:nvSpPr>
        <p:spPr>
          <a:xfrm>
            <a:off x="4552331" y="4914456"/>
            <a:ext cx="3787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8" name="角丸四角形 13">
            <a:extLst>
              <a:ext uri="{FF2B5EF4-FFF2-40B4-BE49-F238E27FC236}">
                <a16:creationId xmlns:a16="http://schemas.microsoft.com/office/drawing/2014/main" id="{C33AFF7C-8D8B-4879-8CFF-8BF62790A201}"/>
              </a:ext>
            </a:extLst>
          </p:cNvPr>
          <p:cNvSpPr/>
          <p:nvPr/>
        </p:nvSpPr>
        <p:spPr>
          <a:xfrm>
            <a:off x="826084" y="4421655"/>
            <a:ext cx="3776731" cy="1388056"/>
          </a:xfrm>
          <a:prstGeom prst="roundRect">
            <a:avLst/>
          </a:prstGeom>
          <a:solidFill>
            <a:srgbClr val="F9F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事例６　　Ｐ３８・３９</a:t>
            </a:r>
            <a:endParaRPr kumimoji="0" lang="en-US" altLang="ja-JP" sz="20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家族以外の人とつながる経験を広げる</a:t>
            </a:r>
            <a:r>
              <a:rPr kumimoji="0" lang="en-US" altLang="ja-JP"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F</a:t>
            </a:r>
            <a:r>
              <a:rPr kumimoji="0"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さん</a:t>
            </a:r>
            <a:endPar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5" name="角丸四角形 15">
            <a:extLst>
              <a:ext uri="{FF2B5EF4-FFF2-40B4-BE49-F238E27FC236}">
                <a16:creationId xmlns:a16="http://schemas.microsoft.com/office/drawing/2014/main" id="{DE187EC9-1120-4FFB-ADA0-7E71382B9653}"/>
              </a:ext>
            </a:extLst>
          </p:cNvPr>
          <p:cNvSpPr/>
          <p:nvPr/>
        </p:nvSpPr>
        <p:spPr>
          <a:xfrm>
            <a:off x="4916066" y="4457441"/>
            <a:ext cx="3537923" cy="13880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自分らしく過ごす時間の中で少しずつ興味を外に広げていく</a:t>
            </a:r>
          </a:p>
        </p:txBody>
      </p:sp>
      <p:sp>
        <p:nvSpPr>
          <p:cNvPr id="26" name="角丸四角形 14">
            <a:extLst>
              <a:ext uri="{FF2B5EF4-FFF2-40B4-BE49-F238E27FC236}">
                <a16:creationId xmlns:a16="http://schemas.microsoft.com/office/drawing/2014/main" id="{CB82E083-9473-435F-BDE5-E82DD3B0B145}"/>
              </a:ext>
            </a:extLst>
          </p:cNvPr>
          <p:cNvSpPr/>
          <p:nvPr/>
        </p:nvSpPr>
        <p:spPr>
          <a:xfrm>
            <a:off x="8785026" y="4545407"/>
            <a:ext cx="3124852" cy="121212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背中を押す一言で外に出られなくなる</a:t>
            </a:r>
          </a:p>
        </p:txBody>
      </p:sp>
      <p:sp>
        <p:nvSpPr>
          <p:cNvPr id="15" name="四角形: 角を丸くする 14">
            <a:extLst>
              <a:ext uri="{FF2B5EF4-FFF2-40B4-BE49-F238E27FC236}">
                <a16:creationId xmlns:a16="http://schemas.microsoft.com/office/drawing/2014/main" id="{1A23F8D1-4378-4FEC-A626-1249CC9E4841}"/>
              </a:ext>
            </a:extLst>
          </p:cNvPr>
          <p:cNvSpPr/>
          <p:nvPr/>
        </p:nvSpPr>
        <p:spPr>
          <a:xfrm>
            <a:off x="9228668" y="171812"/>
            <a:ext cx="2681210"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２８～４１</a:t>
            </a:r>
          </a:p>
        </p:txBody>
      </p:sp>
    </p:spTree>
    <p:extLst>
      <p:ext uri="{BB962C8B-B14F-4D97-AF65-F5344CB8AC3E}">
        <p14:creationId xmlns:p14="http://schemas.microsoft.com/office/powerpoint/2010/main" val="27868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animBg="1"/>
      <p:bldP spid="21" grpId="0" animBg="1"/>
      <p:bldP spid="22" grpId="0" animBg="1"/>
      <p:bldP spid="23" grpId="0" animBg="1"/>
      <p:bldP spid="24" grpId="0" animBg="1"/>
      <p:bldP spid="18"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99000">
              <a:srgbClr val="166D9E"/>
            </a:gs>
            <a:gs pos="25287">
              <a:schemeClr val="bg2">
                <a:tint val="97000"/>
                <a:hueMod val="92000"/>
                <a:satMod val="169000"/>
                <a:lumMod val="164000"/>
              </a:schemeClr>
            </a:gs>
            <a:gs pos="72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3" name="吹き出し: 角を丸めた四角形 12">
            <a:extLst>
              <a:ext uri="{FF2B5EF4-FFF2-40B4-BE49-F238E27FC236}">
                <a16:creationId xmlns:a16="http://schemas.microsoft.com/office/drawing/2014/main" id="{62F42C38-8BB4-4B78-8098-825B63241053}"/>
              </a:ext>
            </a:extLst>
          </p:cNvPr>
          <p:cNvSpPr/>
          <p:nvPr/>
        </p:nvSpPr>
        <p:spPr>
          <a:xfrm>
            <a:off x="1354614" y="4749359"/>
            <a:ext cx="1979506" cy="1000479"/>
          </a:xfrm>
          <a:prstGeom prst="wedgeRoundRectCallout">
            <a:avLst>
              <a:gd name="adj1" fmla="val 60861"/>
              <a:gd name="adj2" fmla="val 5352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75000"/>
                  </a:srgbClr>
                </a:solidFill>
                <a:effectLst/>
                <a:uLnTx/>
                <a:uFillTx/>
                <a:latin typeface="Century Gothic" panose="020B0502020202020204"/>
                <a:ea typeface="メイリオ" panose="020B0604030504040204" pitchFamily="50" charset="-128"/>
                <a:cs typeface="+mn-cs"/>
              </a:rPr>
              <a:t>リモート学習</a:t>
            </a:r>
          </a:p>
        </p:txBody>
      </p:sp>
      <p:sp>
        <p:nvSpPr>
          <p:cNvPr id="2" name="タイトル 1">
            <a:extLst>
              <a:ext uri="{FF2B5EF4-FFF2-40B4-BE49-F238E27FC236}">
                <a16:creationId xmlns:a16="http://schemas.microsoft.com/office/drawing/2014/main" id="{1A275707-F893-42C1-9157-2243AD1F15E0}"/>
              </a:ext>
            </a:extLst>
          </p:cNvPr>
          <p:cNvSpPr>
            <a:spLocks noGrp="1"/>
          </p:cNvSpPr>
          <p:nvPr>
            <p:ph type="title"/>
          </p:nvPr>
        </p:nvSpPr>
        <p:spPr>
          <a:xfrm>
            <a:off x="431800" y="250090"/>
            <a:ext cx="6312852" cy="711201"/>
          </a:xfrm>
        </p:spPr>
        <p:txBody>
          <a:bodyPr>
            <a:normAutofit/>
          </a:bodyPr>
          <a:lstStyle/>
          <a:p>
            <a:r>
              <a:rPr kumimoji="1" lang="ja-JP" altLang="en-US" sz="2800" dirty="0">
                <a:solidFill>
                  <a:schemeClr val="accent6">
                    <a:lumMod val="50000"/>
                  </a:schemeClr>
                </a:solidFill>
              </a:rPr>
              <a:t>実践事例検討の振り返り　　　　　　　　　　　　　　　</a:t>
            </a:r>
            <a:endParaRPr kumimoji="1" lang="ja-JP" altLang="en-US" sz="2800" dirty="0"/>
          </a:p>
        </p:txBody>
      </p:sp>
      <p:sp>
        <p:nvSpPr>
          <p:cNvPr id="3" name="テキスト ボックス 2">
            <a:extLst>
              <a:ext uri="{FF2B5EF4-FFF2-40B4-BE49-F238E27FC236}">
                <a16:creationId xmlns:a16="http://schemas.microsoft.com/office/drawing/2014/main" id="{1E562B9F-E3D6-4173-8D30-3953123C806F}"/>
              </a:ext>
            </a:extLst>
          </p:cNvPr>
          <p:cNvSpPr txBox="1"/>
          <p:nvPr/>
        </p:nvSpPr>
        <p:spPr>
          <a:xfrm>
            <a:off x="2939574" y="806510"/>
            <a:ext cx="6312852" cy="584775"/>
          </a:xfrm>
          <a:prstGeom prst="rect">
            <a:avLst/>
          </a:prstGeom>
          <a:gradFill>
            <a:gsLst>
              <a:gs pos="92000">
                <a:srgbClr val="166D9E"/>
              </a:gs>
              <a:gs pos="78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事例検討から得られたこと</a:t>
            </a:r>
          </a:p>
        </p:txBody>
      </p:sp>
      <p:sp>
        <p:nvSpPr>
          <p:cNvPr id="7" name="テキスト ボックス 6">
            <a:extLst>
              <a:ext uri="{FF2B5EF4-FFF2-40B4-BE49-F238E27FC236}">
                <a16:creationId xmlns:a16="http://schemas.microsoft.com/office/drawing/2014/main" id="{2929FC1F-7501-48D4-826D-7229CDBC7A42}"/>
              </a:ext>
            </a:extLst>
          </p:cNvPr>
          <p:cNvSpPr txBox="1"/>
          <p:nvPr/>
        </p:nvSpPr>
        <p:spPr>
          <a:xfrm>
            <a:off x="2344367" y="1666509"/>
            <a:ext cx="7105332" cy="584775"/>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solidFill>
                  <a:srgbClr val="14967C"/>
                </a:solidFill>
                <a:effectLst/>
                <a:uLnTx/>
                <a:uFillTx/>
                <a:latin typeface="Century Gothic" panose="020B0502020202020204"/>
                <a:ea typeface="メイリオ" panose="020B0604030504040204" pitchFamily="50" charset="-128"/>
                <a:cs typeface="+mn-cs"/>
              </a:rPr>
              <a:t>コロナ禍の影響は看過できない</a:t>
            </a:r>
          </a:p>
        </p:txBody>
      </p:sp>
      <p:sp>
        <p:nvSpPr>
          <p:cNvPr id="4" name="テキスト ボックス 3">
            <a:extLst>
              <a:ext uri="{FF2B5EF4-FFF2-40B4-BE49-F238E27FC236}">
                <a16:creationId xmlns:a16="http://schemas.microsoft.com/office/drawing/2014/main" id="{A4846E77-6218-44DF-A231-BDD8731A1FFC}"/>
              </a:ext>
            </a:extLst>
          </p:cNvPr>
          <p:cNvSpPr txBox="1"/>
          <p:nvPr/>
        </p:nvSpPr>
        <p:spPr>
          <a:xfrm>
            <a:off x="651934" y="2382944"/>
            <a:ext cx="2379134" cy="523220"/>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C62324">
                    <a:lumMod val="60000"/>
                    <a:lumOff val="40000"/>
                  </a:srgbClr>
                </a:solidFill>
                <a:effectLst/>
                <a:uLnTx/>
                <a:uFillTx/>
                <a:latin typeface="Century Gothic" panose="020B0502020202020204"/>
                <a:ea typeface="メイリオ" panose="020B0604030504040204" pitchFamily="50" charset="-128"/>
                <a:cs typeface="+mn-cs"/>
              </a:rPr>
              <a:t>2020</a:t>
            </a:r>
            <a:r>
              <a:rPr kumimoji="1" lang="ja-JP" altLang="en-US" sz="2800" b="0" i="0" u="none" strike="noStrike" kern="1200" cap="none" spc="0" normalizeH="0" baseline="0" noProof="0" dirty="0">
                <a:ln>
                  <a:noFill/>
                </a:ln>
                <a:solidFill>
                  <a:srgbClr val="C62324">
                    <a:lumMod val="60000"/>
                    <a:lumOff val="40000"/>
                  </a:srgbClr>
                </a:solidFill>
                <a:effectLst/>
                <a:uLnTx/>
                <a:uFillTx/>
                <a:latin typeface="Century Gothic" panose="020B0502020202020204"/>
                <a:ea typeface="メイリオ" panose="020B0604030504040204" pitchFamily="50" charset="-128"/>
                <a:cs typeface="+mn-cs"/>
              </a:rPr>
              <a:t>年</a:t>
            </a:r>
            <a:r>
              <a:rPr kumimoji="1" lang="en-US" altLang="ja-JP" sz="2800" b="0" i="0" u="none" strike="noStrike" kern="1200" cap="none" spc="0" normalizeH="0" baseline="0" noProof="0" dirty="0">
                <a:ln>
                  <a:noFill/>
                </a:ln>
                <a:solidFill>
                  <a:srgbClr val="C62324">
                    <a:lumMod val="60000"/>
                    <a:lumOff val="40000"/>
                  </a:srgbClr>
                </a:solidFill>
                <a:effectLst/>
                <a:uLnTx/>
                <a:uFillTx/>
                <a:latin typeface="Century Gothic" panose="020B0502020202020204"/>
                <a:ea typeface="メイリオ" panose="020B0604030504040204" pitchFamily="50" charset="-128"/>
                <a:cs typeface="+mn-cs"/>
              </a:rPr>
              <a:t>7</a:t>
            </a:r>
            <a:r>
              <a:rPr kumimoji="1" lang="ja-JP" altLang="en-US" sz="2800" b="0" i="0" u="none" strike="noStrike" kern="1200" cap="none" spc="0" normalizeH="0" baseline="0" noProof="0" dirty="0">
                <a:ln>
                  <a:noFill/>
                </a:ln>
                <a:solidFill>
                  <a:srgbClr val="C62324">
                    <a:lumMod val="60000"/>
                    <a:lumOff val="40000"/>
                  </a:srgbClr>
                </a:solidFill>
                <a:effectLst/>
                <a:uLnTx/>
                <a:uFillTx/>
                <a:latin typeface="Century Gothic" panose="020B0502020202020204"/>
                <a:ea typeface="メイリオ" panose="020B0604030504040204" pitchFamily="50" charset="-128"/>
                <a:cs typeface="+mn-cs"/>
              </a:rPr>
              <a:t>月頃</a:t>
            </a:r>
          </a:p>
        </p:txBody>
      </p:sp>
      <p:sp>
        <p:nvSpPr>
          <p:cNvPr id="5" name="四角形: 角を丸くする 4">
            <a:extLst>
              <a:ext uri="{FF2B5EF4-FFF2-40B4-BE49-F238E27FC236}">
                <a16:creationId xmlns:a16="http://schemas.microsoft.com/office/drawing/2014/main" id="{9D8EC6C4-D571-4BAC-BAD6-FBDE54E45185}"/>
              </a:ext>
            </a:extLst>
          </p:cNvPr>
          <p:cNvSpPr/>
          <p:nvPr/>
        </p:nvSpPr>
        <p:spPr>
          <a:xfrm>
            <a:off x="4008120" y="2359516"/>
            <a:ext cx="4111044" cy="58559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146194">
                    <a:lumMod val="75000"/>
                  </a:srgbClr>
                </a:solidFill>
                <a:effectLst/>
                <a:uLnTx/>
                <a:uFillTx/>
                <a:latin typeface="Century Gothic" panose="020B0502020202020204"/>
                <a:ea typeface="メイリオ" panose="020B0604030504040204" pitchFamily="50" charset="-128"/>
                <a:cs typeface="+mn-cs"/>
              </a:rPr>
              <a:t>登校を始めた子ども</a:t>
            </a:r>
          </a:p>
        </p:txBody>
      </p:sp>
      <p:sp>
        <p:nvSpPr>
          <p:cNvPr id="10" name="四角形: 角を丸くする 9">
            <a:extLst>
              <a:ext uri="{FF2B5EF4-FFF2-40B4-BE49-F238E27FC236}">
                <a16:creationId xmlns:a16="http://schemas.microsoft.com/office/drawing/2014/main" id="{CCC6FF3A-70F2-4ED8-971C-DCBB50ACBBF0}"/>
              </a:ext>
            </a:extLst>
          </p:cNvPr>
          <p:cNvSpPr/>
          <p:nvPr/>
        </p:nvSpPr>
        <p:spPr>
          <a:xfrm>
            <a:off x="4008120" y="3023878"/>
            <a:ext cx="5170199" cy="56280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146194">
                    <a:lumMod val="75000"/>
                  </a:srgbClr>
                </a:solidFill>
                <a:effectLst/>
                <a:uLnTx/>
                <a:uFillTx/>
                <a:latin typeface="Century Gothic" panose="020B0502020202020204"/>
                <a:ea typeface="メイリオ" panose="020B0604030504040204" pitchFamily="50" charset="-128"/>
                <a:cs typeface="+mn-cs"/>
              </a:rPr>
              <a:t>通所と登校を続ける子ども</a:t>
            </a:r>
          </a:p>
        </p:txBody>
      </p:sp>
      <p:sp>
        <p:nvSpPr>
          <p:cNvPr id="11" name="四角形: 角を丸くする 10">
            <a:extLst>
              <a:ext uri="{FF2B5EF4-FFF2-40B4-BE49-F238E27FC236}">
                <a16:creationId xmlns:a16="http://schemas.microsoft.com/office/drawing/2014/main" id="{70414F2A-144F-4054-B218-995ADDACFA1D}"/>
              </a:ext>
            </a:extLst>
          </p:cNvPr>
          <p:cNvSpPr/>
          <p:nvPr/>
        </p:nvSpPr>
        <p:spPr>
          <a:xfrm>
            <a:off x="3987430" y="3694919"/>
            <a:ext cx="6076132" cy="6463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146194">
                    <a:lumMod val="75000"/>
                  </a:srgbClr>
                </a:solidFill>
                <a:effectLst/>
                <a:uLnTx/>
                <a:uFillTx/>
                <a:latin typeface="Century Gothic" panose="020B0502020202020204"/>
                <a:ea typeface="メイリオ" panose="020B0604030504040204" pitchFamily="50" charset="-128"/>
                <a:cs typeface="+mn-cs"/>
              </a:rPr>
              <a:t>引きこもり状態になった子ども</a:t>
            </a:r>
          </a:p>
        </p:txBody>
      </p:sp>
      <p:sp>
        <p:nvSpPr>
          <p:cNvPr id="12" name="テキスト ボックス 11">
            <a:extLst>
              <a:ext uri="{FF2B5EF4-FFF2-40B4-BE49-F238E27FC236}">
                <a16:creationId xmlns:a16="http://schemas.microsoft.com/office/drawing/2014/main" id="{EDD61B5D-DA47-4C3A-AC12-B968C464D6D6}"/>
              </a:ext>
            </a:extLst>
          </p:cNvPr>
          <p:cNvSpPr txBox="1"/>
          <p:nvPr/>
        </p:nvSpPr>
        <p:spPr>
          <a:xfrm flipH="1">
            <a:off x="2088726" y="2913899"/>
            <a:ext cx="12361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Ｐ</a:t>
            </a:r>
            <a:r>
              <a:rPr kumimoji="1" lang="en-US" altLang="ja-JP" sz="24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a:t>
            </a:r>
            <a:r>
              <a:rPr kumimoji="1" lang="ja-JP" altLang="en-US" sz="2400" b="0" i="0" u="none" strike="noStrike" kern="1200" cap="none" spc="0" normalizeH="0" baseline="0" noProof="0" dirty="0">
                <a:ln>
                  <a:noFill/>
                </a:ln>
                <a:solidFill>
                  <a:srgbClr val="C62324">
                    <a:lumMod val="75000"/>
                  </a:srgbClr>
                </a:solidFill>
                <a:effectLst/>
                <a:uLnTx/>
                <a:uFillTx/>
                <a:latin typeface="Century Gothic" panose="020B0502020202020204"/>
                <a:ea typeface="メイリオ" panose="020B0604030504040204" pitchFamily="50" charset="-128"/>
                <a:cs typeface="+mn-cs"/>
              </a:rPr>
              <a:t>２７</a:t>
            </a:r>
          </a:p>
        </p:txBody>
      </p:sp>
      <p:sp>
        <p:nvSpPr>
          <p:cNvPr id="15" name="吹き出し: 角を丸めた四角形 14">
            <a:extLst>
              <a:ext uri="{FF2B5EF4-FFF2-40B4-BE49-F238E27FC236}">
                <a16:creationId xmlns:a16="http://schemas.microsoft.com/office/drawing/2014/main" id="{202144AB-4C4D-4198-94EE-1692FC437220}"/>
              </a:ext>
            </a:extLst>
          </p:cNvPr>
          <p:cNvSpPr/>
          <p:nvPr/>
        </p:nvSpPr>
        <p:spPr>
          <a:xfrm>
            <a:off x="4008120" y="4943275"/>
            <a:ext cx="3383280" cy="612648"/>
          </a:xfrm>
          <a:prstGeom prst="wedgeRoundRectCallout">
            <a:avLst>
              <a:gd name="adj1" fmla="val -5067"/>
              <a:gd name="adj2" fmla="val 8765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75000"/>
                  </a:srgbClr>
                </a:solidFill>
                <a:effectLst/>
                <a:uLnTx/>
                <a:uFillTx/>
                <a:latin typeface="Century Gothic" panose="020B0502020202020204"/>
                <a:ea typeface="メイリオ" panose="020B0604030504040204" pitchFamily="50" charset="-128"/>
                <a:cs typeface="+mn-cs"/>
              </a:rPr>
              <a:t>柔軟な支援の形態</a:t>
            </a:r>
          </a:p>
        </p:txBody>
      </p:sp>
      <p:sp>
        <p:nvSpPr>
          <p:cNvPr id="16" name="吹き出し: 角を丸めた四角形 15">
            <a:extLst>
              <a:ext uri="{FF2B5EF4-FFF2-40B4-BE49-F238E27FC236}">
                <a16:creationId xmlns:a16="http://schemas.microsoft.com/office/drawing/2014/main" id="{384D059F-320E-4A65-BEF6-0C66B9DC87A2}"/>
              </a:ext>
            </a:extLst>
          </p:cNvPr>
          <p:cNvSpPr/>
          <p:nvPr/>
        </p:nvSpPr>
        <p:spPr>
          <a:xfrm>
            <a:off x="8087794" y="4943275"/>
            <a:ext cx="3132614" cy="612648"/>
          </a:xfrm>
          <a:prstGeom prst="wedgeRoundRectCallout">
            <a:avLst>
              <a:gd name="adj1" fmla="val -45266"/>
              <a:gd name="adj2" fmla="val 9760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75000"/>
                  </a:srgbClr>
                </a:solidFill>
                <a:effectLst/>
                <a:uLnTx/>
                <a:uFillTx/>
                <a:latin typeface="Century Gothic" panose="020B0502020202020204"/>
                <a:ea typeface="メイリオ" panose="020B0604030504040204" pitchFamily="50" charset="-128"/>
                <a:cs typeface="+mn-cs"/>
              </a:rPr>
              <a:t>保護者への支援</a:t>
            </a:r>
          </a:p>
        </p:txBody>
      </p:sp>
      <p:sp>
        <p:nvSpPr>
          <p:cNvPr id="6" name="テキスト ボックス 5">
            <a:extLst>
              <a:ext uri="{FF2B5EF4-FFF2-40B4-BE49-F238E27FC236}">
                <a16:creationId xmlns:a16="http://schemas.microsoft.com/office/drawing/2014/main" id="{BF46C878-33F0-481E-BDE1-A27FB6282CDF}"/>
              </a:ext>
            </a:extLst>
          </p:cNvPr>
          <p:cNvSpPr txBox="1"/>
          <p:nvPr/>
        </p:nvSpPr>
        <p:spPr>
          <a:xfrm>
            <a:off x="3031068" y="5877931"/>
            <a:ext cx="5639752" cy="584775"/>
          </a:xfrm>
          <a:prstGeom prst="rect">
            <a:avLst/>
          </a:prstGeom>
          <a:solidFill>
            <a:schemeClr val="accent5">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00"/>
                </a:solidFill>
                <a:effectLst/>
                <a:uLnTx/>
                <a:uFillTx/>
                <a:latin typeface="Century Gothic" panose="020B0502020202020204"/>
                <a:ea typeface="メイリオ" panose="020B0604030504040204" pitchFamily="50" charset="-128"/>
                <a:cs typeface="+mn-cs"/>
              </a:rPr>
              <a:t>子どもの不安に寄り添う支援</a:t>
            </a:r>
          </a:p>
        </p:txBody>
      </p:sp>
      <p:pic>
        <p:nvPicPr>
          <p:cNvPr id="9" name="グラフィックス 8" descr="混乱した人 単色塗りつぶし">
            <a:extLst>
              <a:ext uri="{FF2B5EF4-FFF2-40B4-BE49-F238E27FC236}">
                <a16:creationId xmlns:a16="http://schemas.microsoft.com/office/drawing/2014/main" id="{22E307EF-0B3A-4796-89D1-00F7C1409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4367" y="5815430"/>
            <a:ext cx="792480" cy="792480"/>
          </a:xfrm>
          <a:prstGeom prst="rect">
            <a:avLst/>
          </a:prstGeom>
        </p:spPr>
      </p:pic>
      <p:sp>
        <p:nvSpPr>
          <p:cNvPr id="17" name="四角形: 角を丸くする 16">
            <a:extLst>
              <a:ext uri="{FF2B5EF4-FFF2-40B4-BE49-F238E27FC236}">
                <a16:creationId xmlns:a16="http://schemas.microsoft.com/office/drawing/2014/main" id="{FD2973BB-B0C8-4F11-B7E6-4AB458675F7D}"/>
              </a:ext>
            </a:extLst>
          </p:cNvPr>
          <p:cNvSpPr/>
          <p:nvPr/>
        </p:nvSpPr>
        <p:spPr>
          <a:xfrm>
            <a:off x="9379425" y="121092"/>
            <a:ext cx="2681210"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４３・４４</a:t>
            </a:r>
          </a:p>
        </p:txBody>
      </p:sp>
      <p:sp>
        <p:nvSpPr>
          <p:cNvPr id="8" name="円形吹き出し 7"/>
          <p:cNvSpPr/>
          <p:nvPr/>
        </p:nvSpPr>
        <p:spPr>
          <a:xfrm>
            <a:off x="169334" y="3439611"/>
            <a:ext cx="3708400" cy="1148744"/>
          </a:xfrm>
          <a:prstGeom prst="wedgeEllipseCallout">
            <a:avLst>
              <a:gd name="adj1" fmla="val -18326"/>
              <a:gd name="adj2" fmla="val -10402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rPr>
              <a:t>9</a:t>
            </a:r>
            <a:r>
              <a:rPr kumimoji="1" lang="ja-JP" altLang="en-US" sz="24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rPr>
              <a:t>月以降</a:t>
            </a:r>
            <a:endParaRPr kumimoji="1" lang="en-US" altLang="ja-JP" sz="24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rPr>
              <a:t>相談件数・登録数　増加</a:t>
            </a:r>
          </a:p>
        </p:txBody>
      </p:sp>
    </p:spTree>
    <p:extLst>
      <p:ext uri="{BB962C8B-B14F-4D97-AF65-F5344CB8AC3E}">
        <p14:creationId xmlns:p14="http://schemas.microsoft.com/office/powerpoint/2010/main" val="137453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2" presetClass="entr" presetSubtype="2"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1+#ppt_w/2"/>
                                          </p:val>
                                        </p:tav>
                                        <p:tav tm="100000">
                                          <p:val>
                                            <p:strVal val="#ppt_x"/>
                                          </p:val>
                                        </p:tav>
                                      </p:tavLst>
                                    </p:anim>
                                    <p:anim calcmode="lin" valueType="num">
                                      <p:cBhvr additive="base">
                                        <p:cTn id="6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4" grpId="0" animBg="1"/>
      <p:bldP spid="5" grpId="0" animBg="1"/>
      <p:bldP spid="10" grpId="0" animBg="1"/>
      <p:bldP spid="11" grpId="0" animBg="1"/>
      <p:bldP spid="12" grpId="0"/>
      <p:bldP spid="15" grpId="0" animBg="1"/>
      <p:bldP spid="16"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6000">
              <a:schemeClr val="tx2">
                <a:lumMod val="75000"/>
              </a:schemeClr>
            </a:gs>
            <a:gs pos="95000">
              <a:schemeClr val="accent1">
                <a:lumMod val="45000"/>
                <a:lumOff val="55000"/>
              </a:schemeClr>
            </a:gs>
            <a:gs pos="98000">
              <a:schemeClr val="bg2">
                <a:lumMod val="75000"/>
              </a:schemeClr>
            </a:gs>
            <a:gs pos="100000">
              <a:schemeClr val="accent1">
                <a:lumMod val="30000"/>
                <a:lumOff val="70000"/>
              </a:schemeClr>
            </a:gs>
          </a:gsLst>
          <a:lin ang="6000000" scaled="0"/>
          <a:tileRect/>
        </a:gradFill>
        <a:effectLst/>
      </p:bgPr>
    </p:bg>
    <p:spTree>
      <p:nvGrpSpPr>
        <p:cNvPr id="1" name=""/>
        <p:cNvGrpSpPr/>
        <p:nvPr/>
      </p:nvGrpSpPr>
      <p:grpSpPr>
        <a:xfrm>
          <a:off x="0" y="0"/>
          <a:ext cx="0" cy="0"/>
          <a:chOff x="0" y="0"/>
          <a:chExt cx="0" cy="0"/>
        </a:xfrm>
      </p:grpSpPr>
      <p:sp>
        <p:nvSpPr>
          <p:cNvPr id="25" name="楕円 24">
            <a:extLst>
              <a:ext uri="{FF2B5EF4-FFF2-40B4-BE49-F238E27FC236}">
                <a16:creationId xmlns:a16="http://schemas.microsoft.com/office/drawing/2014/main" id="{3E6B9B8A-F7CE-43D2-9B63-C84CC0D94EF8}"/>
              </a:ext>
            </a:extLst>
          </p:cNvPr>
          <p:cNvSpPr/>
          <p:nvPr/>
        </p:nvSpPr>
        <p:spPr>
          <a:xfrm>
            <a:off x="10883382" y="5060244"/>
            <a:ext cx="662485" cy="360714"/>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endParaRPr>
          </a:p>
        </p:txBody>
      </p:sp>
      <p:sp>
        <p:nvSpPr>
          <p:cNvPr id="23" name="楕円 22">
            <a:extLst>
              <a:ext uri="{FF2B5EF4-FFF2-40B4-BE49-F238E27FC236}">
                <a16:creationId xmlns:a16="http://schemas.microsoft.com/office/drawing/2014/main" id="{463960CA-C15F-42D1-B6AC-2E40F72A0885}"/>
              </a:ext>
            </a:extLst>
          </p:cNvPr>
          <p:cNvSpPr/>
          <p:nvPr/>
        </p:nvSpPr>
        <p:spPr>
          <a:xfrm>
            <a:off x="9482135" y="4729315"/>
            <a:ext cx="1401247" cy="945798"/>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医療機関</a:t>
            </a:r>
          </a:p>
        </p:txBody>
      </p:sp>
      <p:sp>
        <p:nvSpPr>
          <p:cNvPr id="2" name="タイトル 1">
            <a:extLst>
              <a:ext uri="{FF2B5EF4-FFF2-40B4-BE49-F238E27FC236}">
                <a16:creationId xmlns:a16="http://schemas.microsoft.com/office/drawing/2014/main" id="{1A275707-F893-42C1-9157-2243AD1F15E0}"/>
              </a:ext>
            </a:extLst>
          </p:cNvPr>
          <p:cNvSpPr>
            <a:spLocks noGrp="1"/>
          </p:cNvSpPr>
          <p:nvPr>
            <p:ph type="title"/>
          </p:nvPr>
        </p:nvSpPr>
        <p:spPr>
          <a:xfrm>
            <a:off x="431800" y="250090"/>
            <a:ext cx="10825480" cy="711201"/>
          </a:xfrm>
        </p:spPr>
        <p:txBody>
          <a:bodyPr>
            <a:normAutofit/>
          </a:bodyPr>
          <a:lstStyle/>
          <a:p>
            <a:r>
              <a:rPr kumimoji="1" lang="ja-JP" altLang="en-US" sz="2800" dirty="0">
                <a:solidFill>
                  <a:schemeClr val="accent6">
                    <a:lumMod val="50000"/>
                  </a:schemeClr>
                </a:solidFill>
              </a:rPr>
              <a:t>実践事例検討の振り返り　　　　　　　　　　　　　　　　　</a:t>
            </a:r>
            <a:endParaRPr kumimoji="1" lang="ja-JP" altLang="en-US" sz="2800" dirty="0"/>
          </a:p>
        </p:txBody>
      </p:sp>
      <p:sp>
        <p:nvSpPr>
          <p:cNvPr id="3" name="テキスト ボックス 2">
            <a:extLst>
              <a:ext uri="{FF2B5EF4-FFF2-40B4-BE49-F238E27FC236}">
                <a16:creationId xmlns:a16="http://schemas.microsoft.com/office/drawing/2014/main" id="{1E562B9F-E3D6-4173-8D30-3953123C806F}"/>
              </a:ext>
            </a:extLst>
          </p:cNvPr>
          <p:cNvSpPr txBox="1"/>
          <p:nvPr/>
        </p:nvSpPr>
        <p:spPr>
          <a:xfrm>
            <a:off x="3017520" y="919480"/>
            <a:ext cx="6312852" cy="584775"/>
          </a:xfrm>
          <a:prstGeom prst="rect">
            <a:avLst/>
          </a:prstGeom>
          <a:gradFill>
            <a:gsLst>
              <a:gs pos="92000">
                <a:srgbClr val="166D9E"/>
              </a:gs>
              <a:gs pos="79000">
                <a:schemeClr val="bg2">
                  <a:tint val="97000"/>
                  <a:hueMod val="92000"/>
                  <a:satMod val="169000"/>
                  <a:lumMod val="164000"/>
                </a:schemeClr>
              </a:gs>
              <a:gs pos="100000">
                <a:schemeClr val="bg2">
                  <a:shade val="96000"/>
                  <a:satMod val="120000"/>
                  <a:lumMod val="90000"/>
                </a:schemeClr>
              </a:gs>
            </a:gsLst>
            <a:lin ang="6120000" scaled="1"/>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事例検討から得られたこと</a:t>
            </a:r>
          </a:p>
        </p:txBody>
      </p:sp>
      <p:sp>
        <p:nvSpPr>
          <p:cNvPr id="9" name="テキスト ボックス 8">
            <a:extLst>
              <a:ext uri="{FF2B5EF4-FFF2-40B4-BE49-F238E27FC236}">
                <a16:creationId xmlns:a16="http://schemas.microsoft.com/office/drawing/2014/main" id="{A9AFC1F9-6F77-454C-8541-334BA41F951F}"/>
              </a:ext>
            </a:extLst>
          </p:cNvPr>
          <p:cNvSpPr txBox="1"/>
          <p:nvPr/>
        </p:nvSpPr>
        <p:spPr>
          <a:xfrm>
            <a:off x="2641600" y="1942813"/>
            <a:ext cx="7105332"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solidFill>
                  <a:srgbClr val="14967C"/>
                </a:solidFill>
                <a:effectLst/>
                <a:uLnTx/>
                <a:uFillTx/>
                <a:latin typeface="Century Gothic" panose="020B0502020202020204"/>
                <a:ea typeface="メイリオ" panose="020B0604030504040204" pitchFamily="50" charset="-128"/>
                <a:cs typeface="+mn-cs"/>
              </a:rPr>
              <a:t>これからの支援の充実に向けて</a:t>
            </a:r>
          </a:p>
        </p:txBody>
      </p:sp>
      <p:pic>
        <p:nvPicPr>
          <p:cNvPr id="10" name="グラフィックス 9" descr="古い鍵 単色塗りつぶし">
            <a:extLst>
              <a:ext uri="{FF2B5EF4-FFF2-40B4-BE49-F238E27FC236}">
                <a16:creationId xmlns:a16="http://schemas.microsoft.com/office/drawing/2014/main" id="{32E63667-E835-47E1-BD24-0EC92D4720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20" y="5127144"/>
            <a:ext cx="670560" cy="670560"/>
          </a:xfrm>
          <a:prstGeom prst="rect">
            <a:avLst/>
          </a:prstGeom>
        </p:spPr>
      </p:pic>
      <p:sp>
        <p:nvSpPr>
          <p:cNvPr id="11" name="テキスト ボックス 10">
            <a:extLst>
              <a:ext uri="{FF2B5EF4-FFF2-40B4-BE49-F238E27FC236}">
                <a16:creationId xmlns:a16="http://schemas.microsoft.com/office/drawing/2014/main" id="{ED3A5FDF-B792-4CF2-9C5C-4C89CC757F44}"/>
              </a:ext>
            </a:extLst>
          </p:cNvPr>
          <p:cNvSpPr txBox="1"/>
          <p:nvPr/>
        </p:nvSpPr>
        <p:spPr>
          <a:xfrm>
            <a:off x="2153920" y="2898737"/>
            <a:ext cx="8890000" cy="584775"/>
          </a:xfrm>
          <a:prstGeom prst="rect">
            <a:avLst/>
          </a:prstGeom>
          <a:solidFill>
            <a:schemeClr val="accent5">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子どもの思いに気づく支援者のアンテナを磨く</a:t>
            </a:r>
          </a:p>
        </p:txBody>
      </p:sp>
      <p:sp>
        <p:nvSpPr>
          <p:cNvPr id="12" name="テキスト ボックス 11">
            <a:extLst>
              <a:ext uri="{FF2B5EF4-FFF2-40B4-BE49-F238E27FC236}">
                <a16:creationId xmlns:a16="http://schemas.microsoft.com/office/drawing/2014/main" id="{FFAA028E-1EB6-44F3-A75B-69366C193B0A}"/>
              </a:ext>
            </a:extLst>
          </p:cNvPr>
          <p:cNvSpPr txBox="1"/>
          <p:nvPr/>
        </p:nvSpPr>
        <p:spPr>
          <a:xfrm>
            <a:off x="2153920" y="4055280"/>
            <a:ext cx="9542036" cy="584775"/>
          </a:xfrm>
          <a:prstGeom prst="rect">
            <a:avLst/>
          </a:prstGeom>
          <a:solidFill>
            <a:schemeClr val="accent5">
              <a:lumMod val="40000"/>
              <a:lumOff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「こどもサポート」ができる役割をしっかり果たす</a:t>
            </a:r>
          </a:p>
        </p:txBody>
      </p:sp>
      <p:pic>
        <p:nvPicPr>
          <p:cNvPr id="13" name="グラフィックス 12" descr="古い鍵 単色塗りつぶし">
            <a:extLst>
              <a:ext uri="{FF2B5EF4-FFF2-40B4-BE49-F238E27FC236}">
                <a16:creationId xmlns:a16="http://schemas.microsoft.com/office/drawing/2014/main" id="{41758A94-8658-4835-AACB-739261B8C4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80" y="4049088"/>
            <a:ext cx="670560" cy="670560"/>
          </a:xfrm>
          <a:prstGeom prst="rect">
            <a:avLst/>
          </a:prstGeom>
        </p:spPr>
      </p:pic>
      <p:pic>
        <p:nvPicPr>
          <p:cNvPr id="14" name="グラフィックス 13" descr="古い鍵 単色塗りつぶし">
            <a:extLst>
              <a:ext uri="{FF2B5EF4-FFF2-40B4-BE49-F238E27FC236}">
                <a16:creationId xmlns:a16="http://schemas.microsoft.com/office/drawing/2014/main" id="{7CAA0DE4-E992-48D1-883D-08F22257B4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80" y="2919470"/>
            <a:ext cx="670560" cy="670560"/>
          </a:xfrm>
          <a:prstGeom prst="rect">
            <a:avLst/>
          </a:prstGeom>
        </p:spPr>
      </p:pic>
      <p:sp>
        <p:nvSpPr>
          <p:cNvPr id="15" name="テキスト ボックス 14">
            <a:extLst>
              <a:ext uri="{FF2B5EF4-FFF2-40B4-BE49-F238E27FC236}">
                <a16:creationId xmlns:a16="http://schemas.microsoft.com/office/drawing/2014/main" id="{7D6C0464-CE4A-44A5-8884-105407F25BB9}"/>
              </a:ext>
            </a:extLst>
          </p:cNvPr>
          <p:cNvSpPr txBox="1"/>
          <p:nvPr/>
        </p:nvSpPr>
        <p:spPr>
          <a:xfrm>
            <a:off x="2153919" y="5170036"/>
            <a:ext cx="7421881" cy="584775"/>
          </a:xfrm>
          <a:prstGeom prst="rect">
            <a:avLst/>
          </a:prstGeom>
          <a:solidFill>
            <a:schemeClr val="accent5">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子どもに合う環境づくりのための連携</a:t>
            </a:r>
          </a:p>
        </p:txBody>
      </p:sp>
      <p:sp>
        <p:nvSpPr>
          <p:cNvPr id="16" name="四角形: 角を丸くする 15">
            <a:extLst>
              <a:ext uri="{FF2B5EF4-FFF2-40B4-BE49-F238E27FC236}">
                <a16:creationId xmlns:a16="http://schemas.microsoft.com/office/drawing/2014/main" id="{7C905064-65FA-4CEC-8DB0-9B069CACA249}"/>
              </a:ext>
            </a:extLst>
          </p:cNvPr>
          <p:cNvSpPr/>
          <p:nvPr/>
        </p:nvSpPr>
        <p:spPr>
          <a:xfrm>
            <a:off x="10111303" y="250090"/>
            <a:ext cx="1865233"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４４</a:t>
            </a:r>
          </a:p>
        </p:txBody>
      </p:sp>
      <p:sp>
        <p:nvSpPr>
          <p:cNvPr id="4" name="楕円 3">
            <a:extLst>
              <a:ext uri="{FF2B5EF4-FFF2-40B4-BE49-F238E27FC236}">
                <a16:creationId xmlns:a16="http://schemas.microsoft.com/office/drawing/2014/main" id="{68DAE034-7090-4CF0-A65F-CAA9FBB4F73F}"/>
              </a:ext>
            </a:extLst>
          </p:cNvPr>
          <p:cNvSpPr/>
          <p:nvPr/>
        </p:nvSpPr>
        <p:spPr>
          <a:xfrm>
            <a:off x="5653457" y="5918558"/>
            <a:ext cx="1403459" cy="775404"/>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家庭</a:t>
            </a:r>
          </a:p>
        </p:txBody>
      </p:sp>
      <p:sp>
        <p:nvSpPr>
          <p:cNvPr id="20" name="楕円 19">
            <a:extLst>
              <a:ext uri="{FF2B5EF4-FFF2-40B4-BE49-F238E27FC236}">
                <a16:creationId xmlns:a16="http://schemas.microsoft.com/office/drawing/2014/main" id="{37AC3577-36B0-4A0F-94F3-1ED5E7E2D813}"/>
              </a:ext>
            </a:extLst>
          </p:cNvPr>
          <p:cNvSpPr/>
          <p:nvPr/>
        </p:nvSpPr>
        <p:spPr>
          <a:xfrm>
            <a:off x="7017404" y="5781462"/>
            <a:ext cx="1401247" cy="773584"/>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学校</a:t>
            </a:r>
          </a:p>
        </p:txBody>
      </p:sp>
      <p:sp>
        <p:nvSpPr>
          <p:cNvPr id="21" name="楕円 20">
            <a:extLst>
              <a:ext uri="{FF2B5EF4-FFF2-40B4-BE49-F238E27FC236}">
                <a16:creationId xmlns:a16="http://schemas.microsoft.com/office/drawing/2014/main" id="{435A6C2A-6111-42AA-B10F-AD77FD5F3E84}"/>
              </a:ext>
            </a:extLst>
          </p:cNvPr>
          <p:cNvSpPr/>
          <p:nvPr/>
        </p:nvSpPr>
        <p:spPr>
          <a:xfrm>
            <a:off x="10182759" y="5420958"/>
            <a:ext cx="1905038" cy="702947"/>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フリー</a:t>
            </a:r>
            <a:endParaRPr kumimoji="1" lang="en-US" altLang="ja-JP" sz="20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スペース</a:t>
            </a:r>
          </a:p>
        </p:txBody>
      </p:sp>
      <p:sp>
        <p:nvSpPr>
          <p:cNvPr id="22" name="楕円 21">
            <a:extLst>
              <a:ext uri="{FF2B5EF4-FFF2-40B4-BE49-F238E27FC236}">
                <a16:creationId xmlns:a16="http://schemas.microsoft.com/office/drawing/2014/main" id="{0FC8577C-BEC6-47A7-B00B-A3E7457C93B2}"/>
              </a:ext>
            </a:extLst>
          </p:cNvPr>
          <p:cNvSpPr/>
          <p:nvPr/>
        </p:nvSpPr>
        <p:spPr>
          <a:xfrm>
            <a:off x="10037455" y="6060744"/>
            <a:ext cx="1658501" cy="773584"/>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区役所</a:t>
            </a:r>
          </a:p>
        </p:txBody>
      </p:sp>
      <p:sp>
        <p:nvSpPr>
          <p:cNvPr id="24" name="楕円 23">
            <a:extLst>
              <a:ext uri="{FF2B5EF4-FFF2-40B4-BE49-F238E27FC236}">
                <a16:creationId xmlns:a16="http://schemas.microsoft.com/office/drawing/2014/main" id="{EBAD0906-A04C-4F8D-8895-D8A1221F14C4}"/>
              </a:ext>
            </a:extLst>
          </p:cNvPr>
          <p:cNvSpPr/>
          <p:nvPr/>
        </p:nvSpPr>
        <p:spPr>
          <a:xfrm>
            <a:off x="8037100" y="6366900"/>
            <a:ext cx="510085" cy="369433"/>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endParaRPr>
          </a:p>
        </p:txBody>
      </p:sp>
      <p:sp>
        <p:nvSpPr>
          <p:cNvPr id="26" name="楕円 25">
            <a:extLst>
              <a:ext uri="{FF2B5EF4-FFF2-40B4-BE49-F238E27FC236}">
                <a16:creationId xmlns:a16="http://schemas.microsoft.com/office/drawing/2014/main" id="{627F95A8-0875-49BA-96F2-2976DD1F737F}"/>
              </a:ext>
            </a:extLst>
          </p:cNvPr>
          <p:cNvSpPr/>
          <p:nvPr/>
        </p:nvSpPr>
        <p:spPr>
          <a:xfrm>
            <a:off x="9665254" y="5609186"/>
            <a:ext cx="584971" cy="360714"/>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endParaRPr>
          </a:p>
        </p:txBody>
      </p:sp>
      <p:sp>
        <p:nvSpPr>
          <p:cNvPr id="27" name="楕円 26">
            <a:extLst>
              <a:ext uri="{FF2B5EF4-FFF2-40B4-BE49-F238E27FC236}">
                <a16:creationId xmlns:a16="http://schemas.microsoft.com/office/drawing/2014/main" id="{91373D30-D74A-48ED-86D0-BE02A6D5E571}"/>
              </a:ext>
            </a:extLst>
          </p:cNvPr>
          <p:cNvSpPr/>
          <p:nvPr/>
        </p:nvSpPr>
        <p:spPr>
          <a:xfrm>
            <a:off x="8405767" y="5824275"/>
            <a:ext cx="1850511" cy="832515"/>
          </a:xfrm>
          <a:prstGeom prst="ellipse">
            <a:avLst/>
          </a:prstGeom>
          <a:solidFill>
            <a:schemeClr val="accent3">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w="12700" cmpd="sng">
                  <a:solidFill>
                    <a:srgbClr val="6A9E1F"/>
                  </a:solidFill>
                  <a:prstDash val="solid"/>
                </a:ln>
                <a:solidFill>
                  <a:srgbClr val="052F61">
                    <a:lumMod val="60000"/>
                    <a:lumOff val="40000"/>
                  </a:srgbClr>
                </a:solidFill>
                <a:effectLst/>
                <a:uLnTx/>
                <a:uFillTx/>
                <a:latin typeface="Century Gothic" panose="020B0502020202020204"/>
                <a:ea typeface="メイリオ" panose="020B0604030504040204" pitchFamily="50" charset="-128"/>
                <a:cs typeface="+mn-cs"/>
              </a:rPr>
              <a:t>総合教育センター</a:t>
            </a:r>
          </a:p>
        </p:txBody>
      </p:sp>
    </p:spTree>
    <p:extLst>
      <p:ext uri="{BB962C8B-B14F-4D97-AF65-F5344CB8AC3E}">
        <p14:creationId xmlns:p14="http://schemas.microsoft.com/office/powerpoint/2010/main" val="172280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style.rotation</p:attrName>
                                        </p:attrNameLst>
                                      </p:cBhvr>
                                      <p:tavLst>
                                        <p:tav tm="0">
                                          <p:val>
                                            <p:fltVal val="90"/>
                                          </p:val>
                                        </p:tav>
                                        <p:tav tm="100000">
                                          <p:val>
                                            <p:fltVal val="0"/>
                                          </p:val>
                                        </p:tav>
                                      </p:tavLst>
                                    </p:anim>
                                    <p:animEffect transition="in" filter="fade">
                                      <p:cBhvr>
                                        <p:cTn id="7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9" grpId="0" animBg="1"/>
      <p:bldP spid="11" grpId="0" animBg="1"/>
      <p:bldP spid="12" grpId="0" animBg="1"/>
      <p:bldP spid="15" grpId="0" animBg="1"/>
      <p:bldP spid="4" grpId="0" animBg="1"/>
      <p:bldP spid="20" grpId="0" animBg="1"/>
      <p:bldP spid="21" grpId="0" animBg="1"/>
      <p:bldP spid="22" grpId="0" animBg="1"/>
      <p:bldP spid="24" grpId="0" animBg="1"/>
      <p:bldP spid="26" grpId="0"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2" name="タイトル 1">
            <a:extLst>
              <a:ext uri="{FF2B5EF4-FFF2-40B4-BE49-F238E27FC236}">
                <a16:creationId xmlns:a16="http://schemas.microsoft.com/office/drawing/2014/main" id="{B180D888-B87E-44C0-AE39-8F2C53904812}"/>
              </a:ext>
            </a:extLst>
          </p:cNvPr>
          <p:cNvSpPr>
            <a:spLocks noGrp="1"/>
          </p:cNvSpPr>
          <p:nvPr>
            <p:ph type="title"/>
          </p:nvPr>
        </p:nvSpPr>
        <p:spPr>
          <a:xfrm>
            <a:off x="0" y="1534820"/>
            <a:ext cx="11907520" cy="2468220"/>
          </a:xfrm>
        </p:spPr>
        <p:txBody>
          <a:bodyPr>
            <a:normAutofit/>
          </a:bodyPr>
          <a:lstStyle/>
          <a:p>
            <a:pPr algn="ctr"/>
            <a:r>
              <a:rPr kumimoji="1" lang="ja-JP" altLang="en-US" sz="4000" b="1" cap="none" dirty="0">
                <a:ln w="22225">
                  <a:solidFill>
                    <a:schemeClr val="accent2"/>
                  </a:solidFill>
                  <a:prstDash val="solid"/>
                </a:ln>
                <a:solidFill>
                  <a:schemeClr val="accent2">
                    <a:lumMod val="40000"/>
                    <a:lumOff val="60000"/>
                  </a:schemeClr>
                </a:solidFill>
              </a:rPr>
              <a:t>「子どもに寄り添った多様な支援の実現に向けて」</a:t>
            </a:r>
            <a:br>
              <a:rPr kumimoji="1" lang="en-US" altLang="ja-JP" sz="4000" b="1" cap="none" dirty="0">
                <a:ln w="22225">
                  <a:solidFill>
                    <a:schemeClr val="accent2"/>
                  </a:solidFill>
                  <a:prstDash val="solid"/>
                </a:ln>
                <a:solidFill>
                  <a:schemeClr val="accent2">
                    <a:lumMod val="40000"/>
                    <a:lumOff val="60000"/>
                  </a:schemeClr>
                </a:solidFill>
              </a:rPr>
            </a:br>
            <a:br>
              <a:rPr kumimoji="1" lang="en-US" altLang="ja-JP" sz="4000" b="1" cap="none" dirty="0">
                <a:ln w="22225">
                  <a:solidFill>
                    <a:schemeClr val="accent2"/>
                  </a:solidFill>
                  <a:prstDash val="solid"/>
                </a:ln>
                <a:solidFill>
                  <a:schemeClr val="accent2">
                    <a:lumMod val="40000"/>
                    <a:lumOff val="60000"/>
                  </a:schemeClr>
                </a:solidFill>
              </a:rPr>
            </a:br>
            <a:r>
              <a:rPr kumimoji="1" lang="en-US" altLang="ja-JP" sz="44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r>
              <a:rPr kumimoji="1" lang="ja-JP" altLang="en-US" sz="44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年間の研究を振り返って</a:t>
            </a:r>
            <a:endParaRPr kumimoji="1" lang="ja-JP" altLang="en-US" sz="4400" dirty="0">
              <a:solidFill>
                <a:schemeClr val="accent1">
                  <a:lumMod val="75000"/>
                </a:schemeClr>
              </a:solidFill>
            </a:endParaRPr>
          </a:p>
        </p:txBody>
      </p:sp>
    </p:spTree>
    <p:extLst>
      <p:ext uri="{BB962C8B-B14F-4D97-AF65-F5344CB8AC3E}">
        <p14:creationId xmlns:p14="http://schemas.microsoft.com/office/powerpoint/2010/main" val="369699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8" name="グラフィックス 17" descr="会議 枠線">
            <a:extLst>
              <a:ext uri="{FF2B5EF4-FFF2-40B4-BE49-F238E27FC236}">
                <a16:creationId xmlns:a16="http://schemas.microsoft.com/office/drawing/2014/main" id="{6304657D-F6E6-4F64-B2BF-BFE4C70A96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26815" y="1151112"/>
            <a:ext cx="1059181" cy="955038"/>
          </a:xfrm>
          <a:prstGeom prst="rect">
            <a:avLst/>
          </a:prstGeom>
        </p:spPr>
      </p:pic>
      <p:sp>
        <p:nvSpPr>
          <p:cNvPr id="4" name="テキスト ボックス 3"/>
          <p:cNvSpPr txBox="1"/>
          <p:nvPr/>
        </p:nvSpPr>
        <p:spPr>
          <a:xfrm>
            <a:off x="2435712" y="1398231"/>
            <a:ext cx="7340471" cy="369332"/>
          </a:xfrm>
          <a:prstGeom prst="rect">
            <a:avLst/>
          </a:prstGeom>
          <a:solidFill>
            <a:schemeClr val="accent2">
              <a:lumMod val="20000"/>
              <a:lumOff val="8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w="0"/>
                <a:solidFill>
                  <a:srgbClr val="052F61"/>
                </a:solidFill>
                <a:effectLst>
                  <a:outerShdw blurRad="38100" dist="25400" dir="5400000" algn="ctr" rotWithShape="0">
                    <a:srgbClr val="6E747A">
                      <a:alpha val="43000"/>
                    </a:srgbClr>
                  </a:outerShdw>
                </a:effectLst>
                <a:uLnTx/>
                <a:uFillTx/>
                <a:latin typeface="Century Gothic" panose="020B0502020202020204"/>
                <a:ea typeface="メイリオ" panose="020B0604030504040204" pitchFamily="50" charset="-128"/>
                <a:cs typeface="+mn-cs"/>
              </a:rPr>
              <a:t>不登校の児童生徒やその保護者を追い詰めることのないよう配慮する</a:t>
            </a:r>
          </a:p>
        </p:txBody>
      </p:sp>
      <p:sp>
        <p:nvSpPr>
          <p:cNvPr id="5" name="テキスト ボックス 4"/>
          <p:cNvSpPr txBox="1"/>
          <p:nvPr/>
        </p:nvSpPr>
        <p:spPr>
          <a:xfrm>
            <a:off x="2451567" y="1894579"/>
            <a:ext cx="6878806" cy="369332"/>
          </a:xfrm>
          <a:prstGeom prst="rect">
            <a:avLst/>
          </a:prstGeom>
          <a:solidFill>
            <a:schemeClr val="accent2">
              <a:lumMod val="20000"/>
              <a:lumOff val="8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52F61">
                    <a:lumMod val="50000"/>
                  </a:srgbClr>
                </a:solidFill>
                <a:effectLst/>
                <a:uLnTx/>
                <a:uFillTx/>
                <a:latin typeface="Century Gothic" panose="020B0502020202020204"/>
                <a:ea typeface="メイリオ" panose="020B0604030504040204" pitchFamily="50" charset="-128"/>
                <a:cs typeface="+mn-cs"/>
              </a:rPr>
              <a:t>児童生徒の意思を十分に尊重して支援が行われるように配慮する</a:t>
            </a:r>
          </a:p>
        </p:txBody>
      </p:sp>
      <p:sp>
        <p:nvSpPr>
          <p:cNvPr id="6" name="テキスト ボックス 5"/>
          <p:cNvSpPr txBox="1"/>
          <p:nvPr/>
        </p:nvSpPr>
        <p:spPr>
          <a:xfrm>
            <a:off x="747773" y="890458"/>
            <a:ext cx="109568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「義務教育の段階における普通教育に相当する教育の機会の確保等に関する法律」通知文より</a:t>
            </a:r>
          </a:p>
        </p:txBody>
      </p:sp>
      <p:sp>
        <p:nvSpPr>
          <p:cNvPr id="7" name="テキスト ボックス 6"/>
          <p:cNvSpPr txBox="1"/>
          <p:nvPr/>
        </p:nvSpPr>
        <p:spPr>
          <a:xfrm>
            <a:off x="1726863" y="2560633"/>
            <a:ext cx="3073737" cy="461665"/>
          </a:xfrm>
          <a:prstGeom prst="rect">
            <a:avLst/>
          </a:prstGeom>
          <a:solidFill>
            <a:schemeClr val="accent4">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w="0"/>
                <a:solidFill>
                  <a:srgbClr val="052F61"/>
                </a:solidFill>
                <a:effectLst>
                  <a:outerShdw blurRad="38100" dist="25400" dir="5400000" algn="ctr" rotWithShape="0">
                    <a:srgbClr val="6E747A">
                      <a:alpha val="43000"/>
                    </a:srgbClr>
                  </a:outerShdw>
                </a:effectLst>
                <a:uLnTx/>
                <a:uFillTx/>
                <a:latin typeface="Century Gothic" panose="020B0502020202020204"/>
                <a:ea typeface="メイリオ" panose="020B0604030504040204" pitchFamily="50" charset="-128"/>
                <a:cs typeface="+mn-cs"/>
              </a:rPr>
              <a:t>「学びの場」の増加</a:t>
            </a:r>
          </a:p>
        </p:txBody>
      </p:sp>
      <p:sp>
        <p:nvSpPr>
          <p:cNvPr id="8" name="テキスト ボックス 7"/>
          <p:cNvSpPr txBox="1"/>
          <p:nvPr/>
        </p:nvSpPr>
        <p:spPr>
          <a:xfrm>
            <a:off x="5036025" y="2572381"/>
            <a:ext cx="6952627" cy="461665"/>
          </a:xfrm>
          <a:prstGeom prst="rect">
            <a:avLst/>
          </a:prstGeom>
          <a:solidFill>
            <a:schemeClr val="accent4">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52F61">
                    <a:lumMod val="50000"/>
                  </a:srgbClr>
                </a:solidFill>
                <a:effectLst/>
                <a:uLnTx/>
                <a:uFillTx/>
                <a:latin typeface="Century Gothic" panose="020B0502020202020204"/>
                <a:ea typeface="メイリオ" panose="020B0604030504040204" pitchFamily="50" charset="-128"/>
                <a:cs typeface="+mn-cs"/>
              </a:rPr>
              <a:t>それぞれの持ち味を生かした多様な支援の広がり</a:t>
            </a:r>
          </a:p>
        </p:txBody>
      </p:sp>
      <p:sp>
        <p:nvSpPr>
          <p:cNvPr id="9" name="テキスト ボックス 8"/>
          <p:cNvSpPr txBox="1"/>
          <p:nvPr/>
        </p:nvSpPr>
        <p:spPr>
          <a:xfrm>
            <a:off x="5844607" y="3293291"/>
            <a:ext cx="6032421" cy="461665"/>
          </a:xfrm>
          <a:prstGeom prst="rect">
            <a:avLst/>
          </a:prstGeom>
          <a:solidFill>
            <a:schemeClr val="accent4">
              <a:lumMod val="60000"/>
              <a:lumOff val="4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w="0"/>
                <a:solidFill>
                  <a:srgbClr val="052F61"/>
                </a:solidFill>
                <a:effectLst>
                  <a:outerShdw blurRad="38100" dist="25400" dir="5400000" algn="ctr" rotWithShape="0">
                    <a:srgbClr val="6E747A">
                      <a:alpha val="43000"/>
                    </a:srgbClr>
                  </a:outerShdw>
                </a:effectLst>
                <a:uLnTx/>
                <a:uFillTx/>
                <a:latin typeface="Century Gothic" panose="020B0502020202020204"/>
                <a:ea typeface="メイリオ" panose="020B0604030504040204" pitchFamily="50" charset="-128"/>
                <a:cs typeface="+mn-cs"/>
              </a:rPr>
              <a:t>自分に適した学びの場所の選択肢の広がり</a:t>
            </a:r>
          </a:p>
        </p:txBody>
      </p:sp>
      <p:sp>
        <p:nvSpPr>
          <p:cNvPr id="10" name="下矢印 9"/>
          <p:cNvSpPr/>
          <p:nvPr/>
        </p:nvSpPr>
        <p:spPr>
          <a:xfrm>
            <a:off x="7771097" y="2995215"/>
            <a:ext cx="484632" cy="2712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5" name="角丸四角形吹き出し 14"/>
          <p:cNvSpPr/>
          <p:nvPr/>
        </p:nvSpPr>
        <p:spPr>
          <a:xfrm>
            <a:off x="305690" y="3319018"/>
            <a:ext cx="5335395" cy="1380852"/>
          </a:xfrm>
          <a:prstGeom prst="wedgeRoundRectCallout">
            <a:avLst>
              <a:gd name="adj1" fmla="val 54429"/>
              <a:gd name="adj2" fmla="val -35700"/>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black"/>
                  </a:solidFill>
                  <a:prstDash val="solid"/>
                </a:ln>
                <a:solidFill>
                  <a:srgbClr val="E87D37"/>
                </a:solidFill>
                <a:effectLst>
                  <a:outerShdw blurRad="12700" dist="38100" dir="2700000" algn="tl" rotWithShape="0">
                    <a:srgbClr val="E87D37">
                      <a:lumMod val="60000"/>
                      <a:lumOff val="40000"/>
                    </a:srgbClr>
                  </a:outerShdw>
                </a:effectLst>
                <a:uLnTx/>
                <a:uFillTx/>
                <a:latin typeface="Century Gothic" panose="020B0502020202020204"/>
                <a:ea typeface="メイリオ" panose="020B0604030504040204" pitchFamily="50" charset="-128"/>
                <a:cs typeface="+mn-cs"/>
              </a:rPr>
              <a:t>サポートセンターも子どもの学びを保障する場の一つとして</a:t>
            </a:r>
            <a:endParaRPr kumimoji="1" lang="en-US" altLang="ja-JP" sz="2400" b="1" i="0" u="none" strike="noStrike" kern="1200" cap="none" spc="0" normalizeH="0" baseline="0" noProof="0" dirty="0">
              <a:ln w="9525">
                <a:solidFill>
                  <a:prstClr val="black"/>
                </a:solidFill>
                <a:prstDash val="solid"/>
              </a:ln>
              <a:solidFill>
                <a:srgbClr val="E87D37"/>
              </a:solidFill>
              <a:effectLst>
                <a:outerShdw blurRad="12700" dist="38100" dir="2700000" algn="tl" rotWithShape="0">
                  <a:srgbClr val="E87D37">
                    <a:lumMod val="60000"/>
                    <a:lumOff val="40000"/>
                  </a:srgbClr>
                </a:outerShdw>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black"/>
                  </a:solidFill>
                  <a:prstDash val="solid"/>
                </a:ln>
                <a:solidFill>
                  <a:srgbClr val="E87D37"/>
                </a:solidFill>
                <a:effectLst>
                  <a:outerShdw blurRad="12700" dist="38100" dir="2700000" algn="tl" rotWithShape="0">
                    <a:srgbClr val="E87D37">
                      <a:lumMod val="60000"/>
                      <a:lumOff val="40000"/>
                    </a:srgbClr>
                  </a:outerShdw>
                </a:effectLst>
                <a:uLnTx/>
                <a:uFillTx/>
                <a:latin typeface="Century Gothic" panose="020B0502020202020204"/>
                <a:ea typeface="メイリオ" panose="020B0604030504040204" pitchFamily="50" charset="-128"/>
                <a:cs typeface="+mn-cs"/>
              </a:rPr>
              <a:t>貢献する！</a:t>
            </a:r>
            <a:endPar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9" name="下矢印 18"/>
          <p:cNvSpPr/>
          <p:nvPr/>
        </p:nvSpPr>
        <p:spPr>
          <a:xfrm>
            <a:off x="2929660" y="2288123"/>
            <a:ext cx="484632" cy="2900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21" name="雲形吹き出し 20"/>
          <p:cNvSpPr/>
          <p:nvPr/>
        </p:nvSpPr>
        <p:spPr>
          <a:xfrm>
            <a:off x="5789121" y="3896798"/>
            <a:ext cx="3837346" cy="1226979"/>
          </a:xfrm>
          <a:prstGeom prst="cloudCallout">
            <a:avLst>
              <a:gd name="adj1" fmla="val 23645"/>
              <a:gd name="adj2" fmla="val -66453"/>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勉強がわかるようになりたい</a:t>
            </a:r>
            <a:endParaRPr kumimoji="1" lang="en-US" altLang="ja-JP" sz="20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7" name="四角形: 角を丸くする 16">
            <a:extLst>
              <a:ext uri="{FF2B5EF4-FFF2-40B4-BE49-F238E27FC236}">
                <a16:creationId xmlns:a16="http://schemas.microsoft.com/office/drawing/2014/main" id="{8B64A480-BD70-4392-A740-F6E3FFA4095F}"/>
              </a:ext>
            </a:extLst>
          </p:cNvPr>
          <p:cNvSpPr/>
          <p:nvPr/>
        </p:nvSpPr>
        <p:spPr>
          <a:xfrm>
            <a:off x="9999132" y="171812"/>
            <a:ext cx="1910745" cy="4845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Ｐ</a:t>
            </a:r>
            <a:r>
              <a:rPr kumimoji="1" lang="en-US" altLang="ja-JP"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A50E82">
                    <a:lumMod val="50000"/>
                  </a:srgbClr>
                </a:solidFill>
                <a:effectLst/>
                <a:uLnTx/>
                <a:uFillTx/>
                <a:latin typeface="Century Gothic" panose="020B0502020202020204"/>
                <a:ea typeface="メイリオ" panose="020B0604030504040204" pitchFamily="50" charset="-128"/>
                <a:cs typeface="+mn-cs"/>
              </a:rPr>
              <a:t>４４</a:t>
            </a:r>
          </a:p>
        </p:txBody>
      </p:sp>
      <p:sp>
        <p:nvSpPr>
          <p:cNvPr id="20" name="テキスト ボックス 19"/>
          <p:cNvSpPr txBox="1"/>
          <p:nvPr/>
        </p:nvSpPr>
        <p:spPr>
          <a:xfrm>
            <a:off x="8130733" y="6116860"/>
            <a:ext cx="2540089" cy="461665"/>
          </a:xfrm>
          <a:prstGeom prst="rect">
            <a:avLst/>
          </a:prstGeom>
          <a:solidFill>
            <a:schemeClr val="accent5">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C000"/>
                </a:solidFill>
                <a:effectLst/>
                <a:uLnTx/>
                <a:uFillTx/>
                <a:latin typeface="Century Gothic" panose="020B0502020202020204"/>
                <a:ea typeface="メイリオ" panose="020B0604030504040204" pitchFamily="50" charset="-128"/>
                <a:cs typeface="+mn-cs"/>
              </a:rPr>
              <a:t>教員の経験</a:t>
            </a:r>
            <a:endParaRPr kumimoji="1" lang="en-US" altLang="ja-JP" sz="2400" b="0" i="0" u="none" strike="noStrike" kern="1200" cap="none" spc="0" normalizeH="0" baseline="0" noProof="0" dirty="0">
              <a:ln>
                <a:noFill/>
              </a:ln>
              <a:solidFill>
                <a:srgbClr val="FFC000"/>
              </a:solidFill>
              <a:effectLst/>
              <a:uLnTx/>
              <a:uFillTx/>
              <a:latin typeface="Century Gothic" panose="020B0502020202020204"/>
              <a:ea typeface="メイリオ" panose="020B0604030504040204" pitchFamily="50" charset="-128"/>
              <a:cs typeface="+mn-cs"/>
            </a:endParaRPr>
          </a:p>
        </p:txBody>
      </p:sp>
      <p:sp>
        <p:nvSpPr>
          <p:cNvPr id="26" name="吹き出し: 角を丸めた四角形 25">
            <a:extLst>
              <a:ext uri="{FF2B5EF4-FFF2-40B4-BE49-F238E27FC236}">
                <a16:creationId xmlns:a16="http://schemas.microsoft.com/office/drawing/2014/main" id="{DC373CEB-2615-4F67-A0A4-45B4287C43D2}"/>
              </a:ext>
            </a:extLst>
          </p:cNvPr>
          <p:cNvSpPr/>
          <p:nvPr/>
        </p:nvSpPr>
        <p:spPr>
          <a:xfrm>
            <a:off x="245840" y="5355090"/>
            <a:ext cx="6712632" cy="824147"/>
          </a:xfrm>
          <a:prstGeom prst="wedgeRoundRectCallout">
            <a:avLst>
              <a:gd name="adj1" fmla="val 58170"/>
              <a:gd name="adj2" fmla="val 24922"/>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black"/>
                  </a:solidFill>
                  <a:prstDash val="solid"/>
                </a:ln>
                <a:solidFill>
                  <a:srgbClr val="E87D37"/>
                </a:solidFill>
                <a:effectLst>
                  <a:outerShdw blurRad="12700" dist="38100" dir="2700000" algn="tl" rotWithShape="0">
                    <a:srgbClr val="E87D37">
                      <a:lumMod val="60000"/>
                      <a:lumOff val="40000"/>
                    </a:srgbClr>
                  </a:outerShdw>
                </a:effectLst>
                <a:uLnTx/>
                <a:uFillTx/>
                <a:latin typeface="Century Gothic" panose="020B0502020202020204"/>
                <a:ea typeface="メイリオ" panose="020B0604030504040204" pitchFamily="50" charset="-128"/>
                <a:cs typeface="+mn-cs"/>
              </a:rPr>
              <a:t>現職を退いた教員ができる社会貢献モデルに！</a:t>
            </a:r>
          </a:p>
        </p:txBody>
      </p:sp>
      <p:sp>
        <p:nvSpPr>
          <p:cNvPr id="13" name="吹き出し: 上矢印 12">
            <a:extLst>
              <a:ext uri="{FF2B5EF4-FFF2-40B4-BE49-F238E27FC236}">
                <a16:creationId xmlns:a16="http://schemas.microsoft.com/office/drawing/2014/main" id="{C18E9009-C5EE-479C-9C54-A5D44B8ACA1D}"/>
              </a:ext>
            </a:extLst>
          </p:cNvPr>
          <p:cNvSpPr/>
          <p:nvPr/>
        </p:nvSpPr>
        <p:spPr>
          <a:xfrm>
            <a:off x="7297550" y="4889016"/>
            <a:ext cx="3837346" cy="1797172"/>
          </a:xfrm>
          <a:prstGeom prst="upArrowCallout">
            <a:avLst>
              <a:gd name="adj1" fmla="val 39301"/>
              <a:gd name="adj2" fmla="val 25000"/>
              <a:gd name="adj3" fmla="val 25000"/>
              <a:gd name="adj4" fmla="val 69138"/>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1" name="雲形吹き出し 10"/>
          <p:cNvSpPr/>
          <p:nvPr/>
        </p:nvSpPr>
        <p:spPr>
          <a:xfrm>
            <a:off x="9525773" y="3851635"/>
            <a:ext cx="2178846" cy="1317306"/>
          </a:xfrm>
          <a:prstGeom prst="cloudCallout">
            <a:avLst>
              <a:gd name="adj1" fmla="val -45654"/>
              <a:gd name="adj2" fmla="val -6085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rPr>
              <a:t>安心して</a:t>
            </a:r>
            <a:endParaRPr kumimoji="1" lang="en-US" altLang="ja-JP" sz="18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52F61">
                    <a:lumMod val="75000"/>
                  </a:srgbClr>
                </a:solidFill>
                <a:effectLst/>
                <a:uLnTx/>
                <a:uFillTx/>
                <a:latin typeface="Century Gothic" panose="020B0502020202020204"/>
                <a:ea typeface="メイリオ" panose="020B0604030504040204" pitchFamily="50" charset="-128"/>
                <a:cs typeface="+mn-cs"/>
              </a:rPr>
              <a:t>過ごしたい</a:t>
            </a:r>
          </a:p>
        </p:txBody>
      </p:sp>
      <p:sp>
        <p:nvSpPr>
          <p:cNvPr id="16" name="テキスト ボックス 15">
            <a:extLst>
              <a:ext uri="{FF2B5EF4-FFF2-40B4-BE49-F238E27FC236}">
                <a16:creationId xmlns:a16="http://schemas.microsoft.com/office/drawing/2014/main" id="{81941F07-ED43-4405-BCB5-DDC759A2EA5E}"/>
              </a:ext>
            </a:extLst>
          </p:cNvPr>
          <p:cNvSpPr txBox="1"/>
          <p:nvPr/>
        </p:nvSpPr>
        <p:spPr>
          <a:xfrm>
            <a:off x="7707794" y="5609088"/>
            <a:ext cx="341771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E87D37">
                    <a:lumMod val="50000"/>
                  </a:srgbClr>
                </a:solidFill>
                <a:effectLst/>
                <a:highlight>
                  <a:srgbClr val="F9F959"/>
                </a:highlight>
                <a:uLnTx/>
                <a:uFillTx/>
                <a:latin typeface="Century Gothic" panose="020B0502020202020204"/>
                <a:ea typeface="メイリオ" panose="020B0604030504040204" pitchFamily="50" charset="-128"/>
                <a:cs typeface="+mn-cs"/>
              </a:rPr>
              <a:t>子どもの思いを受け止めて</a:t>
            </a:r>
          </a:p>
        </p:txBody>
      </p:sp>
      <p:sp>
        <p:nvSpPr>
          <p:cNvPr id="2" name="矢印: 左右 1">
            <a:extLst>
              <a:ext uri="{FF2B5EF4-FFF2-40B4-BE49-F238E27FC236}">
                <a16:creationId xmlns:a16="http://schemas.microsoft.com/office/drawing/2014/main" id="{F36E8160-5077-4194-944B-A9DECEC2021F}"/>
              </a:ext>
            </a:extLst>
          </p:cNvPr>
          <p:cNvSpPr/>
          <p:nvPr/>
        </p:nvSpPr>
        <p:spPr>
          <a:xfrm>
            <a:off x="4749800" y="2740698"/>
            <a:ext cx="337025" cy="158872"/>
          </a:xfrm>
          <a:prstGeom prst="leftRightArrow">
            <a:avLst>
              <a:gd name="adj1" fmla="val 43055"/>
              <a:gd name="adj2" fmla="val 5000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Tree>
    <p:extLst>
      <p:ext uri="{BB962C8B-B14F-4D97-AF65-F5344CB8AC3E}">
        <p14:creationId xmlns:p14="http://schemas.microsoft.com/office/powerpoint/2010/main" val="40379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animBg="1"/>
      <p:bldP spid="9" grpId="0" animBg="1"/>
      <p:bldP spid="10" grpId="0" animBg="1"/>
      <p:bldP spid="15" grpId="0" animBg="1"/>
      <p:bldP spid="19" grpId="0" animBg="1"/>
      <p:bldP spid="21" grpId="0" animBg="1"/>
      <p:bldP spid="20" grpId="0" animBg="1"/>
      <p:bldP spid="26" grpId="0" animBg="1"/>
      <p:bldP spid="13" grpId="0" animBg="1"/>
      <p:bldP spid="11" grpId="0" animBg="1"/>
      <p:bldP spid="16"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8" name="図 7" descr="身を寄せ合うコウテイペンギンの子供たちの群れ">
            <a:extLst>
              <a:ext uri="{FF2B5EF4-FFF2-40B4-BE49-F238E27FC236}">
                <a16:creationId xmlns:a16="http://schemas.microsoft.com/office/drawing/2014/main" id="{901D7F01-5C1C-45E7-B5BF-3C54C3EF91C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0" name="スクロール: 横 9">
            <a:extLst>
              <a:ext uri="{FF2B5EF4-FFF2-40B4-BE49-F238E27FC236}">
                <a16:creationId xmlns:a16="http://schemas.microsoft.com/office/drawing/2014/main" id="{BF7F64D4-F9DB-4BA5-83C6-15CBDD19EB02}"/>
              </a:ext>
            </a:extLst>
          </p:cNvPr>
          <p:cNvSpPr/>
          <p:nvPr/>
        </p:nvSpPr>
        <p:spPr>
          <a:xfrm>
            <a:off x="1845733" y="372380"/>
            <a:ext cx="8500534" cy="663940"/>
          </a:xfrm>
          <a:prstGeom prst="horizontalScroll">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w="0"/>
                <a:solidFill>
                  <a:srgbClr val="052F61"/>
                </a:solidFill>
                <a:effectLst>
                  <a:outerShdw blurRad="38100" dist="25400" dir="5400000" algn="ctr" rotWithShape="0">
                    <a:srgbClr val="6E747A">
                      <a:alpha val="43000"/>
                    </a:srgbClr>
                  </a:outerShdw>
                </a:effectLst>
                <a:uLnTx/>
                <a:uFillTx/>
                <a:latin typeface="Century Gothic" panose="020B0502020202020204"/>
                <a:ea typeface="メイリオ" panose="020B0604030504040204" pitchFamily="50" charset="-128"/>
                <a:cs typeface="+mn-cs"/>
              </a:rPr>
              <a:t>ご清聴ありがとうございました</a:t>
            </a:r>
          </a:p>
        </p:txBody>
      </p:sp>
    </p:spTree>
    <p:extLst>
      <p:ext uri="{BB962C8B-B14F-4D97-AF65-F5344CB8AC3E}">
        <p14:creationId xmlns:p14="http://schemas.microsoft.com/office/powerpoint/2010/main" val="1182675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D2DE0FA-9FC8-4F18-BFED-A41781D10788}"/>
              </a:ext>
            </a:extLst>
          </p:cNvPr>
          <p:cNvSpPr/>
          <p:nvPr/>
        </p:nvSpPr>
        <p:spPr>
          <a:xfrm>
            <a:off x="357809" y="2324686"/>
            <a:ext cx="11463130" cy="220862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kumimoji="1" lang="ja-JP" altLang="en-US" sz="6600" b="1" dirty="0">
                <a:solidFill>
                  <a:schemeClr val="bg1"/>
                </a:solidFill>
                <a:latin typeface="ＪＳ明朝" panose="02020309000101010101" pitchFamily="17" charset="-128"/>
                <a:ea typeface="ＪＳ明朝" panose="02020309000101010101" pitchFamily="17" charset="-128"/>
              </a:rPr>
              <a:t>不登校体験者・保護者のお話</a:t>
            </a:r>
          </a:p>
        </p:txBody>
      </p:sp>
    </p:spTree>
    <p:extLst>
      <p:ext uri="{BB962C8B-B14F-4D97-AF65-F5344CB8AC3E}">
        <p14:creationId xmlns:p14="http://schemas.microsoft.com/office/powerpoint/2010/main" val="3205062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4866247-E5F3-40FF-BB15-B8E84DB2BF5A}"/>
              </a:ext>
            </a:extLst>
          </p:cNvPr>
          <p:cNvSpPr txBox="1"/>
          <p:nvPr/>
        </p:nvSpPr>
        <p:spPr>
          <a:xfrm>
            <a:off x="993913" y="848139"/>
            <a:ext cx="10721009" cy="4801314"/>
          </a:xfrm>
          <a:prstGeom prst="rect">
            <a:avLst/>
          </a:prstGeom>
          <a:noFill/>
        </p:spPr>
        <p:txBody>
          <a:bodyPr wrap="square" rtlCol="0">
            <a:spAutoFit/>
          </a:bodyPr>
          <a:lstStyle/>
          <a:p>
            <a:r>
              <a:rPr kumimoji="1" lang="ja-JP" altLang="en-US" sz="6600" b="1" dirty="0">
                <a:latin typeface="ＭＳ 明朝" panose="02020609040205080304" pitchFamily="17" charset="-128"/>
                <a:ea typeface="ＭＳ 明朝" panose="02020609040205080304" pitchFamily="17" charset="-128"/>
              </a:rPr>
              <a:t>研究報告</a:t>
            </a:r>
            <a:endParaRPr kumimoji="1" lang="en-US" altLang="ja-JP" sz="66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r>
              <a:rPr kumimoji="1" lang="ja-JP" altLang="en-US" sz="4400" b="1" dirty="0">
                <a:latin typeface="ＭＳ 明朝" panose="02020609040205080304" pitchFamily="17" charset="-128"/>
                <a:ea typeface="ＭＳ 明朝" panose="02020609040205080304" pitchFamily="17" charset="-128"/>
              </a:rPr>
              <a:t>研究の概要　　　　　　齋藤　　　正</a:t>
            </a:r>
            <a:endParaRPr kumimoji="1" lang="en-US" altLang="ja-JP" sz="44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r>
              <a:rPr kumimoji="1" lang="ja-JP" altLang="en-US" sz="4400" b="1" dirty="0">
                <a:latin typeface="ＭＳ 明朝" panose="02020609040205080304" pitchFamily="17" charset="-128"/>
                <a:ea typeface="ＭＳ 明朝" panose="02020609040205080304" pitchFamily="17" charset="-128"/>
              </a:rPr>
              <a:t>アンケート調査から　　井上　なおみ</a:t>
            </a:r>
            <a:endParaRPr kumimoji="1" lang="en-US" altLang="ja-JP" sz="44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r>
              <a:rPr kumimoji="1" lang="ja-JP" altLang="en-US" sz="4400" b="1" dirty="0">
                <a:latin typeface="ＭＳ 明朝" panose="02020609040205080304" pitchFamily="17" charset="-128"/>
                <a:ea typeface="ＭＳ 明朝" panose="02020609040205080304" pitchFamily="17" charset="-128"/>
              </a:rPr>
              <a:t>実践事例の検討から　　保﨑　万　里</a:t>
            </a:r>
          </a:p>
        </p:txBody>
      </p:sp>
    </p:spTree>
    <p:extLst>
      <p:ext uri="{BB962C8B-B14F-4D97-AF65-F5344CB8AC3E}">
        <p14:creationId xmlns:p14="http://schemas.microsoft.com/office/powerpoint/2010/main" val="155718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F3B29A-0FDC-4F81-A117-6E1501EF0DEE}"/>
              </a:ext>
            </a:extLst>
          </p:cNvPr>
          <p:cNvSpPr txBox="1"/>
          <p:nvPr/>
        </p:nvSpPr>
        <p:spPr>
          <a:xfrm>
            <a:off x="3886659" y="1320188"/>
            <a:ext cx="5134962" cy="1446550"/>
          </a:xfrm>
          <a:prstGeom prst="rect">
            <a:avLst/>
          </a:prstGeom>
          <a:noFill/>
        </p:spPr>
        <p:txBody>
          <a:bodyPr wrap="square" rtlCol="0">
            <a:spAutoFit/>
          </a:bodyPr>
          <a:lstStyle/>
          <a:p>
            <a:r>
              <a:rPr kumimoji="1" lang="ja-JP" altLang="en-US" sz="8800" b="1" dirty="0">
                <a:solidFill>
                  <a:schemeClr val="bg1"/>
                </a:solidFill>
                <a:latin typeface="ＭＳ 明朝" panose="02020609040205080304" pitchFamily="17" charset="-128"/>
                <a:ea typeface="ＭＳ 明朝" panose="02020609040205080304" pitchFamily="17" charset="-128"/>
              </a:rPr>
              <a:t>休　　憩</a:t>
            </a:r>
          </a:p>
        </p:txBody>
      </p:sp>
      <p:sp>
        <p:nvSpPr>
          <p:cNvPr id="3" name="テキスト ボックス 2">
            <a:extLst>
              <a:ext uri="{FF2B5EF4-FFF2-40B4-BE49-F238E27FC236}">
                <a16:creationId xmlns:a16="http://schemas.microsoft.com/office/drawing/2014/main" id="{8381A2FF-E594-4764-B5F9-92948417F510}"/>
              </a:ext>
            </a:extLst>
          </p:cNvPr>
          <p:cNvSpPr txBox="1"/>
          <p:nvPr/>
        </p:nvSpPr>
        <p:spPr>
          <a:xfrm>
            <a:off x="1051560" y="3764280"/>
            <a:ext cx="10805160" cy="1446550"/>
          </a:xfrm>
          <a:prstGeom prst="rect">
            <a:avLst/>
          </a:prstGeom>
          <a:noFill/>
        </p:spPr>
        <p:txBody>
          <a:bodyPr wrap="square" rtlCol="0">
            <a:spAutoFit/>
          </a:bodyPr>
          <a:lstStyle/>
          <a:p>
            <a:r>
              <a:rPr kumimoji="1" lang="ja-JP" altLang="en-US" dirty="0"/>
              <a:t>差</a:t>
            </a:r>
            <a:r>
              <a:rPr kumimoji="1" lang="ja-JP" altLang="en-US" sz="4400" b="1" dirty="0">
                <a:solidFill>
                  <a:schemeClr val="bg1"/>
                </a:solidFill>
                <a:latin typeface="ＭＳ 明朝" panose="02020609040205080304" pitchFamily="17" charset="-128"/>
                <a:ea typeface="ＭＳ 明朝" panose="02020609040205080304" pitchFamily="17" charset="-128"/>
              </a:rPr>
              <a:t>サポートセンターの活動を</a:t>
            </a:r>
            <a:endParaRPr kumimoji="1" lang="en-US" altLang="ja-JP" sz="4400" b="1" dirty="0">
              <a:solidFill>
                <a:schemeClr val="bg1"/>
              </a:solidFill>
              <a:latin typeface="ＭＳ 明朝" panose="02020609040205080304" pitchFamily="17" charset="-128"/>
              <a:ea typeface="ＭＳ 明朝" panose="02020609040205080304" pitchFamily="17" charset="-128"/>
            </a:endParaRPr>
          </a:p>
          <a:p>
            <a:r>
              <a:rPr kumimoji="1" lang="ja-JP" altLang="en-US" sz="4400" b="1" dirty="0">
                <a:solidFill>
                  <a:schemeClr val="bg1"/>
                </a:solidFill>
                <a:latin typeface="ＭＳ 明朝" panose="02020609040205080304" pitchFamily="17" charset="-128"/>
                <a:ea typeface="ＭＳ 明朝" panose="02020609040205080304" pitchFamily="17" charset="-128"/>
              </a:rPr>
              <a:t>　　　　　　紹介する映像を流します</a:t>
            </a:r>
          </a:p>
        </p:txBody>
      </p:sp>
    </p:spTree>
    <p:extLst>
      <p:ext uri="{BB962C8B-B14F-4D97-AF65-F5344CB8AC3E}">
        <p14:creationId xmlns:p14="http://schemas.microsoft.com/office/powerpoint/2010/main" val="1410521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76695" y="-99391"/>
            <a:ext cx="12368695" cy="6957391"/>
          </a:xfrm>
          <a:prstGeom prst="rect">
            <a:avLst/>
          </a:prstGeom>
        </p:spPr>
      </p:pic>
      <p:pic>
        <p:nvPicPr>
          <p:cNvPr id="6" name="図 5">
            <a:extLst>
              <a:ext uri="{FF2B5EF4-FFF2-40B4-BE49-F238E27FC236}">
                <a16:creationId xmlns:a16="http://schemas.microsoft.com/office/drawing/2014/main" id="{DAF26D8C-DB29-44FA-9321-90682A8824F9}"/>
              </a:ext>
            </a:extLst>
          </p:cNvPr>
          <p:cNvPicPr>
            <a:picLocks noChangeAspect="1"/>
          </p:cNvPicPr>
          <p:nvPr/>
        </p:nvPicPr>
        <p:blipFill>
          <a:blip r:embed="rId4"/>
          <a:stretch>
            <a:fillRect/>
          </a:stretch>
        </p:blipFill>
        <p:spPr>
          <a:xfrm>
            <a:off x="1694789" y="840066"/>
            <a:ext cx="7027590" cy="1220746"/>
          </a:xfrm>
          <a:prstGeom prst="rect">
            <a:avLst/>
          </a:prstGeom>
        </p:spPr>
      </p:pic>
      <p:pic>
        <p:nvPicPr>
          <p:cNvPr id="7" name="図 6">
            <a:extLst>
              <a:ext uri="{FF2B5EF4-FFF2-40B4-BE49-F238E27FC236}">
                <a16:creationId xmlns:a16="http://schemas.microsoft.com/office/drawing/2014/main" id="{9D5160E8-1B9E-40B7-84AB-2EAC3E2561DD}"/>
              </a:ext>
            </a:extLst>
          </p:cNvPr>
          <p:cNvPicPr>
            <a:picLocks noChangeAspect="1"/>
          </p:cNvPicPr>
          <p:nvPr/>
        </p:nvPicPr>
        <p:blipFill>
          <a:blip r:embed="rId5"/>
          <a:stretch>
            <a:fillRect/>
          </a:stretch>
        </p:blipFill>
        <p:spPr>
          <a:xfrm>
            <a:off x="4011838" y="3959779"/>
            <a:ext cx="4168323" cy="2456646"/>
          </a:xfrm>
          <a:prstGeom prst="rect">
            <a:avLst/>
          </a:prstGeom>
        </p:spPr>
      </p:pic>
      <p:pic>
        <p:nvPicPr>
          <p:cNvPr id="5" name="図 4">
            <a:extLst>
              <a:ext uri="{FF2B5EF4-FFF2-40B4-BE49-F238E27FC236}">
                <a16:creationId xmlns:a16="http://schemas.microsoft.com/office/drawing/2014/main" id="{E3558D40-2F3F-460E-B81D-2C3156ADD382}"/>
              </a:ext>
            </a:extLst>
          </p:cNvPr>
          <p:cNvPicPr>
            <a:picLocks noChangeAspect="1"/>
          </p:cNvPicPr>
          <p:nvPr/>
        </p:nvPicPr>
        <p:blipFill>
          <a:blip r:embed="rId6"/>
          <a:stretch>
            <a:fillRect/>
          </a:stretch>
        </p:blipFill>
        <p:spPr>
          <a:xfrm>
            <a:off x="12358272" y="5839327"/>
            <a:ext cx="3822360" cy="432720"/>
          </a:xfrm>
          <a:prstGeom prst="rect">
            <a:avLst/>
          </a:prstGeom>
        </p:spPr>
      </p:pic>
    </p:spTree>
    <p:extLst>
      <p:ext uri="{BB962C8B-B14F-4D97-AF65-F5344CB8AC3E}">
        <p14:creationId xmlns:p14="http://schemas.microsoft.com/office/powerpoint/2010/main" val="29690909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5000"/>
                                  </p:stCondLst>
                                  <p:childTnLst>
                                    <p:animScale>
                                      <p:cBhvr>
                                        <p:cTn id="6" dur="3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047 0.01991 L -1.36653 0.02477 " pathEditMode="relative" rAng="0" ptsTypes="AA">
                                      <p:cBhvr>
                                        <p:cTn id="14" dur="10000" fill="hold"/>
                                        <p:tgtEl>
                                          <p:spTgt spid="5"/>
                                        </p:tgtEl>
                                        <p:attrNameLst>
                                          <p:attrName>ppt_x</p:attrName>
                                          <p:attrName>ppt_y</p:attrName>
                                        </p:attrNameLst>
                                      </p:cBhvr>
                                      <p:rCtr x="-65977"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a:spLocks noGrp="1"/>
          </p:cNvSpPr>
          <p:nvPr>
            <p:ph type="subTitle" idx="1"/>
          </p:nvPr>
        </p:nvSpPr>
        <p:spPr>
          <a:xfrm>
            <a:off x="1995777" y="202917"/>
            <a:ext cx="8060721" cy="1938395"/>
          </a:xfrm>
          <a:solidFill>
            <a:schemeClr val="accent1">
              <a:lumMod val="20000"/>
              <a:lumOff val="80000"/>
            </a:schemeClr>
          </a:solidFill>
          <a:ln w="28575">
            <a:solidFill>
              <a:schemeClr val="tx1"/>
            </a:solidFill>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rtlCol="0" anchor="ctr">
            <a:noAutofit/>
          </a:bodyPr>
          <a:lstStyle/>
          <a:p>
            <a:pPr lvl="0" algn="l"/>
            <a:r>
              <a:rPr lang="ja-JP" altLang="en-US" sz="3600" b="1" dirty="0">
                <a:solidFill>
                  <a:schemeClr val="tx1"/>
                </a:solidFill>
                <a:latin typeface="AR P明朝体U" pitchFamily="18" charset="-128"/>
                <a:ea typeface="AR P明朝体U" pitchFamily="18" charset="-128"/>
              </a:rPr>
              <a:t>　　　</a:t>
            </a:r>
            <a:r>
              <a:rPr lang="ja-JP" altLang="en-US" sz="3600" b="1" dirty="0">
                <a:solidFill>
                  <a:schemeClr val="tx1"/>
                </a:solidFill>
                <a:latin typeface="ＭＳ ゴシック" panose="020B0609070205080204" pitchFamily="49" charset="-128"/>
                <a:ea typeface="ＭＳ ゴシック" panose="020B0609070205080204" pitchFamily="49" charset="-128"/>
              </a:rPr>
              <a:t>認定特定非営利活動法人</a:t>
            </a:r>
            <a:endParaRPr lang="en-US" altLang="ja-JP" sz="3600" b="1" dirty="0">
              <a:solidFill>
                <a:schemeClr val="tx1"/>
              </a:solidFill>
              <a:latin typeface="ＭＳ ゴシック" panose="020B0609070205080204" pitchFamily="49" charset="-128"/>
              <a:ea typeface="ＭＳ ゴシック" panose="020B0609070205080204" pitchFamily="49" charset="-128"/>
            </a:endParaRPr>
          </a:p>
          <a:p>
            <a:pPr lvl="0" algn="l"/>
            <a:r>
              <a:rPr lang="ja-JP" altLang="en-US" sz="3600" b="1" dirty="0">
                <a:solidFill>
                  <a:schemeClr val="tx1"/>
                </a:solidFill>
                <a:latin typeface="ＭＳ ゴシック" panose="020B0609070205080204" pitchFamily="49" charset="-128"/>
                <a:ea typeface="ＭＳ ゴシック" panose="020B0609070205080204" pitchFamily="49" charset="-128"/>
              </a:rPr>
              <a:t>　教育活動総合サポートセンター概要</a:t>
            </a:r>
            <a:r>
              <a:rPr lang="ja-JP" altLang="ja-JP" sz="1100" dirty="0">
                <a:latin typeface="Century"/>
                <a:ea typeface="ＭＳ 明朝"/>
              </a:rPr>
              <a:t>　　　　　　　　　</a:t>
            </a:r>
          </a:p>
        </p:txBody>
      </p:sp>
      <p:sp>
        <p:nvSpPr>
          <p:cNvPr id="7" name="テキストボックス 6"/>
          <p:cNvSpPr txBox="1"/>
          <p:nvPr/>
        </p:nvSpPr>
        <p:spPr>
          <a:xfrm>
            <a:off x="2602994" y="4362069"/>
            <a:ext cx="745350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panose="020B0603020202020204"/>
              <a:ea typeface="メイリオ" panose="020B0604030504040204" pitchFamily="50" charset="-128"/>
              <a:cs typeface="+mn-cs"/>
            </a:endParaRPr>
          </a:p>
        </p:txBody>
      </p:sp>
      <p:pic>
        <p:nvPicPr>
          <p:cNvPr id="3" name="図 2"/>
          <p:cNvPicPr>
            <a:picLocks noChangeAspect="1"/>
          </p:cNvPicPr>
          <p:nvPr/>
        </p:nvPicPr>
        <p:blipFill>
          <a:blip r:embed="rId3"/>
          <a:stretch>
            <a:fillRect/>
          </a:stretch>
        </p:blipFill>
        <p:spPr>
          <a:xfrm>
            <a:off x="962859" y="2808205"/>
            <a:ext cx="4501832" cy="3375031"/>
          </a:xfrm>
          <a:prstGeom prst="rect">
            <a:avLst/>
          </a:prstGeom>
          <a:ln w="3175">
            <a:solidFill>
              <a:schemeClr val="tx1"/>
            </a:solidFill>
          </a:ln>
        </p:spPr>
      </p:pic>
      <p:pic>
        <p:nvPicPr>
          <p:cNvPr id="4" name="図 3"/>
          <p:cNvPicPr>
            <a:picLocks noChangeAspect="1"/>
          </p:cNvPicPr>
          <p:nvPr/>
        </p:nvPicPr>
        <p:blipFill>
          <a:blip r:embed="rId4"/>
          <a:stretch>
            <a:fillRect/>
          </a:stretch>
        </p:blipFill>
        <p:spPr>
          <a:xfrm>
            <a:off x="6727310" y="2808206"/>
            <a:ext cx="4507195" cy="3375030"/>
          </a:xfrm>
          <a:prstGeom prst="rect">
            <a:avLst/>
          </a:prstGeom>
          <a:ln>
            <a:solidFill>
              <a:schemeClr val="tx1"/>
            </a:solidFill>
          </a:ln>
        </p:spPr>
      </p:pic>
    </p:spTree>
    <p:extLst>
      <p:ext uri="{BB962C8B-B14F-4D97-AF65-F5344CB8AC3E}">
        <p14:creationId xmlns:p14="http://schemas.microsoft.com/office/powerpoint/2010/main" val="2050857749"/>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3"/>
          <a:stretch>
            <a:fillRect/>
          </a:stretch>
        </p:blipFill>
        <p:spPr>
          <a:xfrm>
            <a:off x="773959" y="428967"/>
            <a:ext cx="2446520" cy="1568008"/>
          </a:xfrm>
          <a:prstGeom prst="rect">
            <a:avLst/>
          </a:prstGeom>
        </p:spPr>
      </p:pic>
      <p:pic>
        <p:nvPicPr>
          <p:cNvPr id="9" name="コンテンツ プレースホルダー 8"/>
          <p:cNvPicPr>
            <a:picLocks noGrp="1" noChangeAspect="1"/>
          </p:cNvPicPr>
          <p:nvPr>
            <p:ph sz="half" idx="1"/>
          </p:nvPr>
        </p:nvPicPr>
        <p:blipFill>
          <a:blip r:embed="rId4"/>
          <a:stretch>
            <a:fillRect/>
          </a:stretch>
        </p:blipFill>
        <p:spPr>
          <a:xfrm>
            <a:off x="823306" y="2280703"/>
            <a:ext cx="8080483" cy="4560745"/>
          </a:xfrm>
          <a:prstGeom prst="rect">
            <a:avLst/>
          </a:prstGeom>
        </p:spPr>
      </p:pic>
      <p:sp>
        <p:nvSpPr>
          <p:cNvPr id="10" name="テキスト ボックス 9"/>
          <p:cNvSpPr txBox="1"/>
          <p:nvPr/>
        </p:nvSpPr>
        <p:spPr>
          <a:xfrm>
            <a:off x="3379304" y="514916"/>
            <a:ext cx="8528835"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認定特定非営利活動法人教育活動総合サポートセンター</a:t>
            </a:r>
          </a:p>
        </p:txBody>
      </p:sp>
      <p:sp>
        <p:nvSpPr>
          <p:cNvPr id="11" name="テキスト ボックス 10"/>
          <p:cNvSpPr txBox="1"/>
          <p:nvPr/>
        </p:nvSpPr>
        <p:spPr>
          <a:xfrm>
            <a:off x="8241373" y="1224087"/>
            <a:ext cx="34237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℡０４４－８７７－０５５３</a:t>
            </a:r>
          </a:p>
        </p:txBody>
      </p:sp>
      <p:sp>
        <p:nvSpPr>
          <p:cNvPr id="15" name="右矢印 14"/>
          <p:cNvSpPr/>
          <p:nvPr/>
        </p:nvSpPr>
        <p:spPr>
          <a:xfrm rot="4955723">
            <a:off x="-275073" y="3450857"/>
            <a:ext cx="3329984" cy="2919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20" name="テキスト ボックス 19"/>
          <p:cNvSpPr txBox="1"/>
          <p:nvPr/>
        </p:nvSpPr>
        <p:spPr>
          <a:xfrm>
            <a:off x="9235893" y="3317344"/>
            <a:ext cx="2429273" cy="369332"/>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業務時間</a:t>
            </a:r>
          </a:p>
        </p:txBody>
      </p:sp>
      <p:sp>
        <p:nvSpPr>
          <p:cNvPr id="21" name="テキスト ボックス 20"/>
          <p:cNvSpPr txBox="1"/>
          <p:nvPr/>
        </p:nvSpPr>
        <p:spPr>
          <a:xfrm>
            <a:off x="9235891" y="3686676"/>
            <a:ext cx="2429275" cy="646331"/>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月～金曜日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午前９時～午後５時</a:t>
            </a:r>
          </a:p>
        </p:txBody>
      </p:sp>
      <p:sp>
        <p:nvSpPr>
          <p:cNvPr id="22" name="テキスト ボックス 21"/>
          <p:cNvSpPr txBox="1"/>
          <p:nvPr/>
        </p:nvSpPr>
        <p:spPr>
          <a:xfrm>
            <a:off x="2620637" y="5712350"/>
            <a:ext cx="1961043" cy="923330"/>
          </a:xfrm>
          <a:prstGeom prst="rect">
            <a:avLst/>
          </a:prstGeom>
          <a:solidFill>
            <a:srgbClr val="CCFF6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溝の口駅から：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セブンイレブンを右に・・・</a:t>
            </a:r>
          </a:p>
        </p:txBody>
      </p:sp>
      <p:pic>
        <p:nvPicPr>
          <p:cNvPr id="23" name="Picture 2" descr="C:\Users\support-\Desktop\CIMG41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725" y="5268392"/>
            <a:ext cx="1183889" cy="887917"/>
          </a:xfrm>
          <a:prstGeom prst="rect">
            <a:avLst/>
          </a:prstGeom>
          <a:noFill/>
          <a:ln>
            <a:solidFill>
              <a:srgbClr val="92D050"/>
            </a:solidFill>
          </a:ln>
          <a:effectLst>
            <a:glow rad="228600">
              <a:schemeClr val="accent2">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423422" y="1212971"/>
            <a:ext cx="38179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川崎市高津区下作延５－１１－８</a:t>
            </a:r>
          </a:p>
        </p:txBody>
      </p:sp>
      <p:pic>
        <p:nvPicPr>
          <p:cNvPr id="7" name="図 6"/>
          <p:cNvPicPr>
            <a:picLocks noChangeAspect="1"/>
          </p:cNvPicPr>
          <p:nvPr/>
        </p:nvPicPr>
        <p:blipFill>
          <a:blip r:embed="rId6"/>
          <a:stretch>
            <a:fillRect/>
          </a:stretch>
        </p:blipFill>
        <p:spPr>
          <a:xfrm>
            <a:off x="2267410" y="4333007"/>
            <a:ext cx="1435847" cy="896615"/>
          </a:xfrm>
          <a:prstGeom prst="rect">
            <a:avLst/>
          </a:prstGeom>
        </p:spPr>
      </p:pic>
    </p:spTree>
    <p:extLst>
      <p:ext uri="{BB962C8B-B14F-4D97-AF65-F5344CB8AC3E}">
        <p14:creationId xmlns:p14="http://schemas.microsoft.com/office/powerpoint/2010/main" val="3738491848"/>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3000" fill="hold"/>
                                        <p:tgtEl>
                                          <p:spTgt spid="23"/>
                                        </p:tgtEl>
                                        <p:attrNameLst>
                                          <p:attrName>ppt_w</p:attrName>
                                        </p:attrNameLst>
                                      </p:cBhvr>
                                      <p:tavLst>
                                        <p:tav tm="0">
                                          <p:val>
                                            <p:fltVal val="0"/>
                                          </p:val>
                                        </p:tav>
                                        <p:tav tm="100000">
                                          <p:val>
                                            <p:strVal val="#ppt_w"/>
                                          </p:val>
                                        </p:tav>
                                      </p:tavLst>
                                    </p:anim>
                                    <p:anim calcmode="lin" valueType="num">
                                      <p:cBhvr>
                                        <p:cTn id="12" dur="3000" fill="hold"/>
                                        <p:tgtEl>
                                          <p:spTgt spid="23"/>
                                        </p:tgtEl>
                                        <p:attrNameLst>
                                          <p:attrName>ppt_h</p:attrName>
                                        </p:attrNameLst>
                                      </p:cBhvr>
                                      <p:tavLst>
                                        <p:tav tm="0">
                                          <p:val>
                                            <p:fltVal val="0"/>
                                          </p:val>
                                        </p:tav>
                                        <p:tav tm="100000">
                                          <p:val>
                                            <p:strVal val="#ppt_h"/>
                                          </p:val>
                                        </p:tav>
                                      </p:tavLst>
                                    </p:anim>
                                    <p:animEffect transition="in" filter="fade">
                                      <p:cBhvr>
                                        <p:cTn id="13" dur="3000"/>
                                        <p:tgtEl>
                                          <p:spTgt spid="23"/>
                                        </p:tgtEl>
                                      </p:cBhvr>
                                    </p:animEffect>
                                  </p:childTnLst>
                                </p:cTn>
                              </p:par>
                            </p:childTnLst>
                          </p:cTn>
                        </p:par>
                        <p:par>
                          <p:cTn id="14" fill="hold">
                            <p:stCondLst>
                              <p:cond delay="5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0415" y="111959"/>
            <a:ext cx="8596668" cy="613144"/>
          </a:xfrm>
        </p:spPr>
        <p:txBody>
          <a:bodyPr>
            <a:noAutofit/>
          </a:bodyPr>
          <a:lstStyle/>
          <a:p>
            <a:pPr algn="ctr"/>
            <a:r>
              <a:rPr lang="ja-JP" altLang="en-US" sz="4000" b="1" dirty="0">
                <a:solidFill>
                  <a:srgbClr val="FF0000"/>
                </a:solidFill>
                <a:latin typeface="ＭＳ ゴシック" panose="020B0609070205080204" pitchFamily="49" charset="-128"/>
                <a:ea typeface="ＭＳ ゴシック" panose="020B0609070205080204" pitchFamily="49" charset="-128"/>
              </a:rPr>
              <a:t>設立年月日・設立の趣旨</a:t>
            </a:r>
          </a:p>
        </p:txBody>
      </p:sp>
      <p:sp>
        <p:nvSpPr>
          <p:cNvPr id="7" name="コンテンツ プレースホルダー 4">
            <a:extLst>
              <a:ext uri="{FF2B5EF4-FFF2-40B4-BE49-F238E27FC236}">
                <a16:creationId xmlns:a16="http://schemas.microsoft.com/office/drawing/2014/main" id="{F030B4DB-6DE5-437B-A070-61EE0EA26AB4}"/>
              </a:ext>
            </a:extLst>
          </p:cNvPr>
          <p:cNvSpPr>
            <a:spLocks noGrp="1"/>
          </p:cNvSpPr>
          <p:nvPr>
            <p:ph idx="1"/>
          </p:nvPr>
        </p:nvSpPr>
        <p:spPr>
          <a:xfrm>
            <a:off x="565827" y="912991"/>
            <a:ext cx="10813375" cy="5656251"/>
          </a:xfrm>
        </p:spPr>
        <p:txBody>
          <a:bodyPr>
            <a:noAutofit/>
          </a:bodyPr>
          <a:lstStyle/>
          <a:p>
            <a:pPr marL="0" indent="0">
              <a:lnSpc>
                <a:spcPts val="3600"/>
              </a:lnSpc>
              <a:buNone/>
            </a:pPr>
            <a:r>
              <a:rPr lang="ja-JP" altLang="en-US" sz="2000" b="1" dirty="0">
                <a:solidFill>
                  <a:schemeClr val="tx1"/>
                </a:solidFill>
                <a:latin typeface="ＭＳ ゴシック" panose="020B0609070205080204" pitchFamily="49" charset="-128"/>
                <a:ea typeface="ＭＳ ゴシック" panose="020B0609070205080204" pitchFamily="49" charset="-128"/>
              </a:rPr>
              <a:t>２００４年</a:t>
            </a:r>
            <a:r>
              <a:rPr lang="en-US" altLang="ja-JP" sz="2000" b="1" dirty="0">
                <a:solidFill>
                  <a:schemeClr val="tx1"/>
                </a:solidFill>
                <a:latin typeface="ＭＳ ゴシック" panose="020B0609070205080204" pitchFamily="49" charset="-128"/>
                <a:ea typeface="ＭＳ ゴシック" panose="020B0609070205080204" pitchFamily="49" charset="-128"/>
              </a:rPr>
              <a:t>(</a:t>
            </a:r>
            <a:r>
              <a:rPr lang="ja-JP" altLang="en-US" sz="2000" b="1" dirty="0">
                <a:solidFill>
                  <a:schemeClr val="tx1"/>
                </a:solidFill>
                <a:latin typeface="ＭＳ ゴシック" panose="020B0609070205080204" pitchFamily="49" charset="-128"/>
                <a:ea typeface="ＭＳ ゴシック" panose="020B0609070205080204" pitchFamily="49" charset="-128"/>
              </a:rPr>
              <a:t>平成１６年４月１日</a:t>
            </a:r>
            <a:r>
              <a:rPr lang="en-US" altLang="ja-JP" sz="2000" b="1" dirty="0">
                <a:solidFill>
                  <a:schemeClr val="tx1"/>
                </a:solidFill>
                <a:latin typeface="ＭＳ ゴシック" panose="020B0609070205080204" pitchFamily="49" charset="-128"/>
                <a:ea typeface="ＭＳ ゴシック" panose="020B0609070205080204" pitchFamily="49" charset="-128"/>
              </a:rPr>
              <a:t>)</a:t>
            </a:r>
            <a:r>
              <a:rPr lang="ja-JP" altLang="en-US" sz="2000" b="1" dirty="0">
                <a:solidFill>
                  <a:schemeClr val="tx1"/>
                </a:solidFill>
                <a:latin typeface="ＭＳ ゴシック" panose="020B0609070205080204" pitchFamily="49" charset="-128"/>
                <a:ea typeface="ＭＳ ゴシック" panose="020B0609070205080204" pitchFamily="49" charset="-128"/>
              </a:rPr>
              <a:t>　設立</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marL="0" indent="0">
              <a:lnSpc>
                <a:spcPts val="3600"/>
              </a:lnSpc>
              <a:buNone/>
            </a:pPr>
            <a:r>
              <a:rPr lang="ja-JP" altLang="en-US" sz="2000" b="1" dirty="0">
                <a:solidFill>
                  <a:schemeClr val="tx1"/>
                </a:solidFill>
                <a:latin typeface="ＭＳ ゴシック" panose="020B0609070205080204" pitchFamily="49" charset="-128"/>
                <a:ea typeface="ＭＳ ゴシック" panose="020B0609070205080204" pitchFamily="49" charset="-128"/>
              </a:rPr>
              <a:t>  子どもたちや保護者の問題に限らず、教育全般にかかわって、学校、家庭、地域及び教育関係機関等設立の趣旨との連携をさらに深め、「青少年健全育成」のために多面的で継続的、そして柔軟な支援活動を進めます。　</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pPr marL="0" indent="0">
              <a:lnSpc>
                <a:spcPts val="3600"/>
              </a:lnSpc>
              <a:buNone/>
            </a:pPr>
            <a:r>
              <a:rPr lang="en-US" altLang="ja-JP" sz="2000" b="1" dirty="0">
                <a:solidFill>
                  <a:schemeClr val="tx1"/>
                </a:solidFill>
                <a:latin typeface="ＭＳ ゴシック" panose="020B0609070205080204" pitchFamily="49" charset="-128"/>
                <a:ea typeface="ＭＳ ゴシック" panose="020B0609070205080204" pitchFamily="49" charset="-128"/>
              </a:rPr>
              <a:t>  </a:t>
            </a:r>
            <a:r>
              <a:rPr lang="ja-JP" altLang="en-US" sz="2000" b="1" dirty="0">
                <a:solidFill>
                  <a:schemeClr val="tx1"/>
                </a:solidFill>
                <a:latin typeface="ＭＳ ゴシック" panose="020B0609070205080204" pitchFamily="49" charset="-128"/>
                <a:ea typeface="ＭＳ ゴシック" panose="020B0609070205080204" pitchFamily="49" charset="-128"/>
              </a:rPr>
              <a:t>私たちは、次代を担う子どもたちの健やかな成長を願って日夜努力を重ねています。しかしながら社会の変容、とりわけ増加傾向にある各種犯罪の低年齢化や悪質化など子どもたちを取り巻く環境の悪化が日を追って深刻さを増す中で、不登校や学力低下などさまざな問題が後をたちません。したがって子どもたちの健全育成の推進は国民的な重要課題です。</a:t>
            </a:r>
          </a:p>
          <a:p>
            <a:pPr marL="0" indent="0">
              <a:lnSpc>
                <a:spcPts val="3600"/>
              </a:lnSpc>
              <a:buNone/>
            </a:pPr>
            <a:r>
              <a:rPr lang="ja-JP" altLang="en-US" sz="2000" b="1" dirty="0">
                <a:solidFill>
                  <a:schemeClr val="tx1"/>
                </a:solidFill>
                <a:latin typeface="ＭＳ ゴシック" panose="020B0609070205080204" pitchFamily="49" charset="-128"/>
                <a:ea typeface="ＭＳ ゴシック" panose="020B0609070205080204" pitchFamily="49" charset="-128"/>
              </a:rPr>
              <a:t>　私たちは、学校、家庭、地域が一体となった教育活動のいっそうの強化を目指してＮＰ０（特定非営利活動法人）「教育活動総合サポートセンター」を設立しました。</a:t>
            </a:r>
          </a:p>
          <a:p>
            <a:pPr marL="0" indent="0">
              <a:lnSpc>
                <a:spcPts val="3600"/>
              </a:lnSpc>
              <a:buNone/>
            </a:pPr>
            <a:r>
              <a:rPr lang="ja-JP" altLang="en-US" sz="2000" b="1" dirty="0">
                <a:solidFill>
                  <a:schemeClr val="tx1"/>
                </a:solidFill>
                <a:latin typeface="ＭＳ ゴシック" panose="020B0609070205080204" pitchFamily="49" charset="-128"/>
                <a:ea typeface="ＭＳ ゴシック" panose="020B0609070205080204" pitchFamily="49" charset="-128"/>
              </a:rPr>
              <a:t>　趣旨をご理解いただき、さらに多くの方々のご支援、ご参加をお願い申しあげます。</a:t>
            </a:r>
          </a:p>
        </p:txBody>
      </p:sp>
      <p:sp>
        <p:nvSpPr>
          <p:cNvPr id="11" name="テキスト ボックス 10">
            <a:extLst>
              <a:ext uri="{FF2B5EF4-FFF2-40B4-BE49-F238E27FC236}">
                <a16:creationId xmlns:a16="http://schemas.microsoft.com/office/drawing/2014/main" id="{E967A02C-8C91-43C4-9926-256E6A409882}"/>
              </a:ext>
            </a:extLst>
          </p:cNvPr>
          <p:cNvSpPr txBox="1"/>
          <p:nvPr/>
        </p:nvSpPr>
        <p:spPr>
          <a:xfrm>
            <a:off x="10828422" y="6051884"/>
            <a:ext cx="11352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2558206689"/>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3000"/>
                                        <p:tgtEl>
                                          <p:spTgt spid="2"/>
                                        </p:tgtEl>
                                      </p:cBhvr>
                                    </p:animEffect>
                                  </p:childTnLst>
                                </p:cTn>
                              </p:par>
                            </p:childTnLst>
                          </p:cTn>
                        </p:par>
                        <p:par>
                          <p:cTn id="8" fill="hold">
                            <p:stCondLst>
                              <p:cond delay="3000"/>
                            </p:stCondLst>
                            <p:childTnLst>
                              <p:par>
                                <p:cTn id="9" presetID="16" presetClass="entr" presetSubtype="21" fill="hold" grpId="0" nodeType="afterEffect">
                                  <p:stCondLst>
                                    <p:cond delay="2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2000"/>
                                        <p:tgtEl>
                                          <p:spTgt spid="7">
                                            <p:txEl>
                                              <p:pRg st="0" end="0"/>
                                            </p:txEl>
                                          </p:spTgt>
                                        </p:tgtEl>
                                      </p:cBhvr>
                                    </p:animEffect>
                                  </p:childTnLst>
                                </p:cTn>
                              </p:par>
                            </p:childTnLst>
                          </p:cTn>
                        </p:par>
                        <p:par>
                          <p:cTn id="12" fill="hold">
                            <p:stCondLst>
                              <p:cond delay="7000"/>
                            </p:stCondLst>
                            <p:childTnLst>
                              <p:par>
                                <p:cTn id="13" presetID="42" presetClass="entr" presetSubtype="0" fill="hold" grpId="0" nodeType="afterEffect">
                                  <p:stCondLst>
                                    <p:cond delay="30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3000"/>
                                        <p:tgtEl>
                                          <p:spTgt spid="7">
                                            <p:txEl>
                                              <p:pRg st="1" end="1"/>
                                            </p:txEl>
                                          </p:spTgt>
                                        </p:tgtEl>
                                      </p:cBhvr>
                                    </p:animEffect>
                                    <p:anim calcmode="lin" valueType="num">
                                      <p:cBhvr>
                                        <p:cTn id="16" dur="3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7" dur="3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8" fill="hold">
                            <p:stCondLst>
                              <p:cond delay="13000"/>
                            </p:stCondLst>
                            <p:childTnLst>
                              <p:par>
                                <p:cTn id="19" presetID="42" presetClass="entr" presetSubtype="0" fill="hold" grpId="0" nodeType="afterEffect">
                                  <p:stCondLst>
                                    <p:cond delay="400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4000"/>
                                        <p:tgtEl>
                                          <p:spTgt spid="7">
                                            <p:txEl>
                                              <p:pRg st="2" end="2"/>
                                            </p:txEl>
                                          </p:spTgt>
                                        </p:tgtEl>
                                      </p:cBhvr>
                                    </p:animEffect>
                                    <p:anim calcmode="lin" valueType="num">
                                      <p:cBhvr>
                                        <p:cTn id="22" dur="4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4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21000"/>
                            </p:stCondLst>
                            <p:childTnLst>
                              <p:par>
                                <p:cTn id="25" presetID="42" presetClass="entr" presetSubtype="0" fill="hold" grpId="0" nodeType="afterEffect">
                                  <p:stCondLst>
                                    <p:cond delay="400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4000"/>
                                        <p:tgtEl>
                                          <p:spTgt spid="7">
                                            <p:txEl>
                                              <p:pRg st="3" end="3"/>
                                            </p:txEl>
                                          </p:spTgt>
                                        </p:tgtEl>
                                      </p:cBhvr>
                                    </p:animEffect>
                                    <p:anim calcmode="lin" valueType="num">
                                      <p:cBhvr>
                                        <p:cTn id="28" dur="4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4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29000"/>
                            </p:stCondLst>
                            <p:childTnLst>
                              <p:par>
                                <p:cTn id="31" presetID="42" presetClass="entr" presetSubtype="0" fill="hold" grpId="0" nodeType="afterEffect">
                                  <p:stCondLst>
                                    <p:cond delay="200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3000"/>
                                        <p:tgtEl>
                                          <p:spTgt spid="7">
                                            <p:txEl>
                                              <p:pRg st="4" end="4"/>
                                            </p:txEl>
                                          </p:spTgt>
                                        </p:tgtEl>
                                      </p:cBhvr>
                                    </p:animEffect>
                                    <p:anim calcmode="lin" valueType="num">
                                      <p:cBhvr>
                                        <p:cTn id="34" dur="3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5" dur="3000" fill="hold"/>
                                        <p:tgtEl>
                                          <p:spTgt spid="7">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nodePh="1">
                                  <p:stCondLst>
                                    <p:cond delay="2000"/>
                                  </p:stCondLst>
                                  <p:endCondLst>
                                    <p:cond evt="begin" delay="0">
                                      <p:tn val="36"/>
                                    </p:cond>
                                  </p:endCondLst>
                                  <p:childTnLst>
                                    <p:set>
                                      <p:cBhvr>
                                        <p:cTn id="37" dur="1" fill="hold">
                                          <p:stCondLst>
                                            <p:cond delay="0"/>
                                          </p:stCondLst>
                                        </p:cTn>
                                        <p:tgtEl>
                                          <p:spTgt spid="11"/>
                                        </p:tgtEl>
                                        <p:attrNameLst>
                                          <p:attrName>style.visibility</p:attrName>
                                        </p:attrNameLst>
                                      </p:cBhvr>
                                      <p:to>
                                        <p:strVal val="visible"/>
                                      </p:to>
                                    </p:set>
                                    <p:animEffect transition="in" filter="fade">
                                      <p:cBhvr>
                                        <p:cTn id="38" dur="4000"/>
                                        <p:tgtEl>
                                          <p:spTgt spid="11"/>
                                        </p:tgtEl>
                                      </p:cBhvr>
                                    </p:animEffect>
                                    <p:anim calcmode="lin" valueType="num">
                                      <p:cBhvr>
                                        <p:cTn id="39" dur="4000" fill="hold"/>
                                        <p:tgtEl>
                                          <p:spTgt spid="11"/>
                                        </p:tgtEl>
                                        <p:attrNameLst>
                                          <p:attrName>ppt_x</p:attrName>
                                        </p:attrNameLst>
                                      </p:cBhvr>
                                      <p:tavLst>
                                        <p:tav tm="0">
                                          <p:val>
                                            <p:strVal val="#ppt_x"/>
                                          </p:val>
                                        </p:tav>
                                        <p:tav tm="100000">
                                          <p:val>
                                            <p:strVal val="#ppt_x"/>
                                          </p:val>
                                        </p:tav>
                                      </p:tavLst>
                                    </p:anim>
                                    <p:anim calcmode="lin" valueType="num">
                                      <p:cBhvr>
                                        <p:cTn id="40" dur="4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1521" y="385362"/>
            <a:ext cx="8596668" cy="645995"/>
          </a:xfrm>
          <a:ln>
            <a:noFill/>
          </a:ln>
        </p:spPr>
        <p:txBody>
          <a:bodyPr>
            <a:normAutofit/>
          </a:bodyPr>
          <a:lstStyle/>
          <a:p>
            <a:pPr algn="ctr"/>
            <a:r>
              <a:rPr kumimoji="1" lang="ja-JP" altLang="en-US" dirty="0">
                <a:solidFill>
                  <a:srgbClr val="FF0000"/>
                </a:solidFill>
                <a:latin typeface="ＭＳ ゴシック" panose="020B0609070205080204" pitchFamily="49" charset="-128"/>
                <a:ea typeface="ＭＳ ゴシック" panose="020B0609070205080204" pitchFamily="49" charset="-128"/>
              </a:rPr>
              <a:t>２０２０年度　活動方針・事業内容</a:t>
            </a:r>
          </a:p>
        </p:txBody>
      </p:sp>
      <p:sp>
        <p:nvSpPr>
          <p:cNvPr id="4" name="コンテンツ プレースホルダー 3">
            <a:extLst>
              <a:ext uri="{FF2B5EF4-FFF2-40B4-BE49-F238E27FC236}">
                <a16:creationId xmlns:a16="http://schemas.microsoft.com/office/drawing/2014/main" id="{70795656-A544-4095-8C93-AAAAB2AFD8D5}"/>
              </a:ext>
            </a:extLst>
          </p:cNvPr>
          <p:cNvSpPr>
            <a:spLocks noGrp="1"/>
          </p:cNvSpPr>
          <p:nvPr>
            <p:ph idx="1"/>
          </p:nvPr>
        </p:nvSpPr>
        <p:spPr>
          <a:xfrm>
            <a:off x="311426" y="1874051"/>
            <a:ext cx="11569148" cy="4598587"/>
          </a:xfrm>
        </p:spPr>
        <p:txBody>
          <a:bodyPr vert="horz">
            <a:normAutofit/>
          </a:bodyPr>
          <a:lstStyle/>
          <a:p>
            <a:pPr marL="0" indent="0">
              <a:lnSpc>
                <a:spcPts val="4500"/>
              </a:lnSpc>
              <a:spcBef>
                <a:spcPts val="0"/>
              </a:spcBef>
              <a:buNone/>
            </a:pPr>
            <a:r>
              <a:rPr lang="ja-JP" altLang="en-US" sz="2200" b="1"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子たちに力を」の法人設立の理念に基づき、各事業が効果的に活動できるよう組織機能の一層の充実を図る。</a:t>
            </a:r>
          </a:p>
          <a:p>
            <a:pPr marL="0" indent="0">
              <a:lnSpc>
                <a:spcPts val="4500"/>
              </a:lnSpc>
              <a:spcBef>
                <a:spcPts val="0"/>
              </a:spcBef>
              <a:buNone/>
            </a:pP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① 基礎基本を重視した学習支援により学力の充実を図る。また、様々な</a:t>
            </a: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体験 </a:t>
            </a: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活動を通して、学校復帰や社会への参加促進を支援する。</a:t>
            </a:r>
          </a:p>
          <a:p>
            <a:pPr marL="0" indent="0">
              <a:lnSpc>
                <a:spcPts val="4500"/>
              </a:lnSpc>
              <a:spcBef>
                <a:spcPts val="0"/>
              </a:spcBef>
              <a:buNone/>
            </a:pP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② 家庭・学校・地域および関係機関等との連携を深め、相談活動を中心とし</a:t>
            </a: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た社会福祉活動の充実を支援する。</a:t>
            </a:r>
          </a:p>
          <a:p>
            <a:pPr marL="0" indent="0">
              <a:lnSpc>
                <a:spcPts val="4500"/>
              </a:lnSpc>
              <a:spcBef>
                <a:spcPts val="0"/>
              </a:spcBef>
              <a:buNone/>
            </a:pP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③ 一人ひとりの児童生徒が自立し、心豊かに生きていく力を身につけられる   </a:t>
            </a: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en-US" sz="2400" dirty="0">
                <a:solidFill>
                  <a:schemeClr val="tx1"/>
                </a:solidFill>
                <a:latin typeface="ＭＳ ゴシック" panose="020B0609070205080204" pitchFamily="49" charset="-128"/>
                <a:ea typeface="ＭＳ ゴシック" panose="020B0609070205080204" pitchFamily="49" charset="-128"/>
              </a:rPr>
              <a:t>よう支援する。</a:t>
            </a:r>
          </a:p>
        </p:txBody>
      </p:sp>
      <p:sp>
        <p:nvSpPr>
          <p:cNvPr id="10" name="テキスト ボックス 9"/>
          <p:cNvSpPr txBox="1"/>
          <p:nvPr/>
        </p:nvSpPr>
        <p:spPr>
          <a:xfrm>
            <a:off x="558066" y="1177551"/>
            <a:ext cx="30571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活動方針</a:t>
            </a:r>
            <a:r>
              <a:rPr kumimoji="1" lang="en-US"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3" name="テキスト ボックス 2">
            <a:extLst>
              <a:ext uri="{FF2B5EF4-FFF2-40B4-BE49-F238E27FC236}">
                <a16:creationId xmlns:a16="http://schemas.microsoft.com/office/drawing/2014/main" id="{DFFBD465-0003-4741-BD2B-9540630A03E0}"/>
              </a:ext>
            </a:extLst>
          </p:cNvPr>
          <p:cNvSpPr txBox="1"/>
          <p:nvPr/>
        </p:nvSpPr>
        <p:spPr>
          <a:xfrm>
            <a:off x="9988189" y="5943600"/>
            <a:ext cx="1622285" cy="4090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620714347"/>
      </p:ext>
    </p:extLst>
  </p:cSld>
  <p:clrMapOvr>
    <a:masterClrMapping/>
  </p:clrMapOvr>
  <mc:AlternateContent xmlns:mc="http://schemas.openxmlformats.org/markup-compatibility/2006" xmlns:p14="http://schemas.microsoft.com/office/powerpoint/2010/main">
    <mc:Choice Requires="p14">
      <p:transition spd="slow" p14:dur="2000" advClick="0" advTm="5000">
        <p:push dir="u"/>
      </p:transition>
    </mc:Choice>
    <mc:Fallback xmlns="">
      <p:transition spd="slow"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p:stCondLst>
                              <p:cond delay="4000"/>
                            </p:stCondLst>
                            <p:childTnLst>
                              <p:par>
                                <p:cTn id="15" presetID="42" presetClass="entr" presetSubtype="0" fill="hold" grpId="0" nodeType="afterEffect">
                                  <p:stCondLst>
                                    <p:cond delay="20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3000"/>
                                        <p:tgtEl>
                                          <p:spTgt spid="4">
                                            <p:txEl>
                                              <p:pRg st="0" end="0"/>
                                            </p:txEl>
                                          </p:spTgt>
                                        </p:tgtEl>
                                      </p:cBhvr>
                                    </p:animEffect>
                                    <p:anim calcmode="lin" valueType="num">
                                      <p:cBhvr>
                                        <p:cTn id="18" dur="3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3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9000"/>
                            </p:stCondLst>
                            <p:childTnLst>
                              <p:par>
                                <p:cTn id="21" presetID="42" presetClass="entr" presetSubtype="0" fill="hold" grpId="0" nodeType="afterEffect">
                                  <p:stCondLst>
                                    <p:cond delay="200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3000"/>
                                        <p:tgtEl>
                                          <p:spTgt spid="4">
                                            <p:txEl>
                                              <p:pRg st="1" end="1"/>
                                            </p:txEl>
                                          </p:spTgt>
                                        </p:tgtEl>
                                      </p:cBhvr>
                                    </p:animEffect>
                                    <p:anim calcmode="lin" valueType="num">
                                      <p:cBhvr>
                                        <p:cTn id="24" dur="3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3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14000"/>
                            </p:stCondLst>
                            <p:childTnLst>
                              <p:par>
                                <p:cTn id="27" presetID="42" presetClass="entr" presetSubtype="0" fill="hold" grpId="0" nodeType="afterEffect">
                                  <p:stCondLst>
                                    <p:cond delay="200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3000"/>
                                        <p:tgtEl>
                                          <p:spTgt spid="4">
                                            <p:txEl>
                                              <p:pRg st="2" end="2"/>
                                            </p:txEl>
                                          </p:spTgt>
                                        </p:tgtEl>
                                      </p:cBhvr>
                                    </p:animEffect>
                                    <p:anim calcmode="lin" valueType="num">
                                      <p:cBhvr>
                                        <p:cTn id="30" dur="3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3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9000"/>
                            </p:stCondLst>
                            <p:childTnLst>
                              <p:par>
                                <p:cTn id="33" presetID="42" presetClass="entr" presetSubtype="0" fill="hold" grpId="0" nodeType="afterEffect">
                                  <p:stCondLst>
                                    <p:cond delay="200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4000"/>
                                        <p:tgtEl>
                                          <p:spTgt spid="4">
                                            <p:txEl>
                                              <p:pRg st="3" end="3"/>
                                            </p:txEl>
                                          </p:spTgt>
                                        </p:tgtEl>
                                      </p:cBhvr>
                                    </p:animEffect>
                                    <p:anim calcmode="lin" valueType="num">
                                      <p:cBhvr>
                                        <p:cTn id="36" dur="4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4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25000"/>
                            </p:stCondLst>
                            <p:childTnLst>
                              <p:par>
                                <p:cTn id="39" presetID="42"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
                                        </p:tgtEl>
                                        <p:attrNameLst>
                                          <p:attrName>style.visibility</p:attrName>
                                        </p:attrNameLst>
                                      </p:cBhvr>
                                      <p:to>
                                        <p:strVal val="visible"/>
                                      </p:to>
                                    </p:set>
                                    <p:animEffect transition="in" filter="fade">
                                      <p:cBhvr>
                                        <p:cTn id="41" dur="2000"/>
                                        <p:tgtEl>
                                          <p:spTgt spid="3"/>
                                        </p:tgtEl>
                                      </p:cBhvr>
                                    </p:animEffect>
                                    <p:anim calcmode="lin" valueType="num">
                                      <p:cBhvr>
                                        <p:cTn id="42" dur="2000" fill="hold"/>
                                        <p:tgtEl>
                                          <p:spTgt spid="3"/>
                                        </p:tgtEl>
                                        <p:attrNameLst>
                                          <p:attrName>ppt_x</p:attrName>
                                        </p:attrNameLst>
                                      </p:cBhvr>
                                      <p:tavLst>
                                        <p:tav tm="0">
                                          <p:val>
                                            <p:strVal val="#ppt_x"/>
                                          </p:val>
                                        </p:tav>
                                        <p:tav tm="100000">
                                          <p:val>
                                            <p:strVal val="#ppt_x"/>
                                          </p:val>
                                        </p:tav>
                                      </p:tavLst>
                                    </p:anim>
                                    <p:anim calcmode="lin" valueType="num">
                                      <p:cBhvr>
                                        <p:cTn id="43"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10"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8407" y="890267"/>
            <a:ext cx="8811985" cy="5967733"/>
          </a:xfrm>
        </p:spPr>
        <p:txBody>
          <a:bodyPr>
            <a:normAutofit/>
          </a:bodyPr>
          <a:lstStyle/>
          <a:p>
            <a:pPr>
              <a:lnSpc>
                <a:spcPts val="4800"/>
              </a:lnSpc>
            </a:pPr>
            <a:r>
              <a:rPr lang="ja-JP" altLang="en-US" sz="2700" b="1" dirty="0">
                <a:solidFill>
                  <a:schemeClr val="tx1"/>
                </a:solidFill>
                <a:latin typeface="ＭＳ ゴシック" panose="020B0609070205080204" pitchFamily="49" charset="-128"/>
                <a:ea typeface="ＭＳ ゴシック" panose="020B0609070205080204" pitchFamily="49" charset="-128"/>
              </a:rPr>
              <a:t>①教育・福祉に係わる相談等に関する事業</a:t>
            </a:r>
            <a:r>
              <a:rPr lang="en-US" altLang="ja-JP" sz="2700" b="1" dirty="0">
                <a:solidFill>
                  <a:schemeClr val="tx1"/>
                </a:solidFill>
                <a:latin typeface="ＭＳ ゴシック" panose="020B0609070205080204" pitchFamily="49" charset="-128"/>
                <a:ea typeface="ＭＳ ゴシック" panose="020B0609070205080204" pitchFamily="49" charset="-128"/>
              </a:rPr>
              <a:t>                 </a:t>
            </a:r>
            <a:r>
              <a:rPr lang="ja-JP" altLang="en-US" sz="2700" b="1" dirty="0">
                <a:solidFill>
                  <a:schemeClr val="tx1"/>
                </a:solidFill>
                <a:latin typeface="ＭＳ ゴシック" panose="020B0609070205080204" pitchFamily="49" charset="-128"/>
                <a:ea typeface="ＭＳ ゴシック" panose="020B0609070205080204" pitchFamily="49" charset="-128"/>
              </a:rPr>
              <a:t>　　　　</a:t>
            </a:r>
            <a:r>
              <a:rPr lang="en-US" altLang="ja-JP" sz="2700" b="1" dirty="0">
                <a:solidFill>
                  <a:schemeClr val="tx1"/>
                </a:solidFill>
                <a:latin typeface="ＭＳ ゴシック" panose="020B0609070205080204" pitchFamily="49" charset="-128"/>
                <a:ea typeface="ＭＳ ゴシック" panose="020B0609070205080204" pitchFamily="49" charset="-128"/>
              </a:rPr>
              <a:t>          </a:t>
            </a:r>
            <a:r>
              <a:rPr lang="ja-JP" altLang="en-US" sz="2700" b="1" dirty="0">
                <a:solidFill>
                  <a:schemeClr val="tx1"/>
                </a:solidFill>
                <a:latin typeface="ＭＳ ゴシック" panose="020B0609070205080204" pitchFamily="49" charset="-128"/>
                <a:ea typeface="ＭＳ ゴシック" panose="020B0609070205080204" pitchFamily="49" charset="-128"/>
              </a:rPr>
              <a:t>②適応指導に関する事業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③学習支援に関する事業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④特別支援教育に関する事業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⑤体験活動等に関する事業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⑥研究研修等に関する事業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⑦青少年の健全育成を図るための環境整備に関する事業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⑧講演会等の企画運営に関する事業</a:t>
            </a:r>
            <a:br>
              <a:rPr lang="en-US" altLang="ja-JP" sz="2700" b="1" dirty="0">
                <a:solidFill>
                  <a:schemeClr val="tx1"/>
                </a:solidFill>
                <a:latin typeface="ＭＳ ゴシック" panose="020B0609070205080204" pitchFamily="49" charset="-128"/>
                <a:ea typeface="ＭＳ ゴシック" panose="020B0609070205080204" pitchFamily="49" charset="-128"/>
              </a:rPr>
            </a:br>
            <a:r>
              <a:rPr lang="ja-JP" altLang="en-US" sz="2700" b="1" dirty="0">
                <a:solidFill>
                  <a:schemeClr val="tx1"/>
                </a:solidFill>
                <a:latin typeface="ＭＳ ゴシック" panose="020B0609070205080204" pitchFamily="49" charset="-128"/>
                <a:ea typeface="ＭＳ ゴシック" panose="020B0609070205080204" pitchFamily="49" charset="-128"/>
              </a:rPr>
              <a:t>⑨文化・スポーツ活動の推進に関する事業</a:t>
            </a:r>
            <a:endParaRPr lang="ja-JP" altLang="en-US" sz="2000" b="1" dirty="0">
              <a:solidFill>
                <a:schemeClr val="tx1"/>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2D965ED0-550C-4AEF-B602-68DE2C073681}"/>
              </a:ext>
            </a:extLst>
          </p:cNvPr>
          <p:cNvSpPr txBox="1"/>
          <p:nvPr/>
        </p:nvSpPr>
        <p:spPr>
          <a:xfrm>
            <a:off x="1006860" y="304800"/>
            <a:ext cx="360459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事業内容</a:t>
            </a:r>
            <a:r>
              <a:rPr kumimoji="1" lang="en-US"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7D3FAC9F-8115-4A3A-8718-33C26A9A6026}"/>
              </a:ext>
            </a:extLst>
          </p:cNvPr>
          <p:cNvSpPr txBox="1"/>
          <p:nvPr/>
        </p:nvSpPr>
        <p:spPr>
          <a:xfrm>
            <a:off x="9841832" y="6196263"/>
            <a:ext cx="1239252" cy="43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1784103851"/>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4" fill="hold" grpId="0" nodeType="afterEffect">
                                  <p:stCondLst>
                                    <p:cond delay="20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000" fill="hold"/>
                                        <p:tgtEl>
                                          <p:spTgt spid="2"/>
                                        </p:tgtEl>
                                        <p:attrNameLst>
                                          <p:attrName>ppt_x</p:attrName>
                                        </p:attrNameLst>
                                      </p:cBhvr>
                                      <p:tavLst>
                                        <p:tav tm="0">
                                          <p:val>
                                            <p:strVal val="#ppt_x"/>
                                          </p:val>
                                        </p:tav>
                                        <p:tav tm="100000">
                                          <p:val>
                                            <p:strVal val="#ppt_x"/>
                                          </p:val>
                                        </p:tav>
                                      </p:tavLst>
                                    </p:anim>
                                    <p:anim calcmode="lin" valueType="num">
                                      <p:cBhvr additive="base">
                                        <p:cTn id="14" dur="7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1000"/>
                            </p:stCondLst>
                            <p:childTnLst>
                              <p:par>
                                <p:cTn id="16" presetID="42"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3000"/>
                                        <p:tgtEl>
                                          <p:spTgt spid="4"/>
                                        </p:tgtEl>
                                      </p:cBhvr>
                                    </p:animEffect>
                                    <p:anim calcmode="lin" valueType="num">
                                      <p:cBhvr>
                                        <p:cTn id="19" dur="3000" fill="hold"/>
                                        <p:tgtEl>
                                          <p:spTgt spid="4"/>
                                        </p:tgtEl>
                                        <p:attrNameLst>
                                          <p:attrName>ppt_x</p:attrName>
                                        </p:attrNameLst>
                                      </p:cBhvr>
                                      <p:tavLst>
                                        <p:tav tm="0">
                                          <p:val>
                                            <p:strVal val="#ppt_x"/>
                                          </p:val>
                                        </p:tav>
                                        <p:tav tm="100000">
                                          <p:val>
                                            <p:strVal val="#ppt_x"/>
                                          </p:val>
                                        </p:tav>
                                      </p:tavLst>
                                    </p:anim>
                                    <p:anim calcmode="lin" valueType="num">
                                      <p:cBhvr>
                                        <p:cTn id="20"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7200" y="110338"/>
            <a:ext cx="9753600" cy="686119"/>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4" name="タイトル 3"/>
          <p:cNvSpPr>
            <a:spLocks noGrp="1"/>
          </p:cNvSpPr>
          <p:nvPr>
            <p:ph type="title"/>
          </p:nvPr>
        </p:nvSpPr>
        <p:spPr>
          <a:xfrm>
            <a:off x="845820" y="174783"/>
            <a:ext cx="8976360" cy="610236"/>
          </a:xfrm>
          <a:solidFill>
            <a:srgbClr val="CCECFF"/>
          </a:solidFill>
        </p:spPr>
        <p:txBody>
          <a:bodyPr>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①教育・福祉に係わる相談等に関する事業</a:t>
            </a:r>
            <a:endParaRPr lang="ja-JP" altLang="en-US" sz="6600" dirty="0">
              <a:solidFill>
                <a:schemeClr val="tx1"/>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A1131D7D-E7F3-4BAA-A0F1-4AA179870CFB}"/>
              </a:ext>
            </a:extLst>
          </p:cNvPr>
          <p:cNvSpPr txBox="1"/>
          <p:nvPr/>
        </p:nvSpPr>
        <p:spPr>
          <a:xfrm>
            <a:off x="62053" y="830279"/>
            <a:ext cx="11978767" cy="2085186"/>
          </a:xfrm>
          <a:prstGeom prst="rect">
            <a:avLst/>
          </a:prstGeom>
          <a:noFill/>
          <a:ln>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・教育･福祉相談事業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自主事業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・支援を必要とする子の保護者の会事業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自主事業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・神奈川県「フリースペース等事業費補助」の事業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神奈川県青少年センター補助授業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・ふれあい体験活動事業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自主事業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pic>
        <p:nvPicPr>
          <p:cNvPr id="8" name="図 7">
            <a:extLst>
              <a:ext uri="{FF2B5EF4-FFF2-40B4-BE49-F238E27FC236}">
                <a16:creationId xmlns:a16="http://schemas.microsoft.com/office/drawing/2014/main" id="{B33A6555-AB57-40DE-826F-69BA1B90AE2F}"/>
              </a:ext>
            </a:extLst>
          </p:cNvPr>
          <p:cNvPicPr>
            <a:picLocks noChangeAspect="1"/>
          </p:cNvPicPr>
          <p:nvPr/>
        </p:nvPicPr>
        <p:blipFill>
          <a:blip r:embed="rId3"/>
          <a:stretch>
            <a:fillRect/>
          </a:stretch>
        </p:blipFill>
        <p:spPr>
          <a:xfrm>
            <a:off x="263936" y="3126658"/>
            <a:ext cx="7995162" cy="3703227"/>
          </a:xfrm>
          <a:prstGeom prst="rect">
            <a:avLst/>
          </a:prstGeom>
        </p:spPr>
      </p:pic>
      <p:pic>
        <p:nvPicPr>
          <p:cNvPr id="5" name="図 4">
            <a:extLst>
              <a:ext uri="{FF2B5EF4-FFF2-40B4-BE49-F238E27FC236}">
                <a16:creationId xmlns:a16="http://schemas.microsoft.com/office/drawing/2014/main" id="{78053B45-E3C8-460B-8465-2886D1461457}"/>
              </a:ext>
            </a:extLst>
          </p:cNvPr>
          <p:cNvPicPr>
            <a:picLocks noChangeAspect="1"/>
          </p:cNvPicPr>
          <p:nvPr/>
        </p:nvPicPr>
        <p:blipFill>
          <a:blip r:embed="rId4"/>
          <a:stretch>
            <a:fillRect/>
          </a:stretch>
        </p:blipFill>
        <p:spPr>
          <a:xfrm>
            <a:off x="7654413" y="3435760"/>
            <a:ext cx="4475534" cy="3394125"/>
          </a:xfrm>
          <a:prstGeom prst="rect">
            <a:avLst/>
          </a:prstGeom>
        </p:spPr>
      </p:pic>
    </p:spTree>
    <p:extLst>
      <p:ext uri="{BB962C8B-B14F-4D97-AF65-F5344CB8AC3E}">
        <p14:creationId xmlns:p14="http://schemas.microsoft.com/office/powerpoint/2010/main" val="24766448"/>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500"/>
                                        <p:tgtEl>
                                          <p:spTgt spid="6"/>
                                        </p:tgtEl>
                                      </p:cBhvr>
                                    </p:animEffect>
                                    <p:anim calcmode="lin" valueType="num">
                                      <p:cBhvr>
                                        <p:cTn id="12" dur="5500" fill="hold"/>
                                        <p:tgtEl>
                                          <p:spTgt spid="6"/>
                                        </p:tgtEl>
                                        <p:attrNameLst>
                                          <p:attrName>ppt_x</p:attrName>
                                        </p:attrNameLst>
                                      </p:cBhvr>
                                      <p:tavLst>
                                        <p:tav tm="0">
                                          <p:val>
                                            <p:strVal val="#ppt_x"/>
                                          </p:val>
                                        </p:tav>
                                        <p:tav tm="100000">
                                          <p:val>
                                            <p:strVal val="#ppt_x"/>
                                          </p:val>
                                        </p:tav>
                                      </p:tavLst>
                                    </p:anim>
                                    <p:anim calcmode="lin" valueType="num">
                                      <p:cBhvr>
                                        <p:cTn id="13" dur="5500" fill="hold"/>
                                        <p:tgtEl>
                                          <p:spTgt spid="6"/>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3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0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B03A1E82-A498-433D-89C0-85C1A71A1282}"/>
              </a:ext>
            </a:extLst>
          </p:cNvPr>
          <p:cNvSpPr/>
          <p:nvPr/>
        </p:nvSpPr>
        <p:spPr>
          <a:xfrm>
            <a:off x="850035" y="529405"/>
            <a:ext cx="5499651" cy="725715"/>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4" name="テキスト ボックス 3">
            <a:extLst>
              <a:ext uri="{FF2B5EF4-FFF2-40B4-BE49-F238E27FC236}">
                <a16:creationId xmlns:a16="http://schemas.microsoft.com/office/drawing/2014/main" id="{6292C613-3CE8-4535-9962-2579EEA1B36D}"/>
              </a:ext>
            </a:extLst>
          </p:cNvPr>
          <p:cNvSpPr txBox="1"/>
          <p:nvPr/>
        </p:nvSpPr>
        <p:spPr>
          <a:xfrm>
            <a:off x="1116702" y="1474767"/>
            <a:ext cx="10164417" cy="144655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・こどもサポート南野川事業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宮前区役所保健福祉センター受託事業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・こどもサポート旭町事業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川崎区役所保健福祉センター受託事業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2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pic>
        <p:nvPicPr>
          <p:cNvPr id="5" name="図 4">
            <a:extLst>
              <a:ext uri="{FF2B5EF4-FFF2-40B4-BE49-F238E27FC236}">
                <a16:creationId xmlns:a16="http://schemas.microsoft.com/office/drawing/2014/main" id="{2DC17B91-0EF7-47AE-BD1E-9D317BF3F435}"/>
              </a:ext>
            </a:extLst>
          </p:cNvPr>
          <p:cNvPicPr>
            <a:picLocks noChangeAspect="1"/>
          </p:cNvPicPr>
          <p:nvPr/>
        </p:nvPicPr>
        <p:blipFill>
          <a:blip r:embed="rId3"/>
          <a:stretch>
            <a:fillRect/>
          </a:stretch>
        </p:blipFill>
        <p:spPr>
          <a:xfrm>
            <a:off x="1116699" y="2794237"/>
            <a:ext cx="4492487" cy="3354652"/>
          </a:xfrm>
          <a:prstGeom prst="rect">
            <a:avLst/>
          </a:prstGeom>
        </p:spPr>
      </p:pic>
      <p:sp>
        <p:nvSpPr>
          <p:cNvPr id="6" name="テキスト ボックス 5">
            <a:extLst>
              <a:ext uri="{FF2B5EF4-FFF2-40B4-BE49-F238E27FC236}">
                <a16:creationId xmlns:a16="http://schemas.microsoft.com/office/drawing/2014/main" id="{804B736A-CD84-46A9-92EB-877C3DE666D8}"/>
              </a:ext>
            </a:extLst>
          </p:cNvPr>
          <p:cNvSpPr txBox="1"/>
          <p:nvPr/>
        </p:nvSpPr>
        <p:spPr>
          <a:xfrm>
            <a:off x="1815548" y="6219922"/>
            <a:ext cx="24914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こどもサポート南野川</a:t>
            </a:r>
            <a:endPar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7" name="図 6">
            <a:extLst>
              <a:ext uri="{FF2B5EF4-FFF2-40B4-BE49-F238E27FC236}">
                <a16:creationId xmlns:a16="http://schemas.microsoft.com/office/drawing/2014/main" id="{18DE3E3D-64BC-4EDD-A9D0-02BCC8C70ED6}"/>
              </a:ext>
            </a:extLst>
          </p:cNvPr>
          <p:cNvPicPr>
            <a:picLocks noChangeAspect="1"/>
          </p:cNvPicPr>
          <p:nvPr/>
        </p:nvPicPr>
        <p:blipFill>
          <a:blip r:embed="rId4"/>
          <a:stretch>
            <a:fillRect/>
          </a:stretch>
        </p:blipFill>
        <p:spPr>
          <a:xfrm>
            <a:off x="6536638" y="2857777"/>
            <a:ext cx="4538663" cy="3291112"/>
          </a:xfrm>
          <a:prstGeom prst="rect">
            <a:avLst/>
          </a:prstGeom>
        </p:spPr>
      </p:pic>
      <p:sp>
        <p:nvSpPr>
          <p:cNvPr id="8" name="テキスト ボックス 7">
            <a:extLst>
              <a:ext uri="{FF2B5EF4-FFF2-40B4-BE49-F238E27FC236}">
                <a16:creationId xmlns:a16="http://schemas.microsoft.com/office/drawing/2014/main" id="{A983D9FD-203F-43CA-BAB8-BC19E78F52FE}"/>
              </a:ext>
            </a:extLst>
          </p:cNvPr>
          <p:cNvSpPr txBox="1"/>
          <p:nvPr/>
        </p:nvSpPr>
        <p:spPr>
          <a:xfrm>
            <a:off x="7613372" y="6206550"/>
            <a:ext cx="26173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こどもサポート旭町</a:t>
            </a:r>
            <a:endPar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タイトル 10">
            <a:extLst>
              <a:ext uri="{FF2B5EF4-FFF2-40B4-BE49-F238E27FC236}">
                <a16:creationId xmlns:a16="http://schemas.microsoft.com/office/drawing/2014/main" id="{0D676B15-175F-40AE-9AC1-B5A49DAA784A}"/>
              </a:ext>
            </a:extLst>
          </p:cNvPr>
          <p:cNvSpPr>
            <a:spLocks noGrp="1"/>
          </p:cNvSpPr>
          <p:nvPr>
            <p:ph type="title" idx="4294967295"/>
          </p:nvPr>
        </p:nvSpPr>
        <p:spPr>
          <a:xfrm>
            <a:off x="947354" y="605603"/>
            <a:ext cx="5305011" cy="645520"/>
          </a:xfrm>
        </p:spPr>
        <p:txBody>
          <a:bodyPr/>
          <a:lstStyle/>
          <a:p>
            <a:pPr marL="0" algn="l" rtl="0" eaLnBrk="1" latinLnBrk="0" hangingPunct="1">
              <a:spcBef>
                <a:spcPts val="0"/>
              </a:spcBef>
              <a:spcAft>
                <a:spcPts val="0"/>
              </a:spcAft>
            </a:pPr>
            <a:r>
              <a:rPr lang="ja-JP" altLang="ja-JP" sz="3600" b="1" kern="1200" dirty="0">
                <a:solidFill>
                  <a:srgbClr val="000000"/>
                </a:solidFill>
                <a:effectLst/>
                <a:latin typeface="ＭＳ ゴシック" panose="020B0609070205080204" pitchFamily="49" charset="-128"/>
                <a:ea typeface="ＭＳ ゴシック" panose="020B0609070205080204" pitchFamily="49" charset="-128"/>
                <a:cs typeface="+mn-cs"/>
              </a:rPr>
              <a:t>②適応指導に関する事業</a:t>
            </a:r>
            <a:endParaRPr lang="ja-JP" altLang="ja-JP" dirty="0">
              <a:effectLst/>
            </a:endParaRPr>
          </a:p>
        </p:txBody>
      </p:sp>
      <p:sp>
        <p:nvSpPr>
          <p:cNvPr id="2" name="テキスト ボックス 1">
            <a:extLst>
              <a:ext uri="{FF2B5EF4-FFF2-40B4-BE49-F238E27FC236}">
                <a16:creationId xmlns:a16="http://schemas.microsoft.com/office/drawing/2014/main" id="{B75EF79C-77C6-4691-8F24-3DB09F209F1C}"/>
              </a:ext>
            </a:extLst>
          </p:cNvPr>
          <p:cNvSpPr txBox="1"/>
          <p:nvPr/>
        </p:nvSpPr>
        <p:spPr>
          <a:xfrm>
            <a:off x="11160803" y="6142745"/>
            <a:ext cx="721634" cy="4331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867669927"/>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par>
                          <p:cTn id="11" fill="hold">
                            <p:stCondLst>
                              <p:cond delay="1000"/>
                            </p:stCondLst>
                            <p:childTnLst>
                              <p:par>
                                <p:cTn id="12" presetID="10" presetClass="entr" presetSubtype="0" fill="hold" grpId="0" nodeType="after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3000"/>
                                        <p:tgtEl>
                                          <p:spTgt spid="4"/>
                                        </p:tgtEl>
                                      </p:cBhvr>
                                    </p:animEffect>
                                  </p:childTnLst>
                                </p:cTn>
                              </p:par>
                            </p:childTnLst>
                          </p:cTn>
                        </p:par>
                        <p:par>
                          <p:cTn id="15" fill="hold">
                            <p:stCondLst>
                              <p:cond delay="60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0" fill="hold"/>
                                        <p:tgtEl>
                                          <p:spTgt spid="8"/>
                                        </p:tgtEl>
                                        <p:attrNameLst>
                                          <p:attrName>ppt_x</p:attrName>
                                        </p:attrNameLst>
                                      </p:cBhvr>
                                      <p:tavLst>
                                        <p:tav tm="0">
                                          <p:val>
                                            <p:strVal val="#ppt_x"/>
                                          </p:val>
                                        </p:tav>
                                        <p:tav tm="100000">
                                          <p:val>
                                            <p:strVal val="#ppt_x"/>
                                          </p:val>
                                        </p:tav>
                                      </p:tavLst>
                                    </p:anim>
                                    <p:anim calcmode="lin" valueType="num">
                                      <p:cBhvr additive="base">
                                        <p:cTn id="28" dur="50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11000"/>
                            </p:stCondLst>
                            <p:childTnLst>
                              <p:par>
                                <p:cTn id="30" presetID="42" presetClass="entr" presetSubtype="0" fill="hold" grpId="0" nodeType="afterEffect" nodePh="1">
                                  <p:stCondLst>
                                    <p:cond delay="0"/>
                                  </p:stCondLst>
                                  <p:endCondLst>
                                    <p:cond evt="begin" delay="0">
                                      <p:tn val="30"/>
                                    </p:cond>
                                  </p:end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anim calcmode="lin" valueType="num">
                                      <p:cBhvr>
                                        <p:cTn id="33" dur="2000" fill="hold"/>
                                        <p:tgtEl>
                                          <p:spTgt spid="2"/>
                                        </p:tgtEl>
                                        <p:attrNameLst>
                                          <p:attrName>ppt_x</p:attrName>
                                        </p:attrNameLst>
                                      </p:cBhvr>
                                      <p:tavLst>
                                        <p:tav tm="0">
                                          <p:val>
                                            <p:strVal val="#ppt_x"/>
                                          </p:val>
                                        </p:tav>
                                        <p:tav tm="100000">
                                          <p:val>
                                            <p:strVal val="#ppt_x"/>
                                          </p:val>
                                        </p:tav>
                                      </p:tavLst>
                                    </p:anim>
                                    <p:anim calcmode="lin" valueType="num">
                                      <p:cBhvr>
                                        <p:cTn id="3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8" grpId="0"/>
      <p:bldP spid="11"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619A168-1BD1-427A-88DE-F2B086A33B2D}"/>
              </a:ext>
            </a:extLst>
          </p:cNvPr>
          <p:cNvSpPr/>
          <p:nvPr/>
        </p:nvSpPr>
        <p:spPr>
          <a:xfrm>
            <a:off x="485939" y="270466"/>
            <a:ext cx="6325704" cy="675861"/>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4" name="テキスト ボックス 3">
            <a:extLst>
              <a:ext uri="{FF2B5EF4-FFF2-40B4-BE49-F238E27FC236}">
                <a16:creationId xmlns:a16="http://schemas.microsoft.com/office/drawing/2014/main" id="{6E2F178E-4ACD-4839-9407-DD0878C6AE55}"/>
              </a:ext>
            </a:extLst>
          </p:cNvPr>
          <p:cNvSpPr txBox="1"/>
          <p:nvPr/>
        </p:nvSpPr>
        <p:spPr>
          <a:xfrm>
            <a:off x="351184" y="3795930"/>
            <a:ext cx="11840817" cy="2968313"/>
          </a:xfrm>
          <a:prstGeom prst="rect">
            <a:avLst/>
          </a:prstGeom>
          <a:noFill/>
        </p:spPr>
        <p:txBody>
          <a:bodyPr wrap="square" rtlCol="0">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・たのしいキッズセミナー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公益財団法人川崎市生涯学習財団受託事業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・サイエンス・キッズ事業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東京応化科学技術振興財団助成補助事業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・地域の寺子屋事業「寺子屋：高津･上作延･富士見台･鷺沼」（川崎市立各小学校）　</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川崎市生涯学習推進課受託事業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・地域の寺子屋事業「寺子屋　ハッピ－タウン分教室」</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幸町小</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ts val="38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１＆２</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３合同会社との共同運営事業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sp>
        <p:nvSpPr>
          <p:cNvPr id="2" name="タイトル 1">
            <a:extLst>
              <a:ext uri="{FF2B5EF4-FFF2-40B4-BE49-F238E27FC236}">
                <a16:creationId xmlns:a16="http://schemas.microsoft.com/office/drawing/2014/main" id="{2F179163-7B4A-4E92-88AC-F96BC697F208}"/>
              </a:ext>
            </a:extLst>
          </p:cNvPr>
          <p:cNvSpPr>
            <a:spLocks noGrp="1"/>
          </p:cNvSpPr>
          <p:nvPr>
            <p:ph type="title" idx="4294967295"/>
          </p:nvPr>
        </p:nvSpPr>
        <p:spPr>
          <a:xfrm>
            <a:off x="701818" y="270466"/>
            <a:ext cx="5893946" cy="675861"/>
          </a:xfrm>
        </p:spPr>
        <p:txBody>
          <a:bodyPr/>
          <a:lstStyle/>
          <a:p>
            <a:pPr rtl="0" eaLnBrk="1" latinLnBrk="0" hangingPunct="1"/>
            <a:r>
              <a:rPr lang="ja-JP" altLang="ja-JP" sz="3600" b="1" kern="1200" dirty="0">
                <a:solidFill>
                  <a:srgbClr val="000000"/>
                </a:solidFill>
                <a:effectLst/>
                <a:latin typeface="ＭＳ ゴシック" panose="020B0609070205080204" pitchFamily="49" charset="-128"/>
                <a:ea typeface="ＭＳ ゴシック" panose="020B0609070205080204" pitchFamily="49" charset="-128"/>
                <a:cs typeface="+mn-cs"/>
              </a:rPr>
              <a:t>③学習支援に関する事業</a:t>
            </a:r>
            <a:endParaRPr lang="ja-JP" altLang="ja-JP" dirty="0">
              <a:effectLst/>
            </a:endParaRPr>
          </a:p>
        </p:txBody>
      </p:sp>
      <p:sp>
        <p:nvSpPr>
          <p:cNvPr id="6" name="テキスト ボックス 5">
            <a:extLst>
              <a:ext uri="{FF2B5EF4-FFF2-40B4-BE49-F238E27FC236}">
                <a16:creationId xmlns:a16="http://schemas.microsoft.com/office/drawing/2014/main" id="{94E7C132-CD60-4CE7-B42F-EB61A0049708}"/>
              </a:ext>
            </a:extLst>
          </p:cNvPr>
          <p:cNvSpPr txBox="1"/>
          <p:nvPr/>
        </p:nvSpPr>
        <p:spPr>
          <a:xfrm>
            <a:off x="351184" y="1168902"/>
            <a:ext cx="11840816" cy="2698367"/>
          </a:xfrm>
          <a:prstGeom prst="rect">
            <a:avLst/>
          </a:prstGeom>
          <a:noFill/>
        </p:spPr>
        <p:txBody>
          <a:bodyPr wrap="square" rtlCol="0">
            <a:spAutoFit/>
          </a:bodyPr>
          <a:lstStyle/>
          <a:p>
            <a:pPr marL="0" marR="0" lvl="0" indent="0" algn="l" defTabSz="457200" rtl="0" eaLnBrk="1" fontAlgn="auto" latinLnBrk="0" hangingPunct="1">
              <a:lnSpc>
                <a:spcPts val="42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・学習支援事業（こどもサポート宮ノ下：地域子ども子育て活動支援助成）</a:t>
            </a:r>
            <a:endPar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ts val="42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・日本語支援　東小倉（幸区地域課題対応事業）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幸区まちづくり推進部受託事業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ts val="42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　川崎教室（学習支援・居場所づくり事業）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川崎市健康福祉局受託事業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457200" rtl="0" eaLnBrk="1" fontAlgn="auto" latinLnBrk="0" hangingPunct="1">
              <a:lnSpc>
                <a:spcPts val="42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　幸教室・日吉分教室（学習支援・居場所づくり事業）</a:t>
            </a:r>
            <a:endPar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ts val="42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川崎市健康福祉局受託事業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 name="テキスト ボックス 4">
            <a:extLst>
              <a:ext uri="{FF2B5EF4-FFF2-40B4-BE49-F238E27FC236}">
                <a16:creationId xmlns:a16="http://schemas.microsoft.com/office/drawing/2014/main" id="{94B4ED20-0761-4624-B5F8-E737141A4980}"/>
              </a:ext>
            </a:extLst>
          </p:cNvPr>
          <p:cNvSpPr txBox="1"/>
          <p:nvPr/>
        </p:nvSpPr>
        <p:spPr>
          <a:xfrm>
            <a:off x="9276348" y="6384652"/>
            <a:ext cx="1696452" cy="4035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3115247635"/>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4000"/>
                                        <p:tgtEl>
                                          <p:spTgt spid="6"/>
                                        </p:tgtEl>
                                      </p:cBhvr>
                                    </p:animEffect>
                                  </p:childTnLst>
                                </p:cTn>
                              </p:par>
                            </p:childTnLst>
                          </p:cTn>
                        </p:par>
                        <p:par>
                          <p:cTn id="15" fill="hold">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4000"/>
                                        <p:tgtEl>
                                          <p:spTgt spid="4"/>
                                        </p:tgtEl>
                                      </p:cBhvr>
                                    </p:animEffect>
                                  </p:childTnLst>
                                </p:cTn>
                              </p:par>
                            </p:childTnLst>
                          </p:cTn>
                        </p:par>
                        <p:par>
                          <p:cTn id="19" fill="hold">
                            <p:stCondLst>
                              <p:cond delay="9000"/>
                            </p:stCondLst>
                            <p:childTnLst>
                              <p:par>
                                <p:cTn id="20" presetID="42" presetClass="entr" presetSubtype="0" fill="hold" grpId="0" nodeType="afterEffect" nodePh="1">
                                  <p:stCondLst>
                                    <p:cond delay="0"/>
                                  </p:stCondLst>
                                  <p:endCondLst>
                                    <p:cond evt="begin" delay="0">
                                      <p:tn val="20"/>
                                    </p:cond>
                                  </p:end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ppt_x</p:attrName>
                                        </p:attrNameLst>
                                      </p:cBhvr>
                                      <p:tavLst>
                                        <p:tav tm="0">
                                          <p:val>
                                            <p:strVal val="#ppt_x"/>
                                          </p:val>
                                        </p:tav>
                                        <p:tav tm="100000">
                                          <p:val>
                                            <p:strVal val="#ppt_x"/>
                                          </p:val>
                                        </p:tav>
                                      </p:tavLst>
                                    </p:anim>
                                    <p:anim calcmode="lin" valueType="num">
                                      <p:cBhvr>
                                        <p:cTn id="2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BECDB3A4-48AC-4AFB-8407-F7952D3BD166}"/>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p:blipFill>
        <p:spPr bwMode="auto">
          <a:xfrm>
            <a:off x="2261574" y="2276873"/>
            <a:ext cx="7668852" cy="4392487"/>
          </a:xfrm>
          <a:prstGeom prst="rect">
            <a:avLst/>
          </a:prstGeom>
          <a:ln>
            <a:noFill/>
          </a:ln>
          <a:effectLst>
            <a:softEdge rad="112500"/>
          </a:effectLst>
          <a:extLst>
            <a:ext uri="{53640926-AAD7-44D8-BBD7-CCE9431645EC}">
              <a14:shadowObscured xmlns:a14="http://schemas.microsoft.com/office/drawing/2010/main"/>
            </a:ext>
          </a:extLst>
        </p:spPr>
      </p:pic>
      <p:sp>
        <p:nvSpPr>
          <p:cNvPr id="2" name="タイトル 1"/>
          <p:cNvSpPr>
            <a:spLocks noGrp="1"/>
          </p:cNvSpPr>
          <p:nvPr>
            <p:ph type="title"/>
          </p:nvPr>
        </p:nvSpPr>
        <p:spPr>
          <a:xfrm>
            <a:off x="1811524" y="1150725"/>
            <a:ext cx="8568952" cy="1049036"/>
          </a:xfrm>
          <a:noFill/>
        </p:spPr>
        <p:txBody>
          <a:bodyPr anchor="t">
            <a:normAutofit/>
          </a:bodyPr>
          <a:lstStyle/>
          <a:p>
            <a:pPr algn="ctr"/>
            <a:r>
              <a:rPr lang="ja-JP" altLang="ja-JP" sz="3200" dirty="0">
                <a:solidFill>
                  <a:srgbClr val="DEDE22"/>
                </a:solidFill>
                <a:latin typeface="HGPｺﾞｼｯｸE" panose="020B0900000000000000" pitchFamily="50" charset="-128"/>
                <a:ea typeface="HGPｺﾞｼｯｸE" panose="020B0900000000000000" pitchFamily="50" charset="-128"/>
              </a:rPr>
              <a:t>子どもに寄り添った多様な支援の実現に向けて</a:t>
            </a:r>
            <a:br>
              <a:rPr lang="en-US" altLang="ja-JP" sz="3100" dirty="0">
                <a:solidFill>
                  <a:srgbClr val="DEDE22"/>
                </a:solidFill>
              </a:rPr>
            </a:br>
            <a:r>
              <a:rPr lang="ja-JP" altLang="ja-JP" sz="2700" dirty="0">
                <a:solidFill>
                  <a:srgbClr val="DEDE22"/>
                </a:solidFill>
              </a:rPr>
              <a:t>～不登校の</a:t>
            </a:r>
            <a:r>
              <a:rPr lang="ja-JP" altLang="en-US" sz="2700" dirty="0">
                <a:solidFill>
                  <a:srgbClr val="DEDE22"/>
                </a:solidFill>
              </a:rPr>
              <a:t>子どもの不安を受け止めるために</a:t>
            </a:r>
            <a:r>
              <a:rPr lang="ja-JP" altLang="ja-JP" sz="2700" dirty="0">
                <a:solidFill>
                  <a:srgbClr val="DEDE22"/>
                </a:solidFill>
              </a:rPr>
              <a:t>～</a:t>
            </a:r>
            <a:endParaRPr kumimoji="1" lang="ja-JP" altLang="en-US" dirty="0">
              <a:solidFill>
                <a:srgbClr val="DEDE22"/>
              </a:solidFill>
            </a:endParaRPr>
          </a:p>
        </p:txBody>
      </p:sp>
      <p:sp>
        <p:nvSpPr>
          <p:cNvPr id="3" name="テキスト ボックス 2"/>
          <p:cNvSpPr txBox="1"/>
          <p:nvPr/>
        </p:nvSpPr>
        <p:spPr>
          <a:xfrm>
            <a:off x="4079777" y="5157193"/>
            <a:ext cx="5110497" cy="830997"/>
          </a:xfrm>
          <a:prstGeom prst="rect">
            <a:avLst/>
          </a:prstGeom>
          <a:noFill/>
        </p:spPr>
        <p:txBody>
          <a:bodyPr wrap="square" rtlCol="0">
            <a:spAutoFit/>
          </a:bodyPr>
          <a:lstStyle/>
          <a:p>
            <a:r>
              <a:rPr lang="ja-JP" altLang="en-US" sz="2400" dirty="0">
                <a:solidFill>
                  <a:prstClr val="white"/>
                </a:solidFill>
                <a:latin typeface="Arial"/>
                <a:ea typeface="ＭＳ Ｐゴシック" panose="020B0600070205080204" pitchFamily="50" charset="-128"/>
              </a:rPr>
              <a:t>令和３年２月１５日（月）</a:t>
            </a:r>
            <a:r>
              <a:rPr lang="en-US" altLang="ja-JP" sz="2400" dirty="0">
                <a:solidFill>
                  <a:prstClr val="white"/>
                </a:solidFill>
                <a:latin typeface="Arial"/>
                <a:ea typeface="ＭＳ Ｐゴシック" panose="020B0600070205080204" pitchFamily="50" charset="-128"/>
              </a:rPr>
              <a:t>15:00</a:t>
            </a:r>
            <a:r>
              <a:rPr lang="ja-JP" altLang="en-US" sz="2400" dirty="0">
                <a:solidFill>
                  <a:prstClr val="white"/>
                </a:solidFill>
                <a:latin typeface="Arial"/>
                <a:ea typeface="ＭＳ Ｐゴシック" panose="020B0600070205080204" pitchFamily="50" charset="-128"/>
              </a:rPr>
              <a:t>～</a:t>
            </a:r>
            <a:r>
              <a:rPr lang="en-US" altLang="ja-JP" sz="2400" dirty="0">
                <a:solidFill>
                  <a:prstClr val="white"/>
                </a:solidFill>
                <a:latin typeface="Arial"/>
                <a:ea typeface="ＭＳ Ｐゴシック" panose="020B0600070205080204" pitchFamily="50" charset="-128"/>
              </a:rPr>
              <a:t>16:00</a:t>
            </a:r>
            <a:r>
              <a:rPr lang="ja-JP" altLang="en-US" sz="2400" dirty="0">
                <a:solidFill>
                  <a:prstClr val="white"/>
                </a:solidFill>
                <a:latin typeface="Arial"/>
                <a:ea typeface="ＭＳ Ｐゴシック" panose="020B0600070205080204" pitchFamily="50" charset="-128"/>
              </a:rPr>
              <a:t>（於）川崎市大山街道ふるさと館</a:t>
            </a:r>
          </a:p>
        </p:txBody>
      </p:sp>
      <p:pic>
        <p:nvPicPr>
          <p:cNvPr id="5" name="図 4"/>
          <p:cNvPicPr>
            <a:picLocks noChangeAspect="1"/>
          </p:cNvPicPr>
          <p:nvPr/>
        </p:nvPicPr>
        <p:blipFill rotWithShape="1">
          <a:blip r:embed="rId4">
            <a:lum contrast="20000"/>
          </a:blip>
          <a:stretch>
            <a:fillRect/>
          </a:stretch>
        </p:blipFill>
        <p:spPr>
          <a:xfrm rot="16200000">
            <a:off x="2629831" y="4881119"/>
            <a:ext cx="1152129" cy="1560256"/>
          </a:xfrm>
          <a:prstGeom prst="ellipse">
            <a:avLst/>
          </a:prstGeom>
          <a:ln>
            <a:noFill/>
          </a:ln>
          <a:effectLst>
            <a:softEdge rad="112500"/>
          </a:effectLst>
        </p:spPr>
      </p:pic>
      <p:sp>
        <p:nvSpPr>
          <p:cNvPr id="6" name="テキスト ボックス 5"/>
          <p:cNvSpPr txBox="1"/>
          <p:nvPr/>
        </p:nvSpPr>
        <p:spPr>
          <a:xfrm>
            <a:off x="2590916" y="6103134"/>
            <a:ext cx="7272808" cy="461665"/>
          </a:xfrm>
          <a:prstGeom prst="rect">
            <a:avLst/>
          </a:prstGeom>
          <a:noFill/>
        </p:spPr>
        <p:txBody>
          <a:bodyPr wrap="square" rtlCol="0">
            <a:spAutoFit/>
          </a:bodyPr>
          <a:lstStyle/>
          <a:p>
            <a:r>
              <a:rPr lang="ja-JP" altLang="en-US" sz="2000" dirty="0">
                <a:solidFill>
                  <a:prstClr val="white"/>
                </a:solidFill>
                <a:latin typeface="Arial"/>
                <a:ea typeface="ＭＳ Ｐゴシック" panose="020B0600070205080204" pitchFamily="50" charset="-128"/>
              </a:rPr>
              <a:t>　</a:t>
            </a:r>
            <a:r>
              <a:rPr lang="ja-JP" altLang="en-US" sz="2000" dirty="0">
                <a:solidFill>
                  <a:prstClr val="black"/>
                </a:solidFill>
                <a:latin typeface="Arial"/>
                <a:ea typeface="ＭＳ Ｐゴシック" panose="020B0600070205080204" pitchFamily="50" charset="-128"/>
              </a:rPr>
              <a:t>認定特定非営利活動法人</a:t>
            </a:r>
            <a:r>
              <a:rPr lang="ja-JP" altLang="en-US" sz="2400" dirty="0">
                <a:solidFill>
                  <a:prstClr val="black"/>
                </a:solidFill>
                <a:latin typeface="Arial"/>
                <a:ea typeface="ＭＳ Ｐゴシック" panose="020B0600070205080204" pitchFamily="50" charset="-128"/>
              </a:rPr>
              <a:t>教育活動総合サポートセンター</a:t>
            </a:r>
          </a:p>
        </p:txBody>
      </p:sp>
      <p:sp>
        <p:nvSpPr>
          <p:cNvPr id="11" name="テキスト ボックス 10">
            <a:extLst>
              <a:ext uri="{FF2B5EF4-FFF2-40B4-BE49-F238E27FC236}">
                <a16:creationId xmlns:a16="http://schemas.microsoft.com/office/drawing/2014/main" id="{94D7B9E3-1F87-454A-9923-46C1D447A565}"/>
              </a:ext>
            </a:extLst>
          </p:cNvPr>
          <p:cNvSpPr txBox="1"/>
          <p:nvPr/>
        </p:nvSpPr>
        <p:spPr>
          <a:xfrm>
            <a:off x="4274522" y="419672"/>
            <a:ext cx="3276946" cy="461665"/>
          </a:xfrm>
          <a:prstGeom prst="rect">
            <a:avLst/>
          </a:prstGeom>
          <a:noFill/>
        </p:spPr>
        <p:txBody>
          <a:bodyPr wrap="square" rtlCol="0">
            <a:spAutoFit/>
          </a:bodyPr>
          <a:lstStyle/>
          <a:p>
            <a:r>
              <a:rPr lang="ja-JP" altLang="ja-JP" sz="2400" b="1" dirty="0">
                <a:solidFill>
                  <a:prstClr val="white"/>
                </a:solidFill>
                <a:effectLst>
                  <a:outerShdw blurRad="41275" dist="20320" dir="1800000" algn="tl">
                    <a:srgbClr val="000000">
                      <a:alpha val="40000"/>
                    </a:srgbClr>
                  </a:outerShdw>
                </a:effectLst>
                <a:latin typeface="Arial"/>
                <a:ea typeface="ＭＳ Ｐゴシック" panose="020B0600070205080204" pitchFamily="50" charset="-128"/>
              </a:rPr>
              <a:t>令和</a:t>
            </a:r>
            <a:r>
              <a:rPr lang="ja-JP" altLang="en-US" sz="2400" b="1" dirty="0">
                <a:solidFill>
                  <a:prstClr val="white"/>
                </a:solidFill>
                <a:effectLst>
                  <a:outerShdw blurRad="41275" dist="20320" dir="1800000" algn="tl">
                    <a:srgbClr val="000000">
                      <a:alpha val="40000"/>
                    </a:srgbClr>
                  </a:outerShdw>
                </a:effectLst>
                <a:latin typeface="Arial"/>
                <a:ea typeface="ＭＳ Ｐゴシック" panose="020B0600070205080204" pitchFamily="50" charset="-128"/>
              </a:rPr>
              <a:t>２</a:t>
            </a:r>
            <a:r>
              <a:rPr lang="ja-JP" altLang="ja-JP" sz="2400" b="1" dirty="0">
                <a:solidFill>
                  <a:prstClr val="white"/>
                </a:solidFill>
                <a:effectLst>
                  <a:outerShdw blurRad="41275" dist="20320" dir="1800000" algn="tl">
                    <a:srgbClr val="000000">
                      <a:alpha val="40000"/>
                    </a:srgbClr>
                  </a:outerShdw>
                </a:effectLst>
                <a:latin typeface="Arial"/>
                <a:ea typeface="ＭＳ Ｐゴシック" panose="020B0600070205080204" pitchFamily="50" charset="-128"/>
              </a:rPr>
              <a:t>年度研究報告会</a:t>
            </a:r>
            <a:endParaRPr lang="ja-JP" altLang="en-US" sz="2400" dirty="0">
              <a:solidFill>
                <a:prstClr val="white"/>
              </a:solidFill>
              <a:latin typeface="Arial"/>
              <a:ea typeface="ＭＳ Ｐゴシック" panose="020B0600070205080204" pitchFamily="50" charset="-128"/>
            </a:endParaRPr>
          </a:p>
        </p:txBody>
      </p:sp>
    </p:spTree>
    <p:extLst>
      <p:ext uri="{BB962C8B-B14F-4D97-AF65-F5344CB8AC3E}">
        <p14:creationId xmlns:p14="http://schemas.microsoft.com/office/powerpoint/2010/main" val="709222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8016D10-57FC-43E7-8417-FFD778F4D106}"/>
              </a:ext>
            </a:extLst>
          </p:cNvPr>
          <p:cNvPicPr>
            <a:picLocks noChangeAspect="1"/>
          </p:cNvPicPr>
          <p:nvPr/>
        </p:nvPicPr>
        <p:blipFill>
          <a:blip r:embed="rId2"/>
          <a:stretch>
            <a:fillRect/>
          </a:stretch>
        </p:blipFill>
        <p:spPr>
          <a:xfrm>
            <a:off x="664057" y="1349229"/>
            <a:ext cx="3106174" cy="2314935"/>
          </a:xfrm>
          <a:prstGeom prst="rect">
            <a:avLst/>
          </a:prstGeom>
        </p:spPr>
      </p:pic>
      <p:sp>
        <p:nvSpPr>
          <p:cNvPr id="4" name="四角形: 角を丸くする 3">
            <a:extLst>
              <a:ext uri="{FF2B5EF4-FFF2-40B4-BE49-F238E27FC236}">
                <a16:creationId xmlns:a16="http://schemas.microsoft.com/office/drawing/2014/main" id="{15C92253-4145-4E31-A5A6-1D7477C344EA}"/>
              </a:ext>
            </a:extLst>
          </p:cNvPr>
          <p:cNvSpPr/>
          <p:nvPr/>
        </p:nvSpPr>
        <p:spPr>
          <a:xfrm>
            <a:off x="664057" y="233070"/>
            <a:ext cx="6902933" cy="808383"/>
          </a:xfrm>
          <a:prstGeom prst="roundRect">
            <a:avLst>
              <a:gd name="adj" fmla="val 11749"/>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テキスト ボックス 5">
            <a:extLst>
              <a:ext uri="{FF2B5EF4-FFF2-40B4-BE49-F238E27FC236}">
                <a16:creationId xmlns:a16="http://schemas.microsoft.com/office/drawing/2014/main" id="{79B45A6C-416B-46A2-ABAC-E39FDC639D01}"/>
              </a:ext>
            </a:extLst>
          </p:cNvPr>
          <p:cNvSpPr txBox="1"/>
          <p:nvPr/>
        </p:nvSpPr>
        <p:spPr>
          <a:xfrm>
            <a:off x="873825" y="3661049"/>
            <a:ext cx="2629947"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学習支援･こどもサポート旭町</a:t>
            </a:r>
            <a:endParaRPr kumimoji="0" lang="ja-JP" altLang="en-US"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 name="テキスト ボックス 7">
            <a:extLst>
              <a:ext uri="{FF2B5EF4-FFF2-40B4-BE49-F238E27FC236}">
                <a16:creationId xmlns:a16="http://schemas.microsoft.com/office/drawing/2014/main" id="{6203EEAF-EE6A-47A8-AAB0-7B2CAA3DD690}"/>
              </a:ext>
            </a:extLst>
          </p:cNvPr>
          <p:cNvSpPr txBox="1"/>
          <p:nvPr/>
        </p:nvSpPr>
        <p:spPr>
          <a:xfrm>
            <a:off x="4690688" y="6294013"/>
            <a:ext cx="3226183"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居場所づくり･幸教室</a:t>
            </a:r>
            <a:r>
              <a:rPr kumimoji="0" lang="en-US" altLang="ja-JP"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日吉分教室</a:t>
            </a:r>
          </a:p>
        </p:txBody>
      </p:sp>
      <p:pic>
        <p:nvPicPr>
          <p:cNvPr id="9" name="図 8">
            <a:extLst>
              <a:ext uri="{FF2B5EF4-FFF2-40B4-BE49-F238E27FC236}">
                <a16:creationId xmlns:a16="http://schemas.microsoft.com/office/drawing/2014/main" id="{4EFFF0B7-5501-4DF8-B64A-67B29569B87B}"/>
              </a:ext>
            </a:extLst>
          </p:cNvPr>
          <p:cNvPicPr>
            <a:picLocks noChangeAspect="1"/>
          </p:cNvPicPr>
          <p:nvPr/>
        </p:nvPicPr>
        <p:blipFill>
          <a:blip r:embed="rId3"/>
          <a:stretch>
            <a:fillRect/>
          </a:stretch>
        </p:blipFill>
        <p:spPr>
          <a:xfrm>
            <a:off x="4571259" y="1346114"/>
            <a:ext cx="3049481" cy="2314935"/>
          </a:xfrm>
          <a:prstGeom prst="rect">
            <a:avLst/>
          </a:prstGeom>
        </p:spPr>
      </p:pic>
      <p:sp>
        <p:nvSpPr>
          <p:cNvPr id="10" name="テキスト ボックス 9">
            <a:extLst>
              <a:ext uri="{FF2B5EF4-FFF2-40B4-BE49-F238E27FC236}">
                <a16:creationId xmlns:a16="http://schemas.microsoft.com/office/drawing/2014/main" id="{502F4CAE-3554-479D-A280-F034DE6254A8}"/>
              </a:ext>
            </a:extLst>
          </p:cNvPr>
          <p:cNvSpPr txBox="1"/>
          <p:nvPr/>
        </p:nvSpPr>
        <p:spPr>
          <a:xfrm>
            <a:off x="4690688" y="3642766"/>
            <a:ext cx="3024011"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学習支援･こどもサポート南野川</a:t>
            </a:r>
          </a:p>
        </p:txBody>
      </p:sp>
      <p:sp>
        <p:nvSpPr>
          <p:cNvPr id="14" name="テキスト ボックス 13">
            <a:extLst>
              <a:ext uri="{FF2B5EF4-FFF2-40B4-BE49-F238E27FC236}">
                <a16:creationId xmlns:a16="http://schemas.microsoft.com/office/drawing/2014/main" id="{825E3B83-EF82-48A1-B6B8-DB7DBD5886E1}"/>
              </a:ext>
            </a:extLst>
          </p:cNvPr>
          <p:cNvSpPr txBox="1"/>
          <p:nvPr/>
        </p:nvSpPr>
        <p:spPr>
          <a:xfrm>
            <a:off x="1111938" y="6294012"/>
            <a:ext cx="2210412"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居場所づくり･川崎教室</a:t>
            </a:r>
          </a:p>
        </p:txBody>
      </p:sp>
      <p:pic>
        <p:nvPicPr>
          <p:cNvPr id="15" name="図 14">
            <a:extLst>
              <a:ext uri="{FF2B5EF4-FFF2-40B4-BE49-F238E27FC236}">
                <a16:creationId xmlns:a16="http://schemas.microsoft.com/office/drawing/2014/main" id="{FE03C319-4F39-45B8-993E-4A07DF9144BE}"/>
              </a:ext>
            </a:extLst>
          </p:cNvPr>
          <p:cNvPicPr>
            <a:picLocks noChangeAspect="1"/>
          </p:cNvPicPr>
          <p:nvPr/>
        </p:nvPicPr>
        <p:blipFill>
          <a:blip r:embed="rId4"/>
          <a:stretch>
            <a:fillRect/>
          </a:stretch>
        </p:blipFill>
        <p:spPr>
          <a:xfrm>
            <a:off x="8471641" y="1382360"/>
            <a:ext cx="3024011" cy="2278689"/>
          </a:xfrm>
          <a:prstGeom prst="rect">
            <a:avLst/>
          </a:prstGeom>
        </p:spPr>
      </p:pic>
      <p:sp>
        <p:nvSpPr>
          <p:cNvPr id="16" name="テキスト ボックス 15">
            <a:extLst>
              <a:ext uri="{FF2B5EF4-FFF2-40B4-BE49-F238E27FC236}">
                <a16:creationId xmlns:a16="http://schemas.microsoft.com/office/drawing/2014/main" id="{B416688E-D268-461D-B253-D0EA8004911A}"/>
              </a:ext>
            </a:extLst>
          </p:cNvPr>
          <p:cNvSpPr txBox="1"/>
          <p:nvPr/>
        </p:nvSpPr>
        <p:spPr>
          <a:xfrm>
            <a:off x="8566800" y="3642767"/>
            <a:ext cx="3024011"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学習支援･こどもサポート宮ノ下</a:t>
            </a:r>
          </a:p>
        </p:txBody>
      </p:sp>
      <p:pic>
        <p:nvPicPr>
          <p:cNvPr id="2" name="図 1">
            <a:extLst>
              <a:ext uri="{FF2B5EF4-FFF2-40B4-BE49-F238E27FC236}">
                <a16:creationId xmlns:a16="http://schemas.microsoft.com/office/drawing/2014/main" id="{F153ACF2-6010-411F-A62E-3F7B12D18887}"/>
              </a:ext>
            </a:extLst>
          </p:cNvPr>
          <p:cNvPicPr>
            <a:picLocks noChangeAspect="1"/>
          </p:cNvPicPr>
          <p:nvPr/>
        </p:nvPicPr>
        <p:blipFill>
          <a:blip r:embed="rId5"/>
          <a:stretch>
            <a:fillRect/>
          </a:stretch>
        </p:blipFill>
        <p:spPr>
          <a:xfrm>
            <a:off x="8471640" y="4008041"/>
            <a:ext cx="3024011" cy="2228475"/>
          </a:xfrm>
          <a:prstGeom prst="rect">
            <a:avLst/>
          </a:prstGeom>
        </p:spPr>
      </p:pic>
      <p:sp>
        <p:nvSpPr>
          <p:cNvPr id="17" name="テキスト ボックス 16">
            <a:extLst>
              <a:ext uri="{FF2B5EF4-FFF2-40B4-BE49-F238E27FC236}">
                <a16:creationId xmlns:a16="http://schemas.microsoft.com/office/drawing/2014/main" id="{9D480EFE-9EEA-4926-ACDB-BD0628AA2142}"/>
              </a:ext>
            </a:extLst>
          </p:cNvPr>
          <p:cNvSpPr txBox="1"/>
          <p:nvPr/>
        </p:nvSpPr>
        <p:spPr>
          <a:xfrm>
            <a:off x="9008400" y="6294013"/>
            <a:ext cx="2450203"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日本語支援・東小倉</a:t>
            </a:r>
          </a:p>
        </p:txBody>
      </p:sp>
      <p:pic>
        <p:nvPicPr>
          <p:cNvPr id="11" name="図 10">
            <a:extLst>
              <a:ext uri="{FF2B5EF4-FFF2-40B4-BE49-F238E27FC236}">
                <a16:creationId xmlns:a16="http://schemas.microsoft.com/office/drawing/2014/main" id="{3E5D5DAE-8B3B-425D-8393-E293AC199616}"/>
              </a:ext>
            </a:extLst>
          </p:cNvPr>
          <p:cNvPicPr>
            <a:picLocks noChangeAspect="1"/>
          </p:cNvPicPr>
          <p:nvPr/>
        </p:nvPicPr>
        <p:blipFill>
          <a:blip r:embed="rId6"/>
          <a:stretch>
            <a:fillRect/>
          </a:stretch>
        </p:blipFill>
        <p:spPr>
          <a:xfrm>
            <a:off x="676793" y="4048742"/>
            <a:ext cx="3063374" cy="2235760"/>
          </a:xfrm>
          <a:prstGeom prst="rect">
            <a:avLst/>
          </a:prstGeom>
        </p:spPr>
      </p:pic>
      <p:pic>
        <p:nvPicPr>
          <p:cNvPr id="12" name="図 11">
            <a:extLst>
              <a:ext uri="{FF2B5EF4-FFF2-40B4-BE49-F238E27FC236}">
                <a16:creationId xmlns:a16="http://schemas.microsoft.com/office/drawing/2014/main" id="{ACB92B77-BB7D-4838-AA4D-75EC1CE4DB00}"/>
              </a:ext>
            </a:extLst>
          </p:cNvPr>
          <p:cNvPicPr>
            <a:picLocks noChangeAspect="1"/>
          </p:cNvPicPr>
          <p:nvPr/>
        </p:nvPicPr>
        <p:blipFill>
          <a:blip r:embed="rId7"/>
          <a:stretch>
            <a:fillRect/>
          </a:stretch>
        </p:blipFill>
        <p:spPr>
          <a:xfrm>
            <a:off x="4590281" y="4000757"/>
            <a:ext cx="3050801" cy="2235759"/>
          </a:xfrm>
          <a:prstGeom prst="rect">
            <a:avLst/>
          </a:prstGeom>
        </p:spPr>
      </p:pic>
      <p:sp>
        <p:nvSpPr>
          <p:cNvPr id="25" name="タイトル 24">
            <a:extLst>
              <a:ext uri="{FF2B5EF4-FFF2-40B4-BE49-F238E27FC236}">
                <a16:creationId xmlns:a16="http://schemas.microsoft.com/office/drawing/2014/main" id="{3E2BB7A4-8C38-4176-BFEA-93E437003BB6}"/>
              </a:ext>
            </a:extLst>
          </p:cNvPr>
          <p:cNvSpPr>
            <a:spLocks noGrp="1"/>
          </p:cNvSpPr>
          <p:nvPr>
            <p:ph type="title"/>
          </p:nvPr>
        </p:nvSpPr>
        <p:spPr>
          <a:xfrm>
            <a:off x="768940" y="348912"/>
            <a:ext cx="6693165" cy="576697"/>
          </a:xfrm>
        </p:spPr>
        <p:txBody>
          <a:bodyPr>
            <a:normAutofit fontScale="90000"/>
          </a:bodyPr>
          <a:lstStyle/>
          <a:p>
            <a:pPr rtl="0" eaLnBrk="1" latinLnBrk="0" hangingPunct="1"/>
            <a:r>
              <a:rPr lang="ja-JP" altLang="ja-JP" sz="4000" b="1" kern="1200" dirty="0">
                <a:solidFill>
                  <a:srgbClr val="000000"/>
                </a:solidFill>
                <a:effectLst/>
                <a:latin typeface="ＭＳ ゴシック" panose="020B0609070205080204" pitchFamily="49" charset="-128"/>
                <a:ea typeface="ＭＳ ゴシック" panose="020B0609070205080204" pitchFamily="49" charset="-128"/>
                <a:cs typeface="+mn-cs"/>
              </a:rPr>
              <a:t>学習支援に関する事業の様子①</a:t>
            </a:r>
            <a:endParaRPr lang="ja-JP" altLang="ja-JP" sz="4000" dirty="0">
              <a:effectLst/>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FB42282D-7BA3-4248-9368-0621DC0B9F6B}"/>
              </a:ext>
            </a:extLst>
          </p:cNvPr>
          <p:cNvSpPr txBox="1"/>
          <p:nvPr/>
        </p:nvSpPr>
        <p:spPr>
          <a:xfrm>
            <a:off x="10575758" y="925609"/>
            <a:ext cx="9521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731915268"/>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0"/>
                                        <p:tgtEl>
                                          <p:spTgt spid="3"/>
                                        </p:tgtEl>
                                      </p:cBhvr>
                                    </p:animEffect>
                                    <p:anim calcmode="lin" valueType="num">
                                      <p:cBhvr>
                                        <p:cTn id="15" dur="5000" fill="hold"/>
                                        <p:tgtEl>
                                          <p:spTgt spid="3"/>
                                        </p:tgtEl>
                                        <p:attrNameLst>
                                          <p:attrName>ppt_x</p:attrName>
                                        </p:attrNameLst>
                                      </p:cBhvr>
                                      <p:tavLst>
                                        <p:tav tm="0">
                                          <p:val>
                                            <p:strVal val="#ppt_x"/>
                                          </p:val>
                                        </p:tav>
                                        <p:tav tm="100000">
                                          <p:val>
                                            <p:strVal val="#ppt_x"/>
                                          </p:val>
                                        </p:tav>
                                      </p:tavLst>
                                    </p:anim>
                                    <p:anim calcmode="lin" valueType="num">
                                      <p:cBhvr>
                                        <p:cTn id="16" dur="5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anim calcmode="lin" valueType="num">
                                      <p:cBhvr>
                                        <p:cTn id="20" dur="5000" fill="hold"/>
                                        <p:tgtEl>
                                          <p:spTgt spid="6"/>
                                        </p:tgtEl>
                                        <p:attrNameLst>
                                          <p:attrName>ppt_x</p:attrName>
                                        </p:attrNameLst>
                                      </p:cBhvr>
                                      <p:tavLst>
                                        <p:tav tm="0">
                                          <p:val>
                                            <p:strVal val="#ppt_x"/>
                                          </p:val>
                                        </p:tav>
                                        <p:tav tm="100000">
                                          <p:val>
                                            <p:strVal val="#ppt_x"/>
                                          </p:val>
                                        </p:tav>
                                      </p:tavLst>
                                    </p:anim>
                                    <p:anim calcmode="lin" valueType="num">
                                      <p:cBhvr>
                                        <p:cTn id="21" dur="5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0"/>
                                        <p:tgtEl>
                                          <p:spTgt spid="9"/>
                                        </p:tgtEl>
                                      </p:cBhvr>
                                    </p:animEffect>
                                    <p:anim calcmode="lin" valueType="num">
                                      <p:cBhvr>
                                        <p:cTn id="26" dur="5000" fill="hold"/>
                                        <p:tgtEl>
                                          <p:spTgt spid="9"/>
                                        </p:tgtEl>
                                        <p:attrNameLst>
                                          <p:attrName>ppt_x</p:attrName>
                                        </p:attrNameLst>
                                      </p:cBhvr>
                                      <p:tavLst>
                                        <p:tav tm="0">
                                          <p:val>
                                            <p:strVal val="#ppt_x"/>
                                          </p:val>
                                        </p:tav>
                                        <p:tav tm="100000">
                                          <p:val>
                                            <p:strVal val="#ppt_x"/>
                                          </p:val>
                                        </p:tav>
                                      </p:tavLst>
                                    </p:anim>
                                    <p:anim calcmode="lin" valueType="num">
                                      <p:cBhvr>
                                        <p:cTn id="27" dur="5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0"/>
                                        <p:tgtEl>
                                          <p:spTgt spid="10"/>
                                        </p:tgtEl>
                                      </p:cBhvr>
                                    </p:animEffect>
                                    <p:anim calcmode="lin" valueType="num">
                                      <p:cBhvr>
                                        <p:cTn id="31" dur="5000" fill="hold"/>
                                        <p:tgtEl>
                                          <p:spTgt spid="10"/>
                                        </p:tgtEl>
                                        <p:attrNameLst>
                                          <p:attrName>ppt_x</p:attrName>
                                        </p:attrNameLst>
                                      </p:cBhvr>
                                      <p:tavLst>
                                        <p:tav tm="0">
                                          <p:val>
                                            <p:strVal val="#ppt_x"/>
                                          </p:val>
                                        </p:tav>
                                        <p:tav tm="100000">
                                          <p:val>
                                            <p:strVal val="#ppt_x"/>
                                          </p:val>
                                        </p:tav>
                                      </p:tavLst>
                                    </p:anim>
                                    <p:anim calcmode="lin" valueType="num">
                                      <p:cBhvr>
                                        <p:cTn id="32" dur="50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12000"/>
                            </p:stCondLst>
                            <p:childTnLst>
                              <p:par>
                                <p:cTn id="34" presetID="42"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0"/>
                                        <p:tgtEl>
                                          <p:spTgt spid="15"/>
                                        </p:tgtEl>
                                      </p:cBhvr>
                                    </p:animEffect>
                                    <p:anim calcmode="lin" valueType="num">
                                      <p:cBhvr>
                                        <p:cTn id="37" dur="5000" fill="hold"/>
                                        <p:tgtEl>
                                          <p:spTgt spid="15"/>
                                        </p:tgtEl>
                                        <p:attrNameLst>
                                          <p:attrName>ppt_x</p:attrName>
                                        </p:attrNameLst>
                                      </p:cBhvr>
                                      <p:tavLst>
                                        <p:tav tm="0">
                                          <p:val>
                                            <p:strVal val="#ppt_x"/>
                                          </p:val>
                                        </p:tav>
                                        <p:tav tm="100000">
                                          <p:val>
                                            <p:strVal val="#ppt_x"/>
                                          </p:val>
                                        </p:tav>
                                      </p:tavLst>
                                    </p:anim>
                                    <p:anim calcmode="lin" valueType="num">
                                      <p:cBhvr>
                                        <p:cTn id="38" dur="5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0"/>
                                        <p:tgtEl>
                                          <p:spTgt spid="16"/>
                                        </p:tgtEl>
                                      </p:cBhvr>
                                    </p:animEffect>
                                    <p:anim calcmode="lin" valueType="num">
                                      <p:cBhvr>
                                        <p:cTn id="42" dur="5000" fill="hold"/>
                                        <p:tgtEl>
                                          <p:spTgt spid="16"/>
                                        </p:tgtEl>
                                        <p:attrNameLst>
                                          <p:attrName>ppt_x</p:attrName>
                                        </p:attrNameLst>
                                      </p:cBhvr>
                                      <p:tavLst>
                                        <p:tav tm="0">
                                          <p:val>
                                            <p:strVal val="#ppt_x"/>
                                          </p:val>
                                        </p:tav>
                                        <p:tav tm="100000">
                                          <p:val>
                                            <p:strVal val="#ppt_x"/>
                                          </p:val>
                                        </p:tav>
                                      </p:tavLst>
                                    </p:anim>
                                    <p:anim calcmode="lin" valueType="num">
                                      <p:cBhvr>
                                        <p:cTn id="43" dur="50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17000"/>
                            </p:stCondLst>
                            <p:childTnLst>
                              <p:par>
                                <p:cTn id="45" presetID="42"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0"/>
                                        <p:tgtEl>
                                          <p:spTgt spid="11"/>
                                        </p:tgtEl>
                                      </p:cBhvr>
                                    </p:animEffect>
                                    <p:anim calcmode="lin" valueType="num">
                                      <p:cBhvr>
                                        <p:cTn id="48" dur="5000" fill="hold"/>
                                        <p:tgtEl>
                                          <p:spTgt spid="11"/>
                                        </p:tgtEl>
                                        <p:attrNameLst>
                                          <p:attrName>ppt_x</p:attrName>
                                        </p:attrNameLst>
                                      </p:cBhvr>
                                      <p:tavLst>
                                        <p:tav tm="0">
                                          <p:val>
                                            <p:strVal val="#ppt_x"/>
                                          </p:val>
                                        </p:tav>
                                        <p:tav tm="100000">
                                          <p:val>
                                            <p:strVal val="#ppt_x"/>
                                          </p:val>
                                        </p:tav>
                                      </p:tavLst>
                                    </p:anim>
                                    <p:anim calcmode="lin" valueType="num">
                                      <p:cBhvr>
                                        <p:cTn id="49" dur="5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0"/>
                                        <p:tgtEl>
                                          <p:spTgt spid="14"/>
                                        </p:tgtEl>
                                      </p:cBhvr>
                                    </p:animEffect>
                                    <p:anim calcmode="lin" valueType="num">
                                      <p:cBhvr>
                                        <p:cTn id="53" dur="5000" fill="hold"/>
                                        <p:tgtEl>
                                          <p:spTgt spid="14"/>
                                        </p:tgtEl>
                                        <p:attrNameLst>
                                          <p:attrName>ppt_x</p:attrName>
                                        </p:attrNameLst>
                                      </p:cBhvr>
                                      <p:tavLst>
                                        <p:tav tm="0">
                                          <p:val>
                                            <p:strVal val="#ppt_x"/>
                                          </p:val>
                                        </p:tav>
                                        <p:tav tm="100000">
                                          <p:val>
                                            <p:strVal val="#ppt_x"/>
                                          </p:val>
                                        </p:tav>
                                      </p:tavLst>
                                    </p:anim>
                                    <p:anim calcmode="lin" valueType="num">
                                      <p:cBhvr>
                                        <p:cTn id="54" dur="5000" fill="hold"/>
                                        <p:tgtEl>
                                          <p:spTgt spid="14"/>
                                        </p:tgtEl>
                                        <p:attrNameLst>
                                          <p:attrName>ppt_y</p:attrName>
                                        </p:attrNameLst>
                                      </p:cBhvr>
                                      <p:tavLst>
                                        <p:tav tm="0">
                                          <p:val>
                                            <p:strVal val="#ppt_y+.1"/>
                                          </p:val>
                                        </p:tav>
                                        <p:tav tm="100000">
                                          <p:val>
                                            <p:strVal val="#ppt_y"/>
                                          </p:val>
                                        </p:tav>
                                      </p:tavLst>
                                    </p:anim>
                                  </p:childTnLst>
                                </p:cTn>
                              </p:par>
                            </p:childTnLst>
                          </p:cTn>
                        </p:par>
                        <p:par>
                          <p:cTn id="55" fill="hold">
                            <p:stCondLst>
                              <p:cond delay="22000"/>
                            </p:stCondLst>
                            <p:childTnLst>
                              <p:par>
                                <p:cTn id="56" presetID="42"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0"/>
                                        <p:tgtEl>
                                          <p:spTgt spid="12"/>
                                        </p:tgtEl>
                                      </p:cBhvr>
                                    </p:animEffect>
                                    <p:anim calcmode="lin" valueType="num">
                                      <p:cBhvr>
                                        <p:cTn id="59" dur="5000" fill="hold"/>
                                        <p:tgtEl>
                                          <p:spTgt spid="12"/>
                                        </p:tgtEl>
                                        <p:attrNameLst>
                                          <p:attrName>ppt_x</p:attrName>
                                        </p:attrNameLst>
                                      </p:cBhvr>
                                      <p:tavLst>
                                        <p:tav tm="0">
                                          <p:val>
                                            <p:strVal val="#ppt_x"/>
                                          </p:val>
                                        </p:tav>
                                        <p:tav tm="100000">
                                          <p:val>
                                            <p:strVal val="#ppt_x"/>
                                          </p:val>
                                        </p:tav>
                                      </p:tavLst>
                                    </p:anim>
                                    <p:anim calcmode="lin" valueType="num">
                                      <p:cBhvr>
                                        <p:cTn id="60" dur="5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0"/>
                                        <p:tgtEl>
                                          <p:spTgt spid="8"/>
                                        </p:tgtEl>
                                      </p:cBhvr>
                                    </p:animEffect>
                                    <p:anim calcmode="lin" valueType="num">
                                      <p:cBhvr>
                                        <p:cTn id="64" dur="5000" fill="hold"/>
                                        <p:tgtEl>
                                          <p:spTgt spid="8"/>
                                        </p:tgtEl>
                                        <p:attrNameLst>
                                          <p:attrName>ppt_x</p:attrName>
                                        </p:attrNameLst>
                                      </p:cBhvr>
                                      <p:tavLst>
                                        <p:tav tm="0">
                                          <p:val>
                                            <p:strVal val="#ppt_x"/>
                                          </p:val>
                                        </p:tav>
                                        <p:tav tm="100000">
                                          <p:val>
                                            <p:strVal val="#ppt_x"/>
                                          </p:val>
                                        </p:tav>
                                      </p:tavLst>
                                    </p:anim>
                                    <p:anim calcmode="lin" valueType="num">
                                      <p:cBhvr>
                                        <p:cTn id="65" dur="50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27000"/>
                            </p:stCondLst>
                            <p:childTnLst>
                              <p:par>
                                <p:cTn id="67" presetID="42" presetClass="entr" presetSubtype="0" fill="hold"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0"/>
                                        <p:tgtEl>
                                          <p:spTgt spid="2"/>
                                        </p:tgtEl>
                                      </p:cBhvr>
                                    </p:animEffect>
                                    <p:anim calcmode="lin" valueType="num">
                                      <p:cBhvr>
                                        <p:cTn id="70" dur="5000" fill="hold"/>
                                        <p:tgtEl>
                                          <p:spTgt spid="2"/>
                                        </p:tgtEl>
                                        <p:attrNameLst>
                                          <p:attrName>ppt_x</p:attrName>
                                        </p:attrNameLst>
                                      </p:cBhvr>
                                      <p:tavLst>
                                        <p:tav tm="0">
                                          <p:val>
                                            <p:strVal val="#ppt_x"/>
                                          </p:val>
                                        </p:tav>
                                        <p:tav tm="100000">
                                          <p:val>
                                            <p:strVal val="#ppt_x"/>
                                          </p:val>
                                        </p:tav>
                                      </p:tavLst>
                                    </p:anim>
                                    <p:anim calcmode="lin" valueType="num">
                                      <p:cBhvr>
                                        <p:cTn id="71" dur="5000" fill="hold"/>
                                        <p:tgtEl>
                                          <p:spTgt spid="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0"/>
                                        <p:tgtEl>
                                          <p:spTgt spid="17"/>
                                        </p:tgtEl>
                                      </p:cBhvr>
                                    </p:animEffect>
                                    <p:anim calcmode="lin" valueType="num">
                                      <p:cBhvr>
                                        <p:cTn id="75" dur="5000" fill="hold"/>
                                        <p:tgtEl>
                                          <p:spTgt spid="17"/>
                                        </p:tgtEl>
                                        <p:attrNameLst>
                                          <p:attrName>ppt_x</p:attrName>
                                        </p:attrNameLst>
                                      </p:cBhvr>
                                      <p:tavLst>
                                        <p:tav tm="0">
                                          <p:val>
                                            <p:strVal val="#ppt_x"/>
                                          </p:val>
                                        </p:tav>
                                        <p:tav tm="100000">
                                          <p:val>
                                            <p:strVal val="#ppt_x"/>
                                          </p:val>
                                        </p:tav>
                                      </p:tavLst>
                                    </p:anim>
                                    <p:anim calcmode="lin" valueType="num">
                                      <p:cBhvr>
                                        <p:cTn id="76" dur="5000" fill="hold"/>
                                        <p:tgtEl>
                                          <p:spTgt spid="17"/>
                                        </p:tgtEl>
                                        <p:attrNameLst>
                                          <p:attrName>ppt_y</p:attrName>
                                        </p:attrNameLst>
                                      </p:cBhvr>
                                      <p:tavLst>
                                        <p:tav tm="0">
                                          <p:val>
                                            <p:strVal val="#ppt_y+.1"/>
                                          </p:val>
                                        </p:tav>
                                        <p:tav tm="100000">
                                          <p:val>
                                            <p:strVal val="#ppt_y"/>
                                          </p:val>
                                        </p:tav>
                                      </p:tavLst>
                                    </p:anim>
                                  </p:childTnLst>
                                </p:cTn>
                              </p:par>
                            </p:childTnLst>
                          </p:cTn>
                        </p:par>
                        <p:par>
                          <p:cTn id="77" fill="hold">
                            <p:stCondLst>
                              <p:cond delay="32000"/>
                            </p:stCondLst>
                            <p:childTnLst>
                              <p:par>
                                <p:cTn id="78" presetID="42" presetClass="entr" presetSubtype="0" fill="hold" grpId="0" nodeType="afterEffect" nodePh="1">
                                  <p:stCondLst>
                                    <p:cond delay="0"/>
                                  </p:stCondLst>
                                  <p:endCondLst>
                                    <p:cond evt="begin" delay="0">
                                      <p:tn val="78"/>
                                    </p:cond>
                                  </p:endCondLst>
                                  <p:childTnLst>
                                    <p:set>
                                      <p:cBhvr>
                                        <p:cTn id="79" dur="1" fill="hold">
                                          <p:stCondLst>
                                            <p:cond delay="0"/>
                                          </p:stCondLst>
                                        </p:cTn>
                                        <p:tgtEl>
                                          <p:spTgt spid="7"/>
                                        </p:tgtEl>
                                        <p:attrNameLst>
                                          <p:attrName>style.visibility</p:attrName>
                                        </p:attrNameLst>
                                      </p:cBhvr>
                                      <p:to>
                                        <p:strVal val="visible"/>
                                      </p:to>
                                    </p:set>
                                    <p:animEffect transition="in" filter="fade">
                                      <p:cBhvr>
                                        <p:cTn id="80" dur="2000"/>
                                        <p:tgtEl>
                                          <p:spTgt spid="7"/>
                                        </p:tgtEl>
                                      </p:cBhvr>
                                    </p:animEffect>
                                    <p:anim calcmode="lin" valueType="num">
                                      <p:cBhvr>
                                        <p:cTn id="81" dur="2000" fill="hold"/>
                                        <p:tgtEl>
                                          <p:spTgt spid="7"/>
                                        </p:tgtEl>
                                        <p:attrNameLst>
                                          <p:attrName>ppt_x</p:attrName>
                                        </p:attrNameLst>
                                      </p:cBhvr>
                                      <p:tavLst>
                                        <p:tav tm="0">
                                          <p:val>
                                            <p:strVal val="#ppt_x"/>
                                          </p:val>
                                        </p:tav>
                                        <p:tav tm="100000">
                                          <p:val>
                                            <p:strVal val="#ppt_x"/>
                                          </p:val>
                                        </p:tav>
                                      </p:tavLst>
                                    </p:anim>
                                    <p:anim calcmode="lin" valueType="num">
                                      <p:cBhvr>
                                        <p:cTn id="82"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P spid="14" grpId="0"/>
      <p:bldP spid="16" grpId="0"/>
      <p:bldP spid="17" grpId="0"/>
      <p:bldP spid="2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902A42F-B722-40B3-8DD7-629566677E5D}"/>
              </a:ext>
            </a:extLst>
          </p:cNvPr>
          <p:cNvSpPr>
            <a:spLocks noGrp="1"/>
          </p:cNvSpPr>
          <p:nvPr>
            <p:ph type="title"/>
          </p:nvPr>
        </p:nvSpPr>
        <p:spPr>
          <a:xfrm>
            <a:off x="382743" y="260526"/>
            <a:ext cx="6928885" cy="821635"/>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ＭＳ ゴシック" panose="020B0609070205080204" pitchFamily="49" charset="-128"/>
                <a:ea typeface="ＭＳ ゴシック" panose="020B0609070205080204" pitchFamily="49" charset="-128"/>
              </a:rPr>
              <a:t>学習支援に関する事業の様子②</a:t>
            </a:r>
            <a:endParaRPr lang="ja-JP" altLang="en-US" dirty="0">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2241A30D-9D70-4D07-8C23-199F287C7C1D}"/>
              </a:ext>
            </a:extLst>
          </p:cNvPr>
          <p:cNvSpPr txBox="1"/>
          <p:nvPr/>
        </p:nvSpPr>
        <p:spPr>
          <a:xfrm>
            <a:off x="849275" y="3448658"/>
            <a:ext cx="1364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社会科関係</a:t>
            </a:r>
          </a:p>
        </p:txBody>
      </p:sp>
      <p:pic>
        <p:nvPicPr>
          <p:cNvPr id="14" name="図 13">
            <a:extLst>
              <a:ext uri="{FF2B5EF4-FFF2-40B4-BE49-F238E27FC236}">
                <a16:creationId xmlns:a16="http://schemas.microsoft.com/office/drawing/2014/main" id="{1D49E63A-6E1C-4244-9346-4316203B7CF3}"/>
              </a:ext>
            </a:extLst>
          </p:cNvPr>
          <p:cNvPicPr>
            <a:picLocks noChangeAspect="1"/>
          </p:cNvPicPr>
          <p:nvPr/>
        </p:nvPicPr>
        <p:blipFill>
          <a:blip r:embed="rId2"/>
          <a:stretch>
            <a:fillRect/>
          </a:stretch>
        </p:blipFill>
        <p:spPr>
          <a:xfrm>
            <a:off x="3274924" y="1616752"/>
            <a:ext cx="2647661" cy="1833666"/>
          </a:xfrm>
          <a:prstGeom prst="rect">
            <a:avLst/>
          </a:prstGeom>
        </p:spPr>
      </p:pic>
      <p:sp>
        <p:nvSpPr>
          <p:cNvPr id="16" name="テキスト ボックス 15">
            <a:extLst>
              <a:ext uri="{FF2B5EF4-FFF2-40B4-BE49-F238E27FC236}">
                <a16:creationId xmlns:a16="http://schemas.microsoft.com/office/drawing/2014/main" id="{73031037-F6C6-4BB7-B2BC-61575B890B9C}"/>
              </a:ext>
            </a:extLst>
          </p:cNvPr>
          <p:cNvSpPr txBox="1"/>
          <p:nvPr/>
        </p:nvSpPr>
        <p:spPr>
          <a:xfrm>
            <a:off x="4010771" y="3448658"/>
            <a:ext cx="1364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理科関係</a:t>
            </a:r>
          </a:p>
        </p:txBody>
      </p:sp>
      <p:sp>
        <p:nvSpPr>
          <p:cNvPr id="17" name="テキスト ボックス 16">
            <a:extLst>
              <a:ext uri="{FF2B5EF4-FFF2-40B4-BE49-F238E27FC236}">
                <a16:creationId xmlns:a16="http://schemas.microsoft.com/office/drawing/2014/main" id="{A632DBA1-D6D2-49BD-81D0-53177D59423A}"/>
              </a:ext>
            </a:extLst>
          </p:cNvPr>
          <p:cNvSpPr txBox="1"/>
          <p:nvPr/>
        </p:nvSpPr>
        <p:spPr>
          <a:xfrm>
            <a:off x="6597606" y="3425681"/>
            <a:ext cx="2241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音楽科関係</a:t>
            </a: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(19</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a:t>
            </a: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9" name="テキスト ボックス 18">
            <a:extLst>
              <a:ext uri="{FF2B5EF4-FFF2-40B4-BE49-F238E27FC236}">
                <a16:creationId xmlns:a16="http://schemas.microsoft.com/office/drawing/2014/main" id="{BB3A7F17-9D7D-4953-9391-7B5A25AAE592}"/>
              </a:ext>
            </a:extLst>
          </p:cNvPr>
          <p:cNvSpPr txBox="1"/>
          <p:nvPr/>
        </p:nvSpPr>
        <p:spPr>
          <a:xfrm>
            <a:off x="9296719" y="3425681"/>
            <a:ext cx="25404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パソコン関係</a:t>
            </a: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(19</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a:t>
            </a: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6" name="図 5">
            <a:extLst>
              <a:ext uri="{FF2B5EF4-FFF2-40B4-BE49-F238E27FC236}">
                <a16:creationId xmlns:a16="http://schemas.microsoft.com/office/drawing/2014/main" id="{4DC70321-E680-435C-962B-225FEA103C16}"/>
              </a:ext>
            </a:extLst>
          </p:cNvPr>
          <p:cNvPicPr>
            <a:picLocks noChangeAspect="1"/>
          </p:cNvPicPr>
          <p:nvPr/>
        </p:nvPicPr>
        <p:blipFill>
          <a:blip r:embed="rId3"/>
          <a:stretch>
            <a:fillRect/>
          </a:stretch>
        </p:blipFill>
        <p:spPr>
          <a:xfrm>
            <a:off x="354789" y="1616752"/>
            <a:ext cx="2699113" cy="1809751"/>
          </a:xfrm>
          <a:prstGeom prst="rect">
            <a:avLst/>
          </a:prstGeom>
        </p:spPr>
      </p:pic>
      <p:pic>
        <p:nvPicPr>
          <p:cNvPr id="11" name="図 10">
            <a:extLst>
              <a:ext uri="{FF2B5EF4-FFF2-40B4-BE49-F238E27FC236}">
                <a16:creationId xmlns:a16="http://schemas.microsoft.com/office/drawing/2014/main" id="{C33CF25D-EC36-4038-83D1-0A2980C1D922}"/>
              </a:ext>
            </a:extLst>
          </p:cNvPr>
          <p:cNvPicPr>
            <a:picLocks noChangeAspect="1"/>
          </p:cNvPicPr>
          <p:nvPr/>
        </p:nvPicPr>
        <p:blipFill>
          <a:blip r:embed="rId4"/>
          <a:stretch>
            <a:fillRect/>
          </a:stretch>
        </p:blipFill>
        <p:spPr>
          <a:xfrm>
            <a:off x="6139656" y="1649931"/>
            <a:ext cx="2699113" cy="1800225"/>
          </a:xfrm>
          <a:prstGeom prst="rect">
            <a:avLst/>
          </a:prstGeom>
        </p:spPr>
      </p:pic>
      <p:pic>
        <p:nvPicPr>
          <p:cNvPr id="13" name="図 12">
            <a:extLst>
              <a:ext uri="{FF2B5EF4-FFF2-40B4-BE49-F238E27FC236}">
                <a16:creationId xmlns:a16="http://schemas.microsoft.com/office/drawing/2014/main" id="{A6B598A9-4C74-4BE7-BD8D-7305F37BB09E}"/>
              </a:ext>
            </a:extLst>
          </p:cNvPr>
          <p:cNvPicPr>
            <a:picLocks noChangeAspect="1"/>
          </p:cNvPicPr>
          <p:nvPr/>
        </p:nvPicPr>
        <p:blipFill>
          <a:blip r:embed="rId5"/>
          <a:stretch>
            <a:fillRect/>
          </a:stretch>
        </p:blipFill>
        <p:spPr>
          <a:xfrm>
            <a:off x="9134062" y="1649931"/>
            <a:ext cx="2712980" cy="1809751"/>
          </a:xfrm>
          <a:prstGeom prst="rect">
            <a:avLst/>
          </a:prstGeom>
        </p:spPr>
      </p:pic>
      <p:sp>
        <p:nvSpPr>
          <p:cNvPr id="2" name="テキスト ボックス 1">
            <a:extLst>
              <a:ext uri="{FF2B5EF4-FFF2-40B4-BE49-F238E27FC236}">
                <a16:creationId xmlns:a16="http://schemas.microsoft.com/office/drawing/2014/main" id="{C10E619D-AF00-4A43-970C-7F2FF728C5C6}"/>
              </a:ext>
            </a:extLst>
          </p:cNvPr>
          <p:cNvSpPr txBox="1"/>
          <p:nvPr/>
        </p:nvSpPr>
        <p:spPr>
          <a:xfrm>
            <a:off x="197125" y="1192115"/>
            <a:ext cx="1126600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◎楽しいキッズセミナー　</a:t>
            </a:r>
            <a:r>
              <a:rPr kumimoji="1" lang="en-US" altLang="ja-JP"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本年度は、コロナウイルスのため、社会科・理科の２教科を実施</a:t>
            </a:r>
            <a:r>
              <a:rPr kumimoji="1" lang="en-US" altLang="ja-JP"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p:txBody>
      </p:sp>
      <p:sp>
        <p:nvSpPr>
          <p:cNvPr id="8" name="テキスト ボックス 7">
            <a:extLst>
              <a:ext uri="{FF2B5EF4-FFF2-40B4-BE49-F238E27FC236}">
                <a16:creationId xmlns:a16="http://schemas.microsoft.com/office/drawing/2014/main" id="{C245C4C0-3A73-455E-9932-E6CAF3AF734A}"/>
              </a:ext>
            </a:extLst>
          </p:cNvPr>
          <p:cNvSpPr txBox="1"/>
          <p:nvPr/>
        </p:nvSpPr>
        <p:spPr>
          <a:xfrm>
            <a:off x="197125" y="3848048"/>
            <a:ext cx="281987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◎サイエンスキッズ</a:t>
            </a:r>
          </a:p>
        </p:txBody>
      </p:sp>
      <p:pic>
        <p:nvPicPr>
          <p:cNvPr id="21" name="図 20">
            <a:extLst>
              <a:ext uri="{FF2B5EF4-FFF2-40B4-BE49-F238E27FC236}">
                <a16:creationId xmlns:a16="http://schemas.microsoft.com/office/drawing/2014/main" id="{81DA5B79-7849-4ACC-932F-341FAA80FB35}"/>
              </a:ext>
            </a:extLst>
          </p:cNvPr>
          <p:cNvPicPr>
            <a:picLocks noChangeAspect="1"/>
          </p:cNvPicPr>
          <p:nvPr/>
        </p:nvPicPr>
        <p:blipFill>
          <a:blip r:embed="rId6"/>
          <a:stretch>
            <a:fillRect/>
          </a:stretch>
        </p:blipFill>
        <p:spPr>
          <a:xfrm>
            <a:off x="164550" y="4281490"/>
            <a:ext cx="2699113" cy="1821340"/>
          </a:xfrm>
          <a:prstGeom prst="rect">
            <a:avLst/>
          </a:prstGeom>
        </p:spPr>
      </p:pic>
      <p:sp>
        <p:nvSpPr>
          <p:cNvPr id="23" name="テキスト ボックス 22">
            <a:extLst>
              <a:ext uri="{FF2B5EF4-FFF2-40B4-BE49-F238E27FC236}">
                <a16:creationId xmlns:a16="http://schemas.microsoft.com/office/drawing/2014/main" id="{47A9107F-9E07-416E-930C-175EB71C1D78}"/>
              </a:ext>
            </a:extLst>
          </p:cNvPr>
          <p:cNvSpPr txBox="1"/>
          <p:nvPr/>
        </p:nvSpPr>
        <p:spPr>
          <a:xfrm>
            <a:off x="722286" y="6102830"/>
            <a:ext cx="24107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プロペ船を作ろう</a:t>
            </a:r>
          </a:p>
        </p:txBody>
      </p:sp>
      <p:pic>
        <p:nvPicPr>
          <p:cNvPr id="29" name="図 28">
            <a:extLst>
              <a:ext uri="{FF2B5EF4-FFF2-40B4-BE49-F238E27FC236}">
                <a16:creationId xmlns:a16="http://schemas.microsoft.com/office/drawing/2014/main" id="{2F7F8CD1-432A-4E13-A761-598ACD68738C}"/>
              </a:ext>
            </a:extLst>
          </p:cNvPr>
          <p:cNvPicPr>
            <a:picLocks noChangeAspect="1"/>
          </p:cNvPicPr>
          <p:nvPr/>
        </p:nvPicPr>
        <p:blipFill>
          <a:blip r:embed="rId7"/>
          <a:stretch>
            <a:fillRect/>
          </a:stretch>
        </p:blipFill>
        <p:spPr>
          <a:xfrm>
            <a:off x="2746091" y="4292681"/>
            <a:ext cx="2643343" cy="1821340"/>
          </a:xfrm>
          <a:prstGeom prst="rect">
            <a:avLst/>
          </a:prstGeom>
        </p:spPr>
      </p:pic>
      <p:sp>
        <p:nvSpPr>
          <p:cNvPr id="30" name="テキスト ボックス 29">
            <a:extLst>
              <a:ext uri="{FF2B5EF4-FFF2-40B4-BE49-F238E27FC236}">
                <a16:creationId xmlns:a16="http://schemas.microsoft.com/office/drawing/2014/main" id="{6AF319FA-752A-467D-A583-CAF70D44D3F4}"/>
              </a:ext>
            </a:extLst>
          </p:cNvPr>
          <p:cNvSpPr txBox="1"/>
          <p:nvPr/>
        </p:nvSpPr>
        <p:spPr>
          <a:xfrm>
            <a:off x="2776981" y="6114667"/>
            <a:ext cx="296846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葉脈標本と押し花を作ろう</a:t>
            </a:r>
          </a:p>
        </p:txBody>
      </p:sp>
      <p:sp>
        <p:nvSpPr>
          <p:cNvPr id="32" name="テキスト ボックス 31">
            <a:extLst>
              <a:ext uri="{FF2B5EF4-FFF2-40B4-BE49-F238E27FC236}">
                <a16:creationId xmlns:a16="http://schemas.microsoft.com/office/drawing/2014/main" id="{D978C177-D319-49A4-9355-D8BB2CF99166}"/>
              </a:ext>
            </a:extLst>
          </p:cNvPr>
          <p:cNvSpPr txBox="1"/>
          <p:nvPr/>
        </p:nvSpPr>
        <p:spPr>
          <a:xfrm>
            <a:off x="5482655" y="3867074"/>
            <a:ext cx="136466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◎寺子屋</a:t>
            </a:r>
          </a:p>
        </p:txBody>
      </p:sp>
      <p:sp>
        <p:nvSpPr>
          <p:cNvPr id="33" name="テキスト ボックス 32">
            <a:extLst>
              <a:ext uri="{FF2B5EF4-FFF2-40B4-BE49-F238E27FC236}">
                <a16:creationId xmlns:a16="http://schemas.microsoft.com/office/drawing/2014/main" id="{D8C95F97-0970-447A-824E-D396C19A1D17}"/>
              </a:ext>
            </a:extLst>
          </p:cNvPr>
          <p:cNvSpPr txBox="1"/>
          <p:nvPr/>
        </p:nvSpPr>
        <p:spPr>
          <a:xfrm>
            <a:off x="5633675" y="6114667"/>
            <a:ext cx="190933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学習支援（英語）</a:t>
            </a:r>
          </a:p>
        </p:txBody>
      </p:sp>
      <p:pic>
        <p:nvPicPr>
          <p:cNvPr id="35" name="図 34">
            <a:extLst>
              <a:ext uri="{FF2B5EF4-FFF2-40B4-BE49-F238E27FC236}">
                <a16:creationId xmlns:a16="http://schemas.microsoft.com/office/drawing/2014/main" id="{0075A8D2-0870-450A-B4AE-76DFB91E354C}"/>
              </a:ext>
            </a:extLst>
          </p:cNvPr>
          <p:cNvPicPr>
            <a:picLocks noChangeAspect="1"/>
          </p:cNvPicPr>
          <p:nvPr/>
        </p:nvPicPr>
        <p:blipFill>
          <a:blip r:embed="rId8"/>
          <a:stretch>
            <a:fillRect/>
          </a:stretch>
        </p:blipFill>
        <p:spPr>
          <a:xfrm>
            <a:off x="5532334" y="4370023"/>
            <a:ext cx="2622191" cy="1759155"/>
          </a:xfrm>
          <a:prstGeom prst="rect">
            <a:avLst/>
          </a:prstGeom>
        </p:spPr>
      </p:pic>
      <p:pic>
        <p:nvPicPr>
          <p:cNvPr id="34" name="図 33">
            <a:extLst>
              <a:ext uri="{FF2B5EF4-FFF2-40B4-BE49-F238E27FC236}">
                <a16:creationId xmlns:a16="http://schemas.microsoft.com/office/drawing/2014/main" id="{007F295D-91AE-4B7C-B5F0-8FFEBB3BF409}"/>
              </a:ext>
            </a:extLst>
          </p:cNvPr>
          <p:cNvPicPr>
            <a:picLocks noChangeAspect="1"/>
          </p:cNvPicPr>
          <p:nvPr/>
        </p:nvPicPr>
        <p:blipFill>
          <a:blip r:embed="rId9"/>
          <a:stretch>
            <a:fillRect/>
          </a:stretch>
        </p:blipFill>
        <p:spPr>
          <a:xfrm>
            <a:off x="7431238" y="4371710"/>
            <a:ext cx="2712979" cy="1757468"/>
          </a:xfrm>
          <a:prstGeom prst="rect">
            <a:avLst/>
          </a:prstGeom>
        </p:spPr>
      </p:pic>
      <p:sp>
        <p:nvSpPr>
          <p:cNvPr id="36" name="テキスト ボックス 35">
            <a:extLst>
              <a:ext uri="{FF2B5EF4-FFF2-40B4-BE49-F238E27FC236}">
                <a16:creationId xmlns:a16="http://schemas.microsoft.com/office/drawing/2014/main" id="{61F09ABC-D895-4BFB-94FC-0DBC4B3477A9}"/>
              </a:ext>
            </a:extLst>
          </p:cNvPr>
          <p:cNvSpPr txBox="1"/>
          <p:nvPr/>
        </p:nvSpPr>
        <p:spPr>
          <a:xfrm>
            <a:off x="7120961" y="6085790"/>
            <a:ext cx="292706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体験活動</a:t>
            </a:r>
            <a:endPar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ペットボトルロケット</a:t>
            </a: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 name="テキスト ボックス 4">
            <a:extLst>
              <a:ext uri="{FF2B5EF4-FFF2-40B4-BE49-F238E27FC236}">
                <a16:creationId xmlns:a16="http://schemas.microsoft.com/office/drawing/2014/main" id="{AFD3AA3A-DF7B-4E5B-A75D-CCD1FADF704C}"/>
              </a:ext>
            </a:extLst>
          </p:cNvPr>
          <p:cNvSpPr txBox="1"/>
          <p:nvPr/>
        </p:nvSpPr>
        <p:spPr>
          <a:xfrm>
            <a:off x="6280018" y="6441384"/>
            <a:ext cx="10316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pic>
        <p:nvPicPr>
          <p:cNvPr id="4" name="図 3">
            <a:extLst>
              <a:ext uri="{FF2B5EF4-FFF2-40B4-BE49-F238E27FC236}">
                <a16:creationId xmlns:a16="http://schemas.microsoft.com/office/drawing/2014/main" id="{E1CEC61D-34F7-459C-997E-DD80C111A791}"/>
              </a:ext>
            </a:extLst>
          </p:cNvPr>
          <p:cNvPicPr>
            <a:picLocks noChangeAspect="1"/>
          </p:cNvPicPr>
          <p:nvPr/>
        </p:nvPicPr>
        <p:blipFill>
          <a:blip r:embed="rId10"/>
          <a:stretch>
            <a:fillRect/>
          </a:stretch>
        </p:blipFill>
        <p:spPr>
          <a:xfrm>
            <a:off x="9784317" y="4370023"/>
            <a:ext cx="2266119" cy="1759155"/>
          </a:xfrm>
          <a:prstGeom prst="rect">
            <a:avLst/>
          </a:prstGeom>
        </p:spPr>
      </p:pic>
      <p:sp>
        <p:nvSpPr>
          <p:cNvPr id="12" name="テキスト ボックス 11">
            <a:extLst>
              <a:ext uri="{FF2B5EF4-FFF2-40B4-BE49-F238E27FC236}">
                <a16:creationId xmlns:a16="http://schemas.microsoft.com/office/drawing/2014/main" id="{73F03542-3E20-4E70-80F3-DC510B089F00}"/>
              </a:ext>
            </a:extLst>
          </p:cNvPr>
          <p:cNvSpPr txBox="1"/>
          <p:nvPr/>
        </p:nvSpPr>
        <p:spPr>
          <a:xfrm>
            <a:off x="9784318" y="6069890"/>
            <a:ext cx="224313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ハッピ－タウン分教室</a:t>
            </a:r>
          </a:p>
        </p:txBody>
      </p:sp>
    </p:spTree>
    <p:extLst>
      <p:ext uri="{BB962C8B-B14F-4D97-AF65-F5344CB8AC3E}">
        <p14:creationId xmlns:p14="http://schemas.microsoft.com/office/powerpoint/2010/main" val="2548972590"/>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3000" fill="hold"/>
                                        <p:tgtEl>
                                          <p:spTgt spid="6"/>
                                        </p:tgtEl>
                                        <p:attrNameLst>
                                          <p:attrName>ppt_w</p:attrName>
                                        </p:attrNameLst>
                                      </p:cBhvr>
                                      <p:tavLst>
                                        <p:tav tm="0">
                                          <p:val>
                                            <p:fltVal val="0"/>
                                          </p:val>
                                        </p:tav>
                                        <p:tav tm="100000">
                                          <p:val>
                                            <p:strVal val="#ppt_w"/>
                                          </p:val>
                                        </p:tav>
                                      </p:tavLst>
                                    </p:anim>
                                    <p:anim calcmode="lin" valueType="num">
                                      <p:cBhvr>
                                        <p:cTn id="18" dur="3000" fill="hold"/>
                                        <p:tgtEl>
                                          <p:spTgt spid="6"/>
                                        </p:tgtEl>
                                        <p:attrNameLst>
                                          <p:attrName>ppt_h</p:attrName>
                                        </p:attrNameLst>
                                      </p:cBhvr>
                                      <p:tavLst>
                                        <p:tav tm="0">
                                          <p:val>
                                            <p:fltVal val="0"/>
                                          </p:val>
                                        </p:tav>
                                        <p:tav tm="100000">
                                          <p:val>
                                            <p:strVal val="#ppt_h"/>
                                          </p:val>
                                        </p:tav>
                                      </p:tavLst>
                                    </p:anim>
                                    <p:animEffect transition="in" filter="fade">
                                      <p:cBhvr>
                                        <p:cTn id="19" dur="30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fltVal val="0"/>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animEffect transition="in" filter="fade">
                                      <p:cBhvr>
                                        <p:cTn id="24" dur="20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3000" fill="hold"/>
                                        <p:tgtEl>
                                          <p:spTgt spid="14"/>
                                        </p:tgtEl>
                                        <p:attrNameLst>
                                          <p:attrName>ppt_w</p:attrName>
                                        </p:attrNameLst>
                                      </p:cBhvr>
                                      <p:tavLst>
                                        <p:tav tm="0">
                                          <p:val>
                                            <p:fltVal val="0"/>
                                          </p:val>
                                        </p:tav>
                                        <p:tav tm="100000">
                                          <p:val>
                                            <p:strVal val="#ppt_w"/>
                                          </p:val>
                                        </p:tav>
                                      </p:tavLst>
                                    </p:anim>
                                    <p:anim calcmode="lin" valueType="num">
                                      <p:cBhvr>
                                        <p:cTn id="28" dur="3000" fill="hold"/>
                                        <p:tgtEl>
                                          <p:spTgt spid="14"/>
                                        </p:tgtEl>
                                        <p:attrNameLst>
                                          <p:attrName>ppt_h</p:attrName>
                                        </p:attrNameLst>
                                      </p:cBhvr>
                                      <p:tavLst>
                                        <p:tav tm="0">
                                          <p:val>
                                            <p:fltVal val="0"/>
                                          </p:val>
                                        </p:tav>
                                        <p:tav tm="100000">
                                          <p:val>
                                            <p:strVal val="#ppt_h"/>
                                          </p:val>
                                        </p:tav>
                                      </p:tavLst>
                                    </p:anim>
                                    <p:animEffect transition="in" filter="fade">
                                      <p:cBhvr>
                                        <p:cTn id="29" dur="30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000" fill="hold"/>
                                        <p:tgtEl>
                                          <p:spTgt spid="16"/>
                                        </p:tgtEl>
                                        <p:attrNameLst>
                                          <p:attrName>ppt_w</p:attrName>
                                        </p:attrNameLst>
                                      </p:cBhvr>
                                      <p:tavLst>
                                        <p:tav tm="0">
                                          <p:val>
                                            <p:fltVal val="0"/>
                                          </p:val>
                                        </p:tav>
                                        <p:tav tm="100000">
                                          <p:val>
                                            <p:strVal val="#ppt_w"/>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Effect transition="in" filter="fade">
                                      <p:cBhvr>
                                        <p:cTn id="34" dur="20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fltVal val="0"/>
                                          </p:val>
                                        </p:tav>
                                        <p:tav tm="100000">
                                          <p:val>
                                            <p:strVal val="#ppt_w"/>
                                          </p:val>
                                        </p:tav>
                                      </p:tavLst>
                                    </p:anim>
                                    <p:anim calcmode="lin" valueType="num">
                                      <p:cBhvr>
                                        <p:cTn id="38" dur="3000" fill="hold"/>
                                        <p:tgtEl>
                                          <p:spTgt spid="11"/>
                                        </p:tgtEl>
                                        <p:attrNameLst>
                                          <p:attrName>ppt_h</p:attrName>
                                        </p:attrNameLst>
                                      </p:cBhvr>
                                      <p:tavLst>
                                        <p:tav tm="0">
                                          <p:val>
                                            <p:fltVal val="0"/>
                                          </p:val>
                                        </p:tav>
                                        <p:tav tm="100000">
                                          <p:val>
                                            <p:strVal val="#ppt_h"/>
                                          </p:val>
                                        </p:tav>
                                      </p:tavLst>
                                    </p:anim>
                                    <p:animEffect transition="in" filter="fade">
                                      <p:cBhvr>
                                        <p:cTn id="39" dur="30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0" fill="hold"/>
                                        <p:tgtEl>
                                          <p:spTgt spid="17"/>
                                        </p:tgtEl>
                                        <p:attrNameLst>
                                          <p:attrName>ppt_w</p:attrName>
                                        </p:attrNameLst>
                                      </p:cBhvr>
                                      <p:tavLst>
                                        <p:tav tm="0">
                                          <p:val>
                                            <p:fltVal val="0"/>
                                          </p:val>
                                        </p:tav>
                                        <p:tav tm="100000">
                                          <p:val>
                                            <p:strVal val="#ppt_w"/>
                                          </p:val>
                                        </p:tav>
                                      </p:tavLst>
                                    </p:anim>
                                    <p:anim calcmode="lin" valueType="num">
                                      <p:cBhvr>
                                        <p:cTn id="43" dur="2000" fill="hold"/>
                                        <p:tgtEl>
                                          <p:spTgt spid="17"/>
                                        </p:tgtEl>
                                        <p:attrNameLst>
                                          <p:attrName>ppt_h</p:attrName>
                                        </p:attrNameLst>
                                      </p:cBhvr>
                                      <p:tavLst>
                                        <p:tav tm="0">
                                          <p:val>
                                            <p:fltVal val="0"/>
                                          </p:val>
                                        </p:tav>
                                        <p:tav tm="100000">
                                          <p:val>
                                            <p:strVal val="#ppt_h"/>
                                          </p:val>
                                        </p:tav>
                                      </p:tavLst>
                                    </p:anim>
                                    <p:animEffect transition="in" filter="fade">
                                      <p:cBhvr>
                                        <p:cTn id="44" dur="20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3000" fill="hold"/>
                                        <p:tgtEl>
                                          <p:spTgt spid="13"/>
                                        </p:tgtEl>
                                        <p:attrNameLst>
                                          <p:attrName>ppt_w</p:attrName>
                                        </p:attrNameLst>
                                      </p:cBhvr>
                                      <p:tavLst>
                                        <p:tav tm="0">
                                          <p:val>
                                            <p:fltVal val="0"/>
                                          </p:val>
                                        </p:tav>
                                        <p:tav tm="100000">
                                          <p:val>
                                            <p:strVal val="#ppt_w"/>
                                          </p:val>
                                        </p:tav>
                                      </p:tavLst>
                                    </p:anim>
                                    <p:anim calcmode="lin" valueType="num">
                                      <p:cBhvr>
                                        <p:cTn id="48" dur="3000" fill="hold"/>
                                        <p:tgtEl>
                                          <p:spTgt spid="13"/>
                                        </p:tgtEl>
                                        <p:attrNameLst>
                                          <p:attrName>ppt_h</p:attrName>
                                        </p:attrNameLst>
                                      </p:cBhvr>
                                      <p:tavLst>
                                        <p:tav tm="0">
                                          <p:val>
                                            <p:fltVal val="0"/>
                                          </p:val>
                                        </p:tav>
                                        <p:tav tm="100000">
                                          <p:val>
                                            <p:strVal val="#ppt_h"/>
                                          </p:val>
                                        </p:tav>
                                      </p:tavLst>
                                    </p:anim>
                                    <p:animEffect transition="in" filter="fade">
                                      <p:cBhvr>
                                        <p:cTn id="49" dur="30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2000" fill="hold"/>
                                        <p:tgtEl>
                                          <p:spTgt spid="19"/>
                                        </p:tgtEl>
                                        <p:attrNameLst>
                                          <p:attrName>ppt_w</p:attrName>
                                        </p:attrNameLst>
                                      </p:cBhvr>
                                      <p:tavLst>
                                        <p:tav tm="0">
                                          <p:val>
                                            <p:fltVal val="0"/>
                                          </p:val>
                                        </p:tav>
                                        <p:tav tm="100000">
                                          <p:val>
                                            <p:strVal val="#ppt_w"/>
                                          </p:val>
                                        </p:tav>
                                      </p:tavLst>
                                    </p:anim>
                                    <p:anim calcmode="lin" valueType="num">
                                      <p:cBhvr>
                                        <p:cTn id="53" dur="2000" fill="hold"/>
                                        <p:tgtEl>
                                          <p:spTgt spid="19"/>
                                        </p:tgtEl>
                                        <p:attrNameLst>
                                          <p:attrName>ppt_h</p:attrName>
                                        </p:attrNameLst>
                                      </p:cBhvr>
                                      <p:tavLst>
                                        <p:tav tm="0">
                                          <p:val>
                                            <p:fltVal val="0"/>
                                          </p:val>
                                        </p:tav>
                                        <p:tav tm="100000">
                                          <p:val>
                                            <p:strVal val="#ppt_h"/>
                                          </p:val>
                                        </p:tav>
                                      </p:tavLst>
                                    </p:anim>
                                    <p:animEffect transition="in" filter="fade">
                                      <p:cBhvr>
                                        <p:cTn id="54" dur="2000"/>
                                        <p:tgtEl>
                                          <p:spTgt spid="19"/>
                                        </p:tgtEl>
                                      </p:cBhvr>
                                    </p:animEffect>
                                  </p:childTnLst>
                                </p:cTn>
                              </p:par>
                            </p:childTnLst>
                          </p:cTn>
                        </p:par>
                        <p:par>
                          <p:cTn id="55" fill="hold">
                            <p:stCondLst>
                              <p:cond delay="5500"/>
                            </p:stCondLst>
                            <p:childTnLst>
                              <p:par>
                                <p:cTn id="56" presetID="53" presetClass="entr" presetSubtype="16"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2000" fill="hold"/>
                                        <p:tgtEl>
                                          <p:spTgt spid="8"/>
                                        </p:tgtEl>
                                        <p:attrNameLst>
                                          <p:attrName>ppt_w</p:attrName>
                                        </p:attrNameLst>
                                      </p:cBhvr>
                                      <p:tavLst>
                                        <p:tav tm="0">
                                          <p:val>
                                            <p:fltVal val="0"/>
                                          </p:val>
                                        </p:tav>
                                        <p:tav tm="100000">
                                          <p:val>
                                            <p:strVal val="#ppt_w"/>
                                          </p:val>
                                        </p:tav>
                                      </p:tavLst>
                                    </p:anim>
                                    <p:anim calcmode="lin" valueType="num">
                                      <p:cBhvr>
                                        <p:cTn id="59" dur="2000" fill="hold"/>
                                        <p:tgtEl>
                                          <p:spTgt spid="8"/>
                                        </p:tgtEl>
                                        <p:attrNameLst>
                                          <p:attrName>ppt_h</p:attrName>
                                        </p:attrNameLst>
                                      </p:cBhvr>
                                      <p:tavLst>
                                        <p:tav tm="0">
                                          <p:val>
                                            <p:fltVal val="0"/>
                                          </p:val>
                                        </p:tav>
                                        <p:tav tm="100000">
                                          <p:val>
                                            <p:strVal val="#ppt_h"/>
                                          </p:val>
                                        </p:tav>
                                      </p:tavLst>
                                    </p:anim>
                                    <p:animEffect transition="in" filter="fade">
                                      <p:cBhvr>
                                        <p:cTn id="60" dur="2000"/>
                                        <p:tgtEl>
                                          <p:spTgt spid="8"/>
                                        </p:tgtEl>
                                      </p:cBhvr>
                                    </p:animEffect>
                                  </p:childTnLst>
                                </p:cTn>
                              </p:par>
                            </p:childTnLst>
                          </p:cTn>
                        </p:par>
                        <p:par>
                          <p:cTn id="61" fill="hold">
                            <p:stCondLst>
                              <p:cond delay="7500"/>
                            </p:stCondLst>
                            <p:childTnLst>
                              <p:par>
                                <p:cTn id="62" presetID="53" presetClass="entr" presetSubtype="16"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3000" fill="hold"/>
                                        <p:tgtEl>
                                          <p:spTgt spid="21"/>
                                        </p:tgtEl>
                                        <p:attrNameLst>
                                          <p:attrName>ppt_w</p:attrName>
                                        </p:attrNameLst>
                                      </p:cBhvr>
                                      <p:tavLst>
                                        <p:tav tm="0">
                                          <p:val>
                                            <p:fltVal val="0"/>
                                          </p:val>
                                        </p:tav>
                                        <p:tav tm="100000">
                                          <p:val>
                                            <p:strVal val="#ppt_w"/>
                                          </p:val>
                                        </p:tav>
                                      </p:tavLst>
                                    </p:anim>
                                    <p:anim calcmode="lin" valueType="num">
                                      <p:cBhvr>
                                        <p:cTn id="65" dur="3000" fill="hold"/>
                                        <p:tgtEl>
                                          <p:spTgt spid="21"/>
                                        </p:tgtEl>
                                        <p:attrNameLst>
                                          <p:attrName>ppt_h</p:attrName>
                                        </p:attrNameLst>
                                      </p:cBhvr>
                                      <p:tavLst>
                                        <p:tav tm="0">
                                          <p:val>
                                            <p:fltVal val="0"/>
                                          </p:val>
                                        </p:tav>
                                        <p:tav tm="100000">
                                          <p:val>
                                            <p:strVal val="#ppt_h"/>
                                          </p:val>
                                        </p:tav>
                                      </p:tavLst>
                                    </p:anim>
                                    <p:animEffect transition="in" filter="fade">
                                      <p:cBhvr>
                                        <p:cTn id="66" dur="3000"/>
                                        <p:tgtEl>
                                          <p:spTgt spid="21"/>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000" fill="hold"/>
                                        <p:tgtEl>
                                          <p:spTgt spid="23"/>
                                        </p:tgtEl>
                                        <p:attrNameLst>
                                          <p:attrName>ppt_w</p:attrName>
                                        </p:attrNameLst>
                                      </p:cBhvr>
                                      <p:tavLst>
                                        <p:tav tm="0">
                                          <p:val>
                                            <p:fltVal val="0"/>
                                          </p:val>
                                        </p:tav>
                                        <p:tav tm="100000">
                                          <p:val>
                                            <p:strVal val="#ppt_w"/>
                                          </p:val>
                                        </p:tav>
                                      </p:tavLst>
                                    </p:anim>
                                    <p:anim calcmode="lin" valueType="num">
                                      <p:cBhvr>
                                        <p:cTn id="70" dur="2000" fill="hold"/>
                                        <p:tgtEl>
                                          <p:spTgt spid="23"/>
                                        </p:tgtEl>
                                        <p:attrNameLst>
                                          <p:attrName>ppt_h</p:attrName>
                                        </p:attrNameLst>
                                      </p:cBhvr>
                                      <p:tavLst>
                                        <p:tav tm="0">
                                          <p:val>
                                            <p:fltVal val="0"/>
                                          </p:val>
                                        </p:tav>
                                        <p:tav tm="100000">
                                          <p:val>
                                            <p:strVal val="#ppt_h"/>
                                          </p:val>
                                        </p:tav>
                                      </p:tavLst>
                                    </p:anim>
                                    <p:animEffect transition="in" filter="fade">
                                      <p:cBhvr>
                                        <p:cTn id="71" dur="2000"/>
                                        <p:tgtEl>
                                          <p:spTgt spid="23"/>
                                        </p:tgtEl>
                                      </p:cBhvr>
                                    </p:animEffec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3000" fill="hold"/>
                                        <p:tgtEl>
                                          <p:spTgt spid="29"/>
                                        </p:tgtEl>
                                        <p:attrNameLst>
                                          <p:attrName>ppt_w</p:attrName>
                                        </p:attrNameLst>
                                      </p:cBhvr>
                                      <p:tavLst>
                                        <p:tav tm="0">
                                          <p:val>
                                            <p:fltVal val="0"/>
                                          </p:val>
                                        </p:tav>
                                        <p:tav tm="100000">
                                          <p:val>
                                            <p:strVal val="#ppt_w"/>
                                          </p:val>
                                        </p:tav>
                                      </p:tavLst>
                                    </p:anim>
                                    <p:anim calcmode="lin" valueType="num">
                                      <p:cBhvr>
                                        <p:cTn id="75" dur="3000" fill="hold"/>
                                        <p:tgtEl>
                                          <p:spTgt spid="29"/>
                                        </p:tgtEl>
                                        <p:attrNameLst>
                                          <p:attrName>ppt_h</p:attrName>
                                        </p:attrNameLst>
                                      </p:cBhvr>
                                      <p:tavLst>
                                        <p:tav tm="0">
                                          <p:val>
                                            <p:fltVal val="0"/>
                                          </p:val>
                                        </p:tav>
                                        <p:tav tm="100000">
                                          <p:val>
                                            <p:strVal val="#ppt_h"/>
                                          </p:val>
                                        </p:tav>
                                      </p:tavLst>
                                    </p:anim>
                                    <p:animEffect transition="in" filter="fade">
                                      <p:cBhvr>
                                        <p:cTn id="76" dur="3000"/>
                                        <p:tgtEl>
                                          <p:spTgt spid="2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2000" fill="hold"/>
                                        <p:tgtEl>
                                          <p:spTgt spid="30"/>
                                        </p:tgtEl>
                                        <p:attrNameLst>
                                          <p:attrName>ppt_w</p:attrName>
                                        </p:attrNameLst>
                                      </p:cBhvr>
                                      <p:tavLst>
                                        <p:tav tm="0">
                                          <p:val>
                                            <p:fltVal val="0"/>
                                          </p:val>
                                        </p:tav>
                                        <p:tav tm="100000">
                                          <p:val>
                                            <p:strVal val="#ppt_w"/>
                                          </p:val>
                                        </p:tav>
                                      </p:tavLst>
                                    </p:anim>
                                    <p:anim calcmode="lin" valueType="num">
                                      <p:cBhvr>
                                        <p:cTn id="80" dur="2000" fill="hold"/>
                                        <p:tgtEl>
                                          <p:spTgt spid="30"/>
                                        </p:tgtEl>
                                        <p:attrNameLst>
                                          <p:attrName>ppt_h</p:attrName>
                                        </p:attrNameLst>
                                      </p:cBhvr>
                                      <p:tavLst>
                                        <p:tav tm="0">
                                          <p:val>
                                            <p:fltVal val="0"/>
                                          </p:val>
                                        </p:tav>
                                        <p:tav tm="100000">
                                          <p:val>
                                            <p:strVal val="#ppt_h"/>
                                          </p:val>
                                        </p:tav>
                                      </p:tavLst>
                                    </p:anim>
                                    <p:animEffect transition="in" filter="fade">
                                      <p:cBhvr>
                                        <p:cTn id="81" dur="2000"/>
                                        <p:tgtEl>
                                          <p:spTgt spid="30"/>
                                        </p:tgtEl>
                                      </p:cBhvr>
                                    </p:animEffect>
                                  </p:childTnLst>
                                </p:cTn>
                              </p:par>
                            </p:childTnLst>
                          </p:cTn>
                        </p:par>
                        <p:par>
                          <p:cTn id="82" fill="hold">
                            <p:stCondLst>
                              <p:cond delay="10500"/>
                            </p:stCondLst>
                            <p:childTnLst>
                              <p:par>
                                <p:cTn id="83" presetID="53" presetClass="entr" presetSubtype="16"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p:cTn id="85" dur="2000" fill="hold"/>
                                        <p:tgtEl>
                                          <p:spTgt spid="32"/>
                                        </p:tgtEl>
                                        <p:attrNameLst>
                                          <p:attrName>ppt_w</p:attrName>
                                        </p:attrNameLst>
                                      </p:cBhvr>
                                      <p:tavLst>
                                        <p:tav tm="0">
                                          <p:val>
                                            <p:fltVal val="0"/>
                                          </p:val>
                                        </p:tav>
                                        <p:tav tm="100000">
                                          <p:val>
                                            <p:strVal val="#ppt_w"/>
                                          </p:val>
                                        </p:tav>
                                      </p:tavLst>
                                    </p:anim>
                                    <p:anim calcmode="lin" valueType="num">
                                      <p:cBhvr>
                                        <p:cTn id="86" dur="2000" fill="hold"/>
                                        <p:tgtEl>
                                          <p:spTgt spid="32"/>
                                        </p:tgtEl>
                                        <p:attrNameLst>
                                          <p:attrName>ppt_h</p:attrName>
                                        </p:attrNameLst>
                                      </p:cBhvr>
                                      <p:tavLst>
                                        <p:tav tm="0">
                                          <p:val>
                                            <p:fltVal val="0"/>
                                          </p:val>
                                        </p:tav>
                                        <p:tav tm="100000">
                                          <p:val>
                                            <p:strVal val="#ppt_h"/>
                                          </p:val>
                                        </p:tav>
                                      </p:tavLst>
                                    </p:anim>
                                    <p:animEffect transition="in" filter="fade">
                                      <p:cBhvr>
                                        <p:cTn id="87" dur="2000"/>
                                        <p:tgtEl>
                                          <p:spTgt spid="32"/>
                                        </p:tgtEl>
                                      </p:cBhvr>
                                    </p:animEffect>
                                  </p:childTnLst>
                                </p:cTn>
                              </p:par>
                            </p:childTnLst>
                          </p:cTn>
                        </p:par>
                        <p:par>
                          <p:cTn id="88" fill="hold">
                            <p:stCondLst>
                              <p:cond delay="12500"/>
                            </p:stCondLst>
                            <p:childTnLst>
                              <p:par>
                                <p:cTn id="89" presetID="53" presetClass="entr" presetSubtype="16"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3000" fill="hold"/>
                                        <p:tgtEl>
                                          <p:spTgt spid="35"/>
                                        </p:tgtEl>
                                        <p:attrNameLst>
                                          <p:attrName>ppt_w</p:attrName>
                                        </p:attrNameLst>
                                      </p:cBhvr>
                                      <p:tavLst>
                                        <p:tav tm="0">
                                          <p:val>
                                            <p:fltVal val="0"/>
                                          </p:val>
                                        </p:tav>
                                        <p:tav tm="100000">
                                          <p:val>
                                            <p:strVal val="#ppt_w"/>
                                          </p:val>
                                        </p:tav>
                                      </p:tavLst>
                                    </p:anim>
                                    <p:anim calcmode="lin" valueType="num">
                                      <p:cBhvr>
                                        <p:cTn id="92" dur="3000" fill="hold"/>
                                        <p:tgtEl>
                                          <p:spTgt spid="35"/>
                                        </p:tgtEl>
                                        <p:attrNameLst>
                                          <p:attrName>ppt_h</p:attrName>
                                        </p:attrNameLst>
                                      </p:cBhvr>
                                      <p:tavLst>
                                        <p:tav tm="0">
                                          <p:val>
                                            <p:fltVal val="0"/>
                                          </p:val>
                                        </p:tav>
                                        <p:tav tm="100000">
                                          <p:val>
                                            <p:strVal val="#ppt_h"/>
                                          </p:val>
                                        </p:tav>
                                      </p:tavLst>
                                    </p:anim>
                                    <p:animEffect transition="in" filter="fade">
                                      <p:cBhvr>
                                        <p:cTn id="93" dur="3000"/>
                                        <p:tgtEl>
                                          <p:spTgt spid="3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3000" fill="hold"/>
                                        <p:tgtEl>
                                          <p:spTgt spid="34"/>
                                        </p:tgtEl>
                                        <p:attrNameLst>
                                          <p:attrName>ppt_w</p:attrName>
                                        </p:attrNameLst>
                                      </p:cBhvr>
                                      <p:tavLst>
                                        <p:tav tm="0">
                                          <p:val>
                                            <p:fltVal val="0"/>
                                          </p:val>
                                        </p:tav>
                                        <p:tav tm="100000">
                                          <p:val>
                                            <p:strVal val="#ppt_w"/>
                                          </p:val>
                                        </p:tav>
                                      </p:tavLst>
                                    </p:anim>
                                    <p:anim calcmode="lin" valueType="num">
                                      <p:cBhvr>
                                        <p:cTn id="102" dur="3000" fill="hold"/>
                                        <p:tgtEl>
                                          <p:spTgt spid="34"/>
                                        </p:tgtEl>
                                        <p:attrNameLst>
                                          <p:attrName>ppt_h</p:attrName>
                                        </p:attrNameLst>
                                      </p:cBhvr>
                                      <p:tavLst>
                                        <p:tav tm="0">
                                          <p:val>
                                            <p:fltVal val="0"/>
                                          </p:val>
                                        </p:tav>
                                        <p:tav tm="100000">
                                          <p:val>
                                            <p:strVal val="#ppt_h"/>
                                          </p:val>
                                        </p:tav>
                                      </p:tavLst>
                                    </p:anim>
                                    <p:animEffect transition="in" filter="fade">
                                      <p:cBhvr>
                                        <p:cTn id="103" dur="3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p:cTn id="106" dur="2000" fill="hold"/>
                                        <p:tgtEl>
                                          <p:spTgt spid="36"/>
                                        </p:tgtEl>
                                        <p:attrNameLst>
                                          <p:attrName>ppt_w</p:attrName>
                                        </p:attrNameLst>
                                      </p:cBhvr>
                                      <p:tavLst>
                                        <p:tav tm="0">
                                          <p:val>
                                            <p:fltVal val="0"/>
                                          </p:val>
                                        </p:tav>
                                        <p:tav tm="100000">
                                          <p:val>
                                            <p:strVal val="#ppt_w"/>
                                          </p:val>
                                        </p:tav>
                                      </p:tavLst>
                                    </p:anim>
                                    <p:anim calcmode="lin" valueType="num">
                                      <p:cBhvr>
                                        <p:cTn id="107" dur="2000" fill="hold"/>
                                        <p:tgtEl>
                                          <p:spTgt spid="36"/>
                                        </p:tgtEl>
                                        <p:attrNameLst>
                                          <p:attrName>ppt_h</p:attrName>
                                        </p:attrNameLst>
                                      </p:cBhvr>
                                      <p:tavLst>
                                        <p:tav tm="0">
                                          <p:val>
                                            <p:fltVal val="0"/>
                                          </p:val>
                                        </p:tav>
                                        <p:tav tm="100000">
                                          <p:val>
                                            <p:strVal val="#ppt_h"/>
                                          </p:val>
                                        </p:tav>
                                      </p:tavLst>
                                    </p:anim>
                                    <p:animEffect transition="in" filter="fade">
                                      <p:cBhvr>
                                        <p:cTn id="108" dur="2000"/>
                                        <p:tgtEl>
                                          <p:spTgt spid="36"/>
                                        </p:tgtEl>
                                      </p:cBhvr>
                                    </p:animEffect>
                                  </p:childTnLst>
                                </p:cTn>
                              </p:par>
                            </p:childTnLst>
                          </p:cTn>
                        </p:par>
                        <p:par>
                          <p:cTn id="109" fill="hold">
                            <p:stCondLst>
                              <p:cond delay="15500"/>
                            </p:stCondLst>
                            <p:childTnLst>
                              <p:par>
                                <p:cTn id="110" presetID="42" presetClass="entr" presetSubtype="0" fill="hold" grpId="0" nodeType="afterEffect" nodePh="1">
                                  <p:stCondLst>
                                    <p:cond delay="0"/>
                                  </p:stCondLst>
                                  <p:endCondLst>
                                    <p:cond evt="begin" delay="0">
                                      <p:tn val="110"/>
                                    </p:cond>
                                  </p:end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3250"/>
                                        <p:tgtEl>
                                          <p:spTgt spid="5"/>
                                        </p:tgtEl>
                                      </p:cBhvr>
                                    </p:animEffect>
                                    <p:anim calcmode="lin" valueType="num">
                                      <p:cBhvr>
                                        <p:cTn id="113" dur="3250" fill="hold"/>
                                        <p:tgtEl>
                                          <p:spTgt spid="5"/>
                                        </p:tgtEl>
                                        <p:attrNameLst>
                                          <p:attrName>ppt_x</p:attrName>
                                        </p:attrNameLst>
                                      </p:cBhvr>
                                      <p:tavLst>
                                        <p:tav tm="0">
                                          <p:val>
                                            <p:strVal val="#ppt_x"/>
                                          </p:val>
                                        </p:tav>
                                        <p:tav tm="100000">
                                          <p:val>
                                            <p:strVal val="#ppt_x"/>
                                          </p:val>
                                        </p:tav>
                                      </p:tavLst>
                                    </p:anim>
                                    <p:anim calcmode="lin" valueType="num">
                                      <p:cBhvr>
                                        <p:cTn id="114" dur="3250" fill="hold"/>
                                        <p:tgtEl>
                                          <p:spTgt spid="5"/>
                                        </p:tgtEl>
                                        <p:attrNameLst>
                                          <p:attrName>ppt_y</p:attrName>
                                        </p:attrNameLst>
                                      </p:cBhvr>
                                      <p:tavLst>
                                        <p:tav tm="0">
                                          <p:val>
                                            <p:strVal val="#ppt_y+.1"/>
                                          </p:val>
                                        </p:tav>
                                        <p:tav tm="100000">
                                          <p:val>
                                            <p:strVal val="#ppt_y"/>
                                          </p:val>
                                        </p:tav>
                                      </p:tavLst>
                                    </p:anim>
                                  </p:childTnLst>
                                </p:cTn>
                              </p:par>
                              <p:par>
                                <p:cTn id="115" presetID="10" presetClass="entr" presetSubtype="0" fill="hold" nodeType="with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fade">
                                      <p:cBhvr>
                                        <p:cTn id="117" dur="500"/>
                                        <p:tgtEl>
                                          <p:spTgt spid="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6" grpId="0"/>
      <p:bldP spid="17" grpId="0"/>
      <p:bldP spid="19" grpId="0"/>
      <p:bldP spid="2" grpId="0"/>
      <p:bldP spid="8" grpId="0"/>
      <p:bldP spid="23" grpId="0"/>
      <p:bldP spid="30" grpId="0"/>
      <p:bldP spid="32" grpId="0"/>
      <p:bldP spid="33" grpId="0"/>
      <p:bldP spid="36" grpId="0"/>
      <p:bldP spid="5"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947AEA1-394F-4D72-960E-6D4462C3ED27}"/>
              </a:ext>
            </a:extLst>
          </p:cNvPr>
          <p:cNvSpPr>
            <a:spLocks noGrp="1"/>
          </p:cNvSpPr>
          <p:nvPr>
            <p:ph type="title"/>
          </p:nvPr>
        </p:nvSpPr>
        <p:spPr>
          <a:xfrm>
            <a:off x="838200" y="365126"/>
            <a:ext cx="6477000" cy="734805"/>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ＭＳ ゴシック" panose="020B0609070205080204" pitchFamily="49" charset="-128"/>
                <a:ea typeface="ＭＳ ゴシック" panose="020B0609070205080204" pitchFamily="49" charset="-128"/>
              </a:rPr>
              <a:t>④特別支援教育に関する事業</a:t>
            </a:r>
          </a:p>
        </p:txBody>
      </p:sp>
      <p:sp>
        <p:nvSpPr>
          <p:cNvPr id="4" name="テキスト ボックス 3">
            <a:extLst>
              <a:ext uri="{FF2B5EF4-FFF2-40B4-BE49-F238E27FC236}">
                <a16:creationId xmlns:a16="http://schemas.microsoft.com/office/drawing/2014/main" id="{AB95273C-8109-4256-8AAA-CE79E5240758}"/>
              </a:ext>
            </a:extLst>
          </p:cNvPr>
          <p:cNvSpPr txBox="1"/>
          <p:nvPr/>
        </p:nvSpPr>
        <p:spPr>
          <a:xfrm>
            <a:off x="649358" y="1205948"/>
            <a:ext cx="10866783" cy="903004"/>
          </a:xfrm>
          <a:prstGeom prst="rect">
            <a:avLst/>
          </a:prstGeom>
          <a:noFill/>
        </p:spPr>
        <p:txBody>
          <a:bodyPr wrap="square" rtlCol="0">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・中原区保護者ミーティング （中原区子どもの発達支援事業）</a:t>
            </a:r>
          </a:p>
          <a:p>
            <a:pPr marL="0" marR="0" lvl="0" indent="0" algn="l" defTabSz="457200" rtl="0" eaLnBrk="1" fontAlgn="auto" latinLnBrk="0" hangingPunct="1">
              <a:lnSpc>
                <a:spcPts val="34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中原区役所地域みまもり支援センター受託事業</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テキスト ボックス 10">
            <a:extLst>
              <a:ext uri="{FF2B5EF4-FFF2-40B4-BE49-F238E27FC236}">
                <a16:creationId xmlns:a16="http://schemas.microsoft.com/office/drawing/2014/main" id="{DACCA4EF-B689-49E7-9EDF-957382CACDA7}"/>
              </a:ext>
            </a:extLst>
          </p:cNvPr>
          <p:cNvSpPr txBox="1"/>
          <p:nvPr/>
        </p:nvSpPr>
        <p:spPr>
          <a:xfrm>
            <a:off x="463826" y="2308843"/>
            <a:ext cx="11264347" cy="1377749"/>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ja-JP" sz="1800" b="1"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0" lang="ja-JP"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子どもが楽しく学校生活を送れるように、保護者がよき理解者、支援者を目指して、中原区在住の皆様との保護者ミーティングを開催しています。皆様のご参加をお待ちしています。</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【会場】　　　中原区役所５階会議室</a:t>
            </a:r>
            <a:endParaRPr kumimoji="0" lang="en-US"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aphicFrame>
        <p:nvGraphicFramePr>
          <p:cNvPr id="13" name="表 12">
            <a:extLst>
              <a:ext uri="{FF2B5EF4-FFF2-40B4-BE49-F238E27FC236}">
                <a16:creationId xmlns:a16="http://schemas.microsoft.com/office/drawing/2014/main" id="{B904E78E-7EA6-43D7-A2CA-DC228A94323C}"/>
              </a:ext>
            </a:extLst>
          </p:cNvPr>
          <p:cNvGraphicFramePr>
            <a:graphicFrameLocks noGrp="1"/>
          </p:cNvGraphicFramePr>
          <p:nvPr/>
        </p:nvGraphicFramePr>
        <p:xfrm>
          <a:off x="838200" y="3803374"/>
          <a:ext cx="10545416" cy="2724494"/>
        </p:xfrm>
        <a:graphic>
          <a:graphicData uri="http://schemas.openxmlformats.org/drawingml/2006/table">
            <a:tbl>
              <a:tblPr>
                <a:tableStyleId>{5C22544A-7EE6-4342-B048-85BDC9FD1C3A}</a:tableStyleId>
              </a:tblPr>
              <a:tblGrid>
                <a:gridCol w="1335470">
                  <a:extLst>
                    <a:ext uri="{9D8B030D-6E8A-4147-A177-3AD203B41FA5}">
                      <a16:colId xmlns:a16="http://schemas.microsoft.com/office/drawing/2014/main" val="2320530334"/>
                    </a:ext>
                  </a:extLst>
                </a:gridCol>
                <a:gridCol w="3001279">
                  <a:extLst>
                    <a:ext uri="{9D8B030D-6E8A-4147-A177-3AD203B41FA5}">
                      <a16:colId xmlns:a16="http://schemas.microsoft.com/office/drawing/2014/main" val="1776302995"/>
                    </a:ext>
                  </a:extLst>
                </a:gridCol>
                <a:gridCol w="3200425">
                  <a:extLst>
                    <a:ext uri="{9D8B030D-6E8A-4147-A177-3AD203B41FA5}">
                      <a16:colId xmlns:a16="http://schemas.microsoft.com/office/drawing/2014/main" val="2094544305"/>
                    </a:ext>
                  </a:extLst>
                </a:gridCol>
                <a:gridCol w="3008242">
                  <a:extLst>
                    <a:ext uri="{9D8B030D-6E8A-4147-A177-3AD203B41FA5}">
                      <a16:colId xmlns:a16="http://schemas.microsoft.com/office/drawing/2014/main" val="69078343"/>
                    </a:ext>
                  </a:extLst>
                </a:gridCol>
              </a:tblGrid>
              <a:tr h="209608">
                <a:tc>
                  <a:txBody>
                    <a:bodyPr/>
                    <a:lstStyle/>
                    <a:p>
                      <a:pPr algn="l">
                        <a:lnSpc>
                          <a:spcPct val="115000"/>
                        </a:lnSpc>
                        <a:spcAft>
                          <a:spcPts val="0"/>
                        </a:spcAft>
                      </a:pPr>
                      <a:r>
                        <a:rPr lang="ja-JP" altLang="en-US"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回数</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indent="304800" algn="l">
                        <a:lnSpc>
                          <a:spcPct val="115000"/>
                        </a:lnSpc>
                        <a:spcAft>
                          <a:spcPts val="0"/>
                        </a:spcAft>
                      </a:pPr>
                      <a:r>
                        <a:rPr lang="ja-JP" altLang="en-US"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開催日</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indent="304800" algn="l">
                        <a:lnSpc>
                          <a:spcPct val="115000"/>
                        </a:lnSpc>
                        <a:spcAft>
                          <a:spcPts val="0"/>
                        </a:spcAft>
                      </a:pPr>
                      <a:r>
                        <a:rPr lang="ja-JP" altLang="en-US"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時間</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indent="609600" algn="ctr">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場所</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977714622"/>
                  </a:ext>
                </a:extLst>
              </a:tr>
              <a:tr h="353915">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第１回</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a:t>
                      </a:r>
                      <a:r>
                        <a:rPr lang="en-US" altLang="ja-JP" sz="1600" b="1" dirty="0">
                          <a:effectLst/>
                          <a:latin typeface="ＭＳ ゴシック" panose="020B0609070205080204" pitchFamily="49" charset="-128"/>
                          <a:ea typeface="ＭＳ ゴシック" panose="020B0609070205080204" pitchFamily="49" charset="-128"/>
                        </a:rPr>
                        <a:t>20</a:t>
                      </a:r>
                      <a:r>
                        <a:rPr lang="ja-JP" sz="1600" b="1" dirty="0">
                          <a:effectLst/>
                          <a:latin typeface="ＭＳ ゴシック" panose="020B0609070205080204" pitchFamily="49" charset="-128"/>
                          <a:ea typeface="ＭＳ ゴシック" panose="020B0609070205080204" pitchFamily="49" charset="-128"/>
                        </a:rPr>
                        <a:t>．　</a:t>
                      </a:r>
                      <a:r>
                        <a:rPr lang="ja-JP" altLang="en-US" sz="1600" b="1" dirty="0">
                          <a:effectLst/>
                          <a:latin typeface="ＭＳ ゴシック" panose="020B0609070205080204" pitchFamily="49" charset="-128"/>
                          <a:ea typeface="ＭＳ ゴシック" panose="020B0609070205080204" pitchFamily="49" charset="-128"/>
                        </a:rPr>
                        <a:t>５</a:t>
                      </a:r>
                      <a:r>
                        <a:rPr kumimoji="1" lang="ja-JP" altLang="ja-JP" sz="1600" b="1" kern="1200" dirty="0">
                          <a:solidFill>
                            <a:schemeClr val="dk1"/>
                          </a:solidFill>
                          <a:effectLst/>
                          <a:latin typeface="ＭＳ ゴシック" panose="020B0609070205080204" pitchFamily="49" charset="-128"/>
                          <a:ea typeface="ＭＳ ゴシック" panose="020B0609070205080204" pitchFamily="49" charset="-128"/>
                          <a:cs typeface="+mn-cs"/>
                        </a:rPr>
                        <a:t>．</a:t>
                      </a:r>
                      <a:r>
                        <a:rPr kumimoji="1" lang="ja-JP" altLang="en-US" sz="1600" b="1" kern="1200" dirty="0">
                          <a:solidFill>
                            <a:schemeClr val="dk1"/>
                          </a:solidFill>
                          <a:effectLst/>
                          <a:latin typeface="ＭＳ ゴシック" panose="020B0609070205080204" pitchFamily="49" charset="-128"/>
                          <a:ea typeface="ＭＳ ゴシック" panose="020B0609070205080204" pitchFamily="49" charset="-128"/>
                          <a:cs typeface="+mn-cs"/>
                        </a:rPr>
                        <a:t>１９</a:t>
                      </a:r>
                      <a:r>
                        <a:rPr kumimoji="1" lang="ja-JP" altLang="ja-JP" sz="1600" b="1" kern="1200" dirty="0">
                          <a:solidFill>
                            <a:schemeClr val="dk1"/>
                          </a:solidFill>
                          <a:effectLst/>
                          <a:latin typeface="ＭＳ ゴシック" panose="020B0609070205080204" pitchFamily="49" charset="-128"/>
                          <a:ea typeface="ＭＳ ゴシック" panose="020B0609070205080204" pitchFamily="49" charset="-128"/>
                          <a:cs typeface="+mn-cs"/>
                        </a:rPr>
                        <a:t>（火）</a:t>
                      </a:r>
                      <a:endParaRPr kumimoji="1" lang="ja-JP" altLang="en-US" sz="1600" b="1"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62865" marR="62865" marT="0" marB="0"/>
                </a:tc>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１０：００～１１：３０</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a:lnSpc>
                          <a:spcPct val="115000"/>
                        </a:lnSpc>
                        <a:spcAft>
                          <a:spcPts val="0"/>
                        </a:spcAft>
                        <a:buFont typeface="Arial" panose="020B0604020202020204" pitchFamily="34" charset="0"/>
                        <a:buNone/>
                      </a:pP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５階　５０３会議室</a:t>
                      </a:r>
                      <a:r>
                        <a:rPr lang="en-US" altLang="ja-JP" sz="1600" b="1" dirty="0">
                          <a:effectLst/>
                          <a:latin typeface="ＭＳ ゴシック" panose="020B0609070205080204" pitchFamily="49" charset="-128"/>
                          <a:ea typeface="ＭＳ ゴシック" panose="020B0609070205080204" pitchFamily="49" charset="-128"/>
                        </a:rPr>
                        <a:t> </a:t>
                      </a:r>
                      <a:r>
                        <a:rPr lang="ja-JP" altLang="en-US" sz="1600" b="1" dirty="0">
                          <a:solidFill>
                            <a:srgbClr val="FF0000"/>
                          </a:solidFill>
                          <a:effectLst/>
                          <a:latin typeface="ＭＳ ゴシック" panose="020B0609070205080204" pitchFamily="49" charset="-128"/>
                          <a:ea typeface="ＭＳ ゴシック" panose="020B0609070205080204" pitchFamily="49" charset="-128"/>
                        </a:rPr>
                        <a:t>中止</a:t>
                      </a:r>
                      <a:endParaRPr lang="ja-JP" sz="1600" b="1"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1718515311"/>
                  </a:ext>
                </a:extLst>
              </a:tr>
              <a:tr h="356402">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第２回</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a:t>
                      </a:r>
                      <a:r>
                        <a:rPr lang="en-US" altLang="ja-JP" sz="1600" b="1" dirty="0">
                          <a:effectLst/>
                          <a:latin typeface="ＭＳ ゴシック" panose="020B0609070205080204" pitchFamily="49" charset="-128"/>
                          <a:ea typeface="ＭＳ ゴシック" panose="020B0609070205080204" pitchFamily="49" charset="-128"/>
                        </a:rPr>
                        <a:t>20</a:t>
                      </a:r>
                      <a:r>
                        <a:rPr lang="ja-JP" sz="1600" b="1" dirty="0">
                          <a:effectLst/>
                          <a:latin typeface="ＭＳ ゴシック" panose="020B0609070205080204" pitchFamily="49" charset="-128"/>
                          <a:ea typeface="ＭＳ ゴシック" panose="020B0609070205080204" pitchFamily="49" charset="-128"/>
                        </a:rPr>
                        <a:t>．　６．</a:t>
                      </a:r>
                      <a:r>
                        <a:rPr lang="ja-JP" altLang="en-US" sz="1600" b="1" dirty="0">
                          <a:effectLst/>
                          <a:latin typeface="ＭＳ ゴシック" panose="020B0609070205080204" pitchFamily="49" charset="-128"/>
                          <a:ea typeface="ＭＳ ゴシック" panose="020B0609070205080204" pitchFamily="49" charset="-128"/>
                        </a:rPr>
                        <a:t>　８</a:t>
                      </a:r>
                      <a:r>
                        <a:rPr lang="ja-JP" sz="1600" b="1" dirty="0">
                          <a:effectLst/>
                          <a:latin typeface="ＭＳ ゴシック" panose="020B0609070205080204" pitchFamily="49" charset="-128"/>
                          <a:ea typeface="ＭＳ ゴシック" panose="020B0609070205080204" pitchFamily="49" charset="-128"/>
                        </a:rPr>
                        <a:t>（火）</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１０：００～１１：３０</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a:lnSpc>
                          <a:spcPct val="115000"/>
                        </a:lnSpc>
                        <a:spcAft>
                          <a:spcPts val="0"/>
                        </a:spcAft>
                        <a:buFont typeface="Arial" panose="020B0604020202020204" pitchFamily="34" charset="0"/>
                        <a:buNone/>
                      </a:pP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５階</a:t>
                      </a: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５０３会議室</a:t>
                      </a:r>
                      <a:r>
                        <a:rPr lang="en-US" altLang="ja-JP" sz="1600" b="1" dirty="0">
                          <a:effectLst/>
                          <a:latin typeface="ＭＳ ゴシック" panose="020B0609070205080204" pitchFamily="49" charset="-128"/>
                          <a:ea typeface="ＭＳ ゴシック" panose="020B0609070205080204" pitchFamily="49" charset="-128"/>
                        </a:rPr>
                        <a:t> </a:t>
                      </a:r>
                      <a:r>
                        <a:rPr lang="ja-JP" altLang="en-US" sz="1600" b="1" dirty="0">
                          <a:solidFill>
                            <a:srgbClr val="FF0000"/>
                          </a:solidFill>
                          <a:effectLst/>
                          <a:latin typeface="ＭＳ ゴシック" panose="020B0609070205080204" pitchFamily="49" charset="-128"/>
                          <a:ea typeface="ＭＳ ゴシック" panose="020B0609070205080204" pitchFamily="49" charset="-128"/>
                        </a:rPr>
                        <a:t>中止</a:t>
                      </a:r>
                      <a:endParaRPr lang="ja-JP" sz="1600" b="1"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2573651144"/>
                  </a:ext>
                </a:extLst>
              </a:tr>
              <a:tr h="353915">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第３回</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2020.</a:t>
                      </a:r>
                      <a:r>
                        <a:rPr lang="ja-JP" sz="1600" b="1" dirty="0">
                          <a:effectLst/>
                          <a:latin typeface="ＭＳ ゴシック" panose="020B0609070205080204" pitchFamily="49" charset="-128"/>
                          <a:ea typeface="ＭＳ ゴシック" panose="020B0609070205080204" pitchFamily="49" charset="-128"/>
                        </a:rPr>
                        <a:t>　</a:t>
                      </a: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７．</a:t>
                      </a:r>
                      <a:r>
                        <a:rPr kumimoji="1" lang="en-US" altLang="ja-JP" sz="1600" b="1" kern="1200" dirty="0">
                          <a:solidFill>
                            <a:schemeClr val="dk1"/>
                          </a:solidFill>
                          <a:effectLst/>
                          <a:latin typeface="ＭＳ ゴシック" panose="020B0609070205080204" pitchFamily="49" charset="-128"/>
                          <a:ea typeface="ＭＳ ゴシック" panose="020B0609070205080204" pitchFamily="49" charset="-128"/>
                          <a:cs typeface="+mn-cs"/>
                        </a:rPr>
                        <a:t>  </a:t>
                      </a:r>
                      <a:r>
                        <a:rPr kumimoji="1" lang="ja-JP" altLang="en-US" sz="1600" b="1" kern="1200" dirty="0">
                          <a:solidFill>
                            <a:schemeClr val="dk1"/>
                          </a:solidFill>
                          <a:effectLst/>
                          <a:latin typeface="ＭＳ ゴシック" panose="020B0609070205080204" pitchFamily="49" charset="-128"/>
                          <a:ea typeface="ＭＳ ゴシック" panose="020B0609070205080204" pitchFamily="49" charset="-128"/>
                          <a:cs typeface="+mn-cs"/>
                        </a:rPr>
                        <a:t>７</a:t>
                      </a:r>
                      <a:r>
                        <a:rPr lang="ja-JP" sz="1600" b="1" dirty="0">
                          <a:effectLst/>
                          <a:latin typeface="ＭＳ ゴシック" panose="020B0609070205080204" pitchFamily="49" charset="-128"/>
                          <a:ea typeface="ＭＳ ゴシック" panose="020B0609070205080204" pitchFamily="49" charset="-128"/>
                        </a:rPr>
                        <a:t>（火）</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１０：００～１１：３０</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a:lnSpc>
                          <a:spcPct val="115000"/>
                        </a:lnSpc>
                        <a:spcAft>
                          <a:spcPts val="0"/>
                        </a:spcAft>
                        <a:buFont typeface="Arial" panose="020B0604020202020204" pitchFamily="34" charset="0"/>
                        <a:buNone/>
                      </a:pP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５階　５０</a:t>
                      </a:r>
                      <a:r>
                        <a:rPr lang="ja-JP" altLang="en-US" sz="1600" b="1" dirty="0">
                          <a:effectLst/>
                          <a:latin typeface="ＭＳ ゴシック" panose="020B0609070205080204" pitchFamily="49" charset="-128"/>
                          <a:ea typeface="ＭＳ ゴシック" panose="020B0609070205080204" pitchFamily="49" charset="-128"/>
                        </a:rPr>
                        <a:t>２</a:t>
                      </a:r>
                      <a:r>
                        <a:rPr lang="ja-JP" sz="1600" b="1" dirty="0">
                          <a:effectLst/>
                          <a:latin typeface="ＭＳ ゴシック" panose="020B0609070205080204" pitchFamily="49" charset="-128"/>
                          <a:ea typeface="ＭＳ ゴシック" panose="020B0609070205080204" pitchFamily="49" charset="-128"/>
                        </a:rPr>
                        <a:t>会議室</a:t>
                      </a:r>
                      <a:r>
                        <a:rPr lang="ja-JP" altLang="en-US" sz="1600" b="1" dirty="0">
                          <a:effectLst/>
                          <a:latin typeface="ＭＳ ゴシック" panose="020B0609070205080204" pitchFamily="49" charset="-128"/>
                          <a:ea typeface="ＭＳ ゴシック" panose="020B0609070205080204" pitchFamily="49" charset="-128"/>
                        </a:rPr>
                        <a:t>　 </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286982829"/>
                  </a:ext>
                </a:extLst>
              </a:tr>
              <a:tr h="353915">
                <a:tc>
                  <a:txBody>
                    <a:bodyPr/>
                    <a:lstStyle/>
                    <a:p>
                      <a:pPr algn="l">
                        <a:lnSpc>
                          <a:spcPct val="115000"/>
                        </a:lnSpc>
                        <a:spcAft>
                          <a:spcPts val="0"/>
                        </a:spcAft>
                      </a:pPr>
                      <a:r>
                        <a:rPr lang="ja-JP" sz="1600" b="1">
                          <a:effectLst/>
                          <a:latin typeface="ＭＳ ゴシック" panose="020B0609070205080204" pitchFamily="49" charset="-128"/>
                          <a:ea typeface="ＭＳ ゴシック" panose="020B0609070205080204" pitchFamily="49" charset="-128"/>
                        </a:rPr>
                        <a:t>第４回</a:t>
                      </a:r>
                      <a:endParaRPr lang="ja-JP" sz="1600" b="1">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2020</a:t>
                      </a:r>
                      <a:r>
                        <a:rPr lang="ja-JP" sz="1600" b="1" dirty="0">
                          <a:effectLst/>
                          <a:latin typeface="ＭＳ ゴシック" panose="020B0609070205080204" pitchFamily="49" charset="-128"/>
                          <a:ea typeface="ＭＳ ゴシック" panose="020B0609070205080204" pitchFamily="49" charset="-128"/>
                        </a:rPr>
                        <a:t>．　９．</a:t>
                      </a:r>
                      <a:r>
                        <a:rPr lang="ja-JP" altLang="en-US" sz="1600" b="1" dirty="0">
                          <a:effectLst/>
                          <a:latin typeface="ＭＳ ゴシック" panose="020B0609070205080204" pitchFamily="49" charset="-128"/>
                          <a:ea typeface="ＭＳ ゴシック" panose="020B0609070205080204" pitchFamily="49" charset="-128"/>
                        </a:rPr>
                        <a:t>１５</a:t>
                      </a:r>
                      <a:r>
                        <a:rPr lang="ja-JP" sz="1600" b="1" dirty="0">
                          <a:effectLst/>
                          <a:latin typeface="ＭＳ ゴシック" panose="020B0609070205080204" pitchFamily="49" charset="-128"/>
                          <a:ea typeface="ＭＳ ゴシック" panose="020B0609070205080204" pitchFamily="49" charset="-128"/>
                        </a:rPr>
                        <a:t>（火）</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１０：００～１１：３０</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a:lnSpc>
                          <a:spcPct val="115000"/>
                        </a:lnSpc>
                        <a:spcAft>
                          <a:spcPts val="0"/>
                        </a:spcAft>
                        <a:buFont typeface="Arial" panose="020B0604020202020204" pitchFamily="34" charset="0"/>
                        <a:buNone/>
                      </a:pPr>
                      <a:r>
                        <a:rPr lang="ja-JP" altLang="en-US" sz="1600" b="1"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別館  健康談話室　  </a:t>
                      </a:r>
                      <a:endParaRPr lang="ja-JP" sz="1600" b="1"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847393400"/>
                  </a:ext>
                </a:extLst>
              </a:tr>
              <a:tr h="353915">
                <a:tc>
                  <a:txBody>
                    <a:bodyPr/>
                    <a:lstStyle/>
                    <a:p>
                      <a:pPr algn="l">
                        <a:lnSpc>
                          <a:spcPct val="115000"/>
                        </a:lnSpc>
                        <a:spcAft>
                          <a:spcPts val="0"/>
                        </a:spcAft>
                      </a:pPr>
                      <a:r>
                        <a:rPr lang="ja-JP" sz="1600" b="1">
                          <a:effectLst/>
                          <a:latin typeface="ＭＳ ゴシック" panose="020B0609070205080204" pitchFamily="49" charset="-128"/>
                          <a:ea typeface="ＭＳ ゴシック" panose="020B0609070205080204" pitchFamily="49" charset="-128"/>
                        </a:rPr>
                        <a:t>第５回</a:t>
                      </a:r>
                      <a:endParaRPr lang="ja-JP" sz="1600" b="1">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a:t>
                      </a:r>
                      <a:r>
                        <a:rPr lang="en-US" altLang="ja-JP" sz="1600" b="1" dirty="0">
                          <a:effectLst/>
                          <a:latin typeface="ＭＳ ゴシック" panose="020B0609070205080204" pitchFamily="49" charset="-128"/>
                          <a:ea typeface="ＭＳ ゴシック" panose="020B0609070205080204" pitchFamily="49" charset="-128"/>
                        </a:rPr>
                        <a:t>20</a:t>
                      </a:r>
                      <a:r>
                        <a:rPr lang="ja-JP" sz="1600" b="1" dirty="0">
                          <a:effectLst/>
                          <a:latin typeface="ＭＳ ゴシック" panose="020B0609070205080204" pitchFamily="49" charset="-128"/>
                          <a:ea typeface="ＭＳ ゴシック" panose="020B0609070205080204" pitchFamily="49" charset="-128"/>
                        </a:rPr>
                        <a:t>．１１．１</a:t>
                      </a:r>
                      <a:r>
                        <a:rPr lang="ja-JP" altLang="en-US" sz="1600" b="1" dirty="0">
                          <a:effectLst/>
                          <a:latin typeface="ＭＳ ゴシック" panose="020B0609070205080204" pitchFamily="49" charset="-128"/>
                          <a:ea typeface="ＭＳ ゴシック" panose="020B0609070205080204" pitchFamily="49" charset="-128"/>
                        </a:rPr>
                        <a:t>７</a:t>
                      </a:r>
                      <a:r>
                        <a:rPr lang="ja-JP" sz="1600" b="1" dirty="0">
                          <a:effectLst/>
                          <a:latin typeface="ＭＳ ゴシック" panose="020B0609070205080204" pitchFamily="49" charset="-128"/>
                          <a:ea typeface="ＭＳ ゴシック" panose="020B0609070205080204" pitchFamily="49" charset="-128"/>
                        </a:rPr>
                        <a:t>（火）</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１０：００～１１：３０</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a:lnSpc>
                          <a:spcPct val="115000"/>
                        </a:lnSpc>
                        <a:spcAft>
                          <a:spcPts val="0"/>
                        </a:spcAft>
                        <a:buFont typeface="Arial" panose="020B0604020202020204" pitchFamily="34" charset="0"/>
                        <a:buNone/>
                      </a:pP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５階　５０３会議室</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1595459734"/>
                  </a:ext>
                </a:extLst>
              </a:tr>
              <a:tr h="353915">
                <a:tc>
                  <a:txBody>
                    <a:bodyPr/>
                    <a:lstStyle/>
                    <a:p>
                      <a:pPr algn="l">
                        <a:lnSpc>
                          <a:spcPct val="115000"/>
                        </a:lnSpc>
                        <a:spcAft>
                          <a:spcPts val="0"/>
                        </a:spcAft>
                      </a:pPr>
                      <a:r>
                        <a:rPr lang="ja-JP" sz="1600" b="1">
                          <a:effectLst/>
                          <a:latin typeface="ＭＳ ゴシック" panose="020B0609070205080204" pitchFamily="49" charset="-128"/>
                          <a:ea typeface="ＭＳ ゴシック" panose="020B0609070205080204" pitchFamily="49" charset="-128"/>
                        </a:rPr>
                        <a:t>第６回</a:t>
                      </a:r>
                      <a:endParaRPr lang="ja-JP" sz="1600" b="1">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2019</a:t>
                      </a:r>
                      <a:r>
                        <a:rPr lang="ja-JP" sz="1600" b="1" dirty="0">
                          <a:effectLst/>
                          <a:latin typeface="ＭＳ ゴシック" panose="020B0609070205080204" pitchFamily="49" charset="-128"/>
                          <a:ea typeface="ＭＳ ゴシック" panose="020B0609070205080204" pitchFamily="49" charset="-128"/>
                        </a:rPr>
                        <a:t>．１２．１</a:t>
                      </a:r>
                      <a:r>
                        <a:rPr lang="ja-JP" altLang="en-US" sz="1600" b="1" dirty="0">
                          <a:effectLst/>
                          <a:latin typeface="ＭＳ ゴシック" panose="020B0609070205080204" pitchFamily="49" charset="-128"/>
                          <a:ea typeface="ＭＳ ゴシック" panose="020B0609070205080204" pitchFamily="49" charset="-128"/>
                        </a:rPr>
                        <a:t>５</a:t>
                      </a:r>
                      <a:r>
                        <a:rPr lang="ja-JP" sz="1600" b="1" dirty="0">
                          <a:effectLst/>
                          <a:latin typeface="ＭＳ ゴシック" panose="020B0609070205080204" pitchFamily="49" charset="-128"/>
                          <a:ea typeface="ＭＳ ゴシック" panose="020B0609070205080204" pitchFamily="49" charset="-128"/>
                        </a:rPr>
                        <a:t>（火）</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ja-JP" sz="1600" b="1">
                          <a:effectLst/>
                          <a:latin typeface="ＭＳ ゴシック" panose="020B0609070205080204" pitchFamily="49" charset="-128"/>
                          <a:ea typeface="ＭＳ ゴシック" panose="020B0609070205080204" pitchFamily="49" charset="-128"/>
                        </a:rPr>
                        <a:t>１０：００～１１：３０</a:t>
                      </a:r>
                      <a:endParaRPr lang="ja-JP" sz="1600" b="1">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a:lnSpc>
                          <a:spcPct val="115000"/>
                        </a:lnSpc>
                        <a:spcAft>
                          <a:spcPts val="0"/>
                        </a:spcAft>
                        <a:buFont typeface="Arial" panose="020B0604020202020204" pitchFamily="34" charset="0"/>
                        <a:buNone/>
                      </a:pPr>
                      <a:r>
                        <a:rPr lang="en-US" altLang="ja-JP" sz="1600" b="1" dirty="0">
                          <a:effectLst/>
                          <a:latin typeface="ＭＳ ゴシック" panose="020B0609070205080204" pitchFamily="49" charset="-128"/>
                          <a:ea typeface="ＭＳ ゴシック" panose="020B0609070205080204" pitchFamily="49" charset="-128"/>
                        </a:rPr>
                        <a:t>  </a:t>
                      </a:r>
                      <a:r>
                        <a:rPr lang="ja-JP" sz="1600" b="1" dirty="0">
                          <a:effectLst/>
                          <a:latin typeface="ＭＳ ゴシック" panose="020B0609070205080204" pitchFamily="49" charset="-128"/>
                          <a:ea typeface="ＭＳ ゴシック" panose="020B0609070205080204" pitchFamily="49" charset="-128"/>
                        </a:rPr>
                        <a:t>５階　５０３会議室</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extLst>
                  <a:ext uri="{0D108BD9-81ED-4DB2-BD59-A6C34878D82A}">
                    <a16:rowId xmlns:a16="http://schemas.microsoft.com/office/drawing/2014/main" val="4062384018"/>
                  </a:ext>
                </a:extLst>
              </a:tr>
              <a:tr h="353915">
                <a:tc>
                  <a:txBody>
                    <a:bodyPr/>
                    <a:lstStyle/>
                    <a:p>
                      <a:pPr algn="l">
                        <a:lnSpc>
                          <a:spcPct val="115000"/>
                        </a:lnSpc>
                        <a:spcAft>
                          <a:spcPts val="0"/>
                        </a:spcAft>
                      </a:pPr>
                      <a:r>
                        <a:rPr lang="ja-JP" sz="1600" b="1">
                          <a:effectLst/>
                          <a:latin typeface="ＭＳ ゴシック" panose="020B0609070205080204" pitchFamily="49" charset="-128"/>
                          <a:ea typeface="ＭＳ ゴシック" panose="020B0609070205080204" pitchFamily="49" charset="-128"/>
                        </a:rPr>
                        <a:t>第７回</a:t>
                      </a:r>
                      <a:endParaRPr lang="ja-JP" sz="1600" b="1">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en-US" sz="1600" b="1" dirty="0">
                          <a:effectLst/>
                          <a:latin typeface="ＭＳ ゴシック" panose="020B0609070205080204" pitchFamily="49" charset="-128"/>
                          <a:ea typeface="ＭＳ ゴシック" panose="020B0609070205080204" pitchFamily="49" charset="-128"/>
                        </a:rPr>
                        <a:t>202</a:t>
                      </a:r>
                      <a:r>
                        <a:rPr lang="en-US" altLang="ja-JP" sz="1600" b="1" dirty="0">
                          <a:effectLst/>
                          <a:latin typeface="ＭＳ ゴシック" panose="020B0609070205080204" pitchFamily="49" charset="-128"/>
                          <a:ea typeface="ＭＳ ゴシック" panose="020B0609070205080204" pitchFamily="49" charset="-128"/>
                        </a:rPr>
                        <a:t>1</a:t>
                      </a:r>
                      <a:r>
                        <a:rPr lang="ja-JP" sz="1600" b="1" dirty="0">
                          <a:effectLst/>
                          <a:latin typeface="ＭＳ ゴシック" panose="020B0609070205080204" pitchFamily="49" charset="-128"/>
                          <a:ea typeface="ＭＳ ゴシック" panose="020B0609070205080204" pitchFamily="49" charset="-128"/>
                        </a:rPr>
                        <a:t>．　２．１</a:t>
                      </a:r>
                      <a:r>
                        <a:rPr lang="ja-JP" altLang="en-US" sz="1600" b="1" dirty="0">
                          <a:effectLst/>
                          <a:latin typeface="ＭＳ ゴシック" panose="020B0609070205080204" pitchFamily="49" charset="-128"/>
                          <a:ea typeface="ＭＳ ゴシック" panose="020B0609070205080204" pitchFamily="49" charset="-128"/>
                        </a:rPr>
                        <a:t>６</a:t>
                      </a:r>
                      <a:r>
                        <a:rPr lang="ja-JP" sz="1600" b="1" dirty="0">
                          <a:effectLst/>
                          <a:latin typeface="ＭＳ ゴシック" panose="020B0609070205080204" pitchFamily="49" charset="-128"/>
                          <a:ea typeface="ＭＳ ゴシック" panose="020B0609070205080204" pitchFamily="49" charset="-128"/>
                        </a:rPr>
                        <a:t>（火）</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algn="l">
                        <a:lnSpc>
                          <a:spcPct val="115000"/>
                        </a:lnSpc>
                        <a:spcAft>
                          <a:spcPts val="0"/>
                        </a:spcAft>
                      </a:pPr>
                      <a:r>
                        <a:rPr lang="ja-JP" sz="1600" b="1" dirty="0">
                          <a:effectLst/>
                          <a:latin typeface="ＭＳ ゴシック" panose="020B0609070205080204" pitchFamily="49" charset="-128"/>
                          <a:ea typeface="ＭＳ ゴシック" panose="020B0609070205080204" pitchFamily="49" charset="-128"/>
                        </a:rPr>
                        <a:t>１０：００～１１：３０</a:t>
                      </a:r>
                      <a:endParaRPr lang="ja-JP" sz="1600" b="1" dirty="0">
                        <a:solidFill>
                          <a:srgbClr val="40404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tc>
                <a:tc>
                  <a:txBody>
                    <a:bodyPr/>
                    <a:lstStyle/>
                    <a:p>
                      <a:pPr marL="0" indent="0" algn="l" defTabSz="457189" rtl="0" eaLnBrk="1" latinLnBrk="0" hangingPunct="1">
                        <a:lnSpc>
                          <a:spcPct val="115000"/>
                        </a:lnSpc>
                        <a:spcAft>
                          <a:spcPts val="0"/>
                        </a:spcAft>
                        <a:buFont typeface="Arial" panose="020B0604020202020204" pitchFamily="34" charset="0"/>
                        <a:buNone/>
                      </a:pPr>
                      <a:r>
                        <a:rPr kumimoji="1" lang="ja-JP" altLang="en-US" sz="1600" b="1" kern="1200" dirty="0">
                          <a:solidFill>
                            <a:schemeClr val="dk1"/>
                          </a:solidFill>
                          <a:effectLst/>
                          <a:latin typeface="ＭＳ ゴシック" panose="020B0609070205080204" pitchFamily="49" charset="-128"/>
                          <a:ea typeface="ＭＳ ゴシック" panose="020B0609070205080204" pitchFamily="49" charset="-128"/>
                          <a:cs typeface="+mn-cs"/>
                        </a:rPr>
                        <a:t>　５階  ５０３会議室</a:t>
                      </a:r>
                      <a:r>
                        <a:rPr kumimoji="1" lang="en-US" altLang="ja-JP" sz="1600" b="1" kern="1200" dirty="0">
                          <a:solidFill>
                            <a:schemeClr val="dk1"/>
                          </a:solidFill>
                          <a:effectLst/>
                          <a:latin typeface="ＭＳ ゴシック" panose="020B0609070205080204" pitchFamily="49" charset="-128"/>
                          <a:ea typeface="ＭＳ ゴシック" panose="020B0609070205080204" pitchFamily="49" charset="-128"/>
                          <a:cs typeface="+mn-cs"/>
                        </a:rPr>
                        <a:t> </a:t>
                      </a:r>
                      <a:r>
                        <a:rPr kumimoji="1" lang="ja-JP" altLang="en-US" sz="1600" b="1" kern="1200" dirty="0">
                          <a:solidFill>
                            <a:schemeClr val="dk1"/>
                          </a:solidFill>
                          <a:effectLst/>
                          <a:latin typeface="ＭＳ ゴシック" panose="020B0609070205080204" pitchFamily="49" charset="-128"/>
                          <a:ea typeface="ＭＳ ゴシック" panose="020B0609070205080204" pitchFamily="49" charset="-128"/>
                          <a:cs typeface="+mn-cs"/>
                        </a:rPr>
                        <a:t>　　</a:t>
                      </a:r>
                      <a:r>
                        <a:rPr kumimoji="1" lang="en-US" altLang="ja-JP" sz="1600" b="1" kern="1200" dirty="0">
                          <a:solidFill>
                            <a:schemeClr val="dk1"/>
                          </a:solidFill>
                          <a:effectLst/>
                          <a:latin typeface="ＭＳ ゴシック" panose="020B0609070205080204" pitchFamily="49" charset="-128"/>
                          <a:ea typeface="ＭＳ ゴシック" panose="020B0609070205080204" pitchFamily="49" charset="-128"/>
                          <a:cs typeface="+mn-cs"/>
                        </a:rPr>
                        <a:t>  </a:t>
                      </a:r>
                      <a:endParaRPr kumimoji="1" lang="ja-JP" altLang="en-US" sz="1600" b="1" kern="1200" dirty="0">
                        <a:solidFill>
                          <a:schemeClr val="dk1"/>
                        </a:solidFill>
                        <a:effectLst/>
                        <a:latin typeface="ＭＳ ゴシック" panose="020B0609070205080204" pitchFamily="49" charset="-128"/>
                        <a:ea typeface="ＭＳ ゴシック" panose="020B0609070205080204" pitchFamily="49" charset="-128"/>
                        <a:cs typeface="+mn-cs"/>
                      </a:endParaRPr>
                    </a:p>
                  </a:txBody>
                  <a:tcPr marL="62865" marR="62865" marT="0" marB="0"/>
                </a:tc>
                <a:extLst>
                  <a:ext uri="{0D108BD9-81ED-4DB2-BD59-A6C34878D82A}">
                    <a16:rowId xmlns:a16="http://schemas.microsoft.com/office/drawing/2014/main" val="428308653"/>
                  </a:ext>
                </a:extLst>
              </a:tr>
            </a:tbl>
          </a:graphicData>
        </a:graphic>
      </p:graphicFrame>
      <p:sp>
        <p:nvSpPr>
          <p:cNvPr id="15" name="テキスト ボックス 14">
            <a:extLst>
              <a:ext uri="{FF2B5EF4-FFF2-40B4-BE49-F238E27FC236}">
                <a16:creationId xmlns:a16="http://schemas.microsoft.com/office/drawing/2014/main" id="{76044DB9-D879-45E5-BAE8-2C3FC79906A7}"/>
              </a:ext>
            </a:extLst>
          </p:cNvPr>
          <p:cNvSpPr txBox="1"/>
          <p:nvPr/>
        </p:nvSpPr>
        <p:spPr>
          <a:xfrm>
            <a:off x="6096002" y="4876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241879A3-D29F-4220-90FB-148F34406185}"/>
              </a:ext>
            </a:extLst>
          </p:cNvPr>
          <p:cNvSpPr txBox="1"/>
          <p:nvPr/>
        </p:nvSpPr>
        <p:spPr>
          <a:xfrm>
            <a:off x="9608175" y="1099931"/>
            <a:ext cx="1355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2942698174"/>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4000"/>
                                        <p:tgtEl>
                                          <p:spTgt spid="4"/>
                                        </p:tgtEl>
                                      </p:cBhvr>
                                    </p:animEffect>
                                  </p:childTnLst>
                                </p:cTn>
                              </p:par>
                            </p:childTnLst>
                          </p:cTn>
                        </p:par>
                        <p:par>
                          <p:cTn id="12" fill="hold">
                            <p:stCondLst>
                              <p:cond delay="6000"/>
                            </p:stCondLst>
                            <p:childTnLst>
                              <p:par>
                                <p:cTn id="13" presetID="16" presetClass="entr" presetSubtype="21"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4000"/>
                                        <p:tgtEl>
                                          <p:spTgt spid="11"/>
                                        </p:tgtEl>
                                      </p:cBhvr>
                                    </p:animEffect>
                                  </p:childTnLst>
                                </p:cTn>
                              </p:par>
                            </p:childTnLst>
                          </p:cTn>
                        </p:par>
                        <p:par>
                          <p:cTn id="16" fill="hold">
                            <p:stCondLst>
                              <p:cond delay="11000"/>
                            </p:stCondLst>
                            <p:childTnLst>
                              <p:par>
                                <p:cTn id="17" presetID="16" presetClass="entr" presetSubtype="2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4000"/>
                                        <p:tgtEl>
                                          <p:spTgt spid="13"/>
                                        </p:tgtEl>
                                      </p:cBhvr>
                                    </p:animEffect>
                                  </p:childTnLst>
                                </p:cTn>
                              </p:par>
                            </p:childTnLst>
                          </p:cTn>
                        </p:par>
                        <p:par>
                          <p:cTn id="20" fill="hold">
                            <p:stCondLst>
                              <p:cond delay="15000"/>
                            </p:stCondLst>
                            <p:childTnLst>
                              <p:par>
                                <p:cTn id="21" presetID="42"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
                                        </p:tgtEl>
                                        <p:attrNameLst>
                                          <p:attrName>style.visibility</p:attrName>
                                        </p:attrNameLst>
                                      </p:cBhvr>
                                      <p:to>
                                        <p:strVal val="visible"/>
                                      </p:to>
                                    </p:set>
                                    <p:animEffect transition="in" filter="fade">
                                      <p:cBhvr>
                                        <p:cTn id="23" dur="2250"/>
                                        <p:tgtEl>
                                          <p:spTgt spid="2"/>
                                        </p:tgtEl>
                                      </p:cBhvr>
                                    </p:animEffect>
                                    <p:anim calcmode="lin" valueType="num">
                                      <p:cBhvr>
                                        <p:cTn id="24" dur="2250" fill="hold"/>
                                        <p:tgtEl>
                                          <p:spTgt spid="2"/>
                                        </p:tgtEl>
                                        <p:attrNameLst>
                                          <p:attrName>ppt_x</p:attrName>
                                        </p:attrNameLst>
                                      </p:cBhvr>
                                      <p:tavLst>
                                        <p:tav tm="0">
                                          <p:val>
                                            <p:strVal val="#ppt_x"/>
                                          </p:val>
                                        </p:tav>
                                        <p:tav tm="100000">
                                          <p:val>
                                            <p:strVal val="#ppt_x"/>
                                          </p:val>
                                        </p:tav>
                                      </p:tavLst>
                                    </p:anim>
                                    <p:anim calcmode="lin" valueType="num">
                                      <p:cBhvr>
                                        <p:cTn id="25" dur="2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3C3995F-0EBE-483B-B214-C00EE8691002}"/>
              </a:ext>
            </a:extLst>
          </p:cNvPr>
          <p:cNvSpPr>
            <a:spLocks noGrp="1"/>
          </p:cNvSpPr>
          <p:nvPr>
            <p:ph type="title"/>
          </p:nvPr>
        </p:nvSpPr>
        <p:spPr>
          <a:xfrm>
            <a:off x="740212" y="173700"/>
            <a:ext cx="6056087" cy="721553"/>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ＭＳ ゴシック" panose="020B0609070205080204" pitchFamily="49" charset="-128"/>
                <a:ea typeface="ＭＳ ゴシック" panose="020B0609070205080204" pitchFamily="49" charset="-128"/>
              </a:rPr>
              <a:t>⑤体験活動等に関する事業</a:t>
            </a:r>
          </a:p>
        </p:txBody>
      </p:sp>
      <p:sp>
        <p:nvSpPr>
          <p:cNvPr id="2" name="テキスト ボックス 1">
            <a:extLst>
              <a:ext uri="{FF2B5EF4-FFF2-40B4-BE49-F238E27FC236}">
                <a16:creationId xmlns:a16="http://schemas.microsoft.com/office/drawing/2014/main" id="{83117C38-A3D8-4EC6-A719-857E9D6CDB25}"/>
              </a:ext>
            </a:extLst>
          </p:cNvPr>
          <p:cNvSpPr txBox="1"/>
          <p:nvPr/>
        </p:nvSpPr>
        <p:spPr>
          <a:xfrm>
            <a:off x="331304" y="1066445"/>
            <a:ext cx="11661913" cy="759632"/>
          </a:xfrm>
          <a:prstGeom prst="rect">
            <a:avLst/>
          </a:prstGeom>
          <a:noFill/>
        </p:spPr>
        <p:txBody>
          <a:bodyPr wrap="square" rtlCol="0">
            <a:no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○ふれあい体験活動事業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自主事業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学校種や学年、学習場所の異なる子どもたちが、さまざま</a:t>
            </a:r>
            <a:endParaRPr kumimoji="0" lang="en-US"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ts val="28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な体験や活動を共にする中で、自立心や人との関係力を育み、高めることを目的としています。 　　　　　　　　　　　　　</a:t>
            </a:r>
            <a:endParaRPr kumimoji="1" lang="ja-JP"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8" name="テキスト ボックス 27">
            <a:extLst>
              <a:ext uri="{FF2B5EF4-FFF2-40B4-BE49-F238E27FC236}">
                <a16:creationId xmlns:a16="http://schemas.microsoft.com/office/drawing/2014/main" id="{8582E966-E362-4B24-ABA0-A1EC56D7AB40}"/>
              </a:ext>
            </a:extLst>
          </p:cNvPr>
          <p:cNvSpPr txBox="1"/>
          <p:nvPr/>
        </p:nvSpPr>
        <p:spPr>
          <a:xfrm>
            <a:off x="557968" y="4360616"/>
            <a:ext cx="3341458"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◎東芝未来科学館見学</a:t>
            </a:r>
          </a:p>
        </p:txBody>
      </p:sp>
      <p:pic>
        <p:nvPicPr>
          <p:cNvPr id="23" name="図 22">
            <a:extLst>
              <a:ext uri="{FF2B5EF4-FFF2-40B4-BE49-F238E27FC236}">
                <a16:creationId xmlns:a16="http://schemas.microsoft.com/office/drawing/2014/main" id="{222C240E-B3CA-4D83-8466-CC3925C52D03}"/>
              </a:ext>
            </a:extLst>
          </p:cNvPr>
          <p:cNvPicPr>
            <a:picLocks noChangeAspect="1"/>
          </p:cNvPicPr>
          <p:nvPr/>
        </p:nvPicPr>
        <p:blipFill>
          <a:blip r:embed="rId2"/>
          <a:stretch>
            <a:fillRect/>
          </a:stretch>
        </p:blipFill>
        <p:spPr>
          <a:xfrm>
            <a:off x="736821" y="4749887"/>
            <a:ext cx="3293706" cy="1986296"/>
          </a:xfrm>
          <a:prstGeom prst="rect">
            <a:avLst/>
          </a:prstGeom>
        </p:spPr>
      </p:pic>
      <p:pic>
        <p:nvPicPr>
          <p:cNvPr id="24" name="図 23">
            <a:extLst>
              <a:ext uri="{FF2B5EF4-FFF2-40B4-BE49-F238E27FC236}">
                <a16:creationId xmlns:a16="http://schemas.microsoft.com/office/drawing/2014/main" id="{0530AA99-B59C-410B-9CF0-0B94718B8067}"/>
              </a:ext>
            </a:extLst>
          </p:cNvPr>
          <p:cNvPicPr>
            <a:picLocks noChangeAspect="1"/>
          </p:cNvPicPr>
          <p:nvPr/>
        </p:nvPicPr>
        <p:blipFill>
          <a:blip r:embed="rId3"/>
          <a:stretch>
            <a:fillRect/>
          </a:stretch>
        </p:blipFill>
        <p:spPr>
          <a:xfrm>
            <a:off x="4915273" y="4769553"/>
            <a:ext cx="3184071" cy="2000676"/>
          </a:xfrm>
          <a:prstGeom prst="rect">
            <a:avLst/>
          </a:prstGeom>
        </p:spPr>
      </p:pic>
      <p:pic>
        <p:nvPicPr>
          <p:cNvPr id="25" name="図 24">
            <a:extLst>
              <a:ext uri="{FF2B5EF4-FFF2-40B4-BE49-F238E27FC236}">
                <a16:creationId xmlns:a16="http://schemas.microsoft.com/office/drawing/2014/main" id="{5057F4CF-B060-4454-A3A3-3AC1F8089824}"/>
              </a:ext>
            </a:extLst>
          </p:cNvPr>
          <p:cNvPicPr>
            <a:picLocks noChangeAspect="1"/>
          </p:cNvPicPr>
          <p:nvPr/>
        </p:nvPicPr>
        <p:blipFill>
          <a:blip r:embed="rId4"/>
          <a:stretch>
            <a:fillRect/>
          </a:stretch>
        </p:blipFill>
        <p:spPr>
          <a:xfrm>
            <a:off x="8614428" y="4769553"/>
            <a:ext cx="3184071" cy="1972143"/>
          </a:xfrm>
          <a:prstGeom prst="rect">
            <a:avLst/>
          </a:prstGeom>
        </p:spPr>
      </p:pic>
      <p:pic>
        <p:nvPicPr>
          <p:cNvPr id="29" name="図 28">
            <a:extLst>
              <a:ext uri="{FF2B5EF4-FFF2-40B4-BE49-F238E27FC236}">
                <a16:creationId xmlns:a16="http://schemas.microsoft.com/office/drawing/2014/main" id="{D9983915-62A2-4BCA-AB7E-FFD130604263}"/>
              </a:ext>
            </a:extLst>
          </p:cNvPr>
          <p:cNvPicPr>
            <a:picLocks noChangeAspect="1"/>
          </p:cNvPicPr>
          <p:nvPr/>
        </p:nvPicPr>
        <p:blipFill>
          <a:blip r:embed="rId5"/>
          <a:stretch>
            <a:fillRect/>
          </a:stretch>
        </p:blipFill>
        <p:spPr>
          <a:xfrm>
            <a:off x="8614428" y="2251421"/>
            <a:ext cx="3103017" cy="2004916"/>
          </a:xfrm>
          <a:prstGeom prst="rect">
            <a:avLst/>
          </a:prstGeom>
        </p:spPr>
      </p:pic>
      <p:pic>
        <p:nvPicPr>
          <p:cNvPr id="22" name="図 21">
            <a:extLst>
              <a:ext uri="{FF2B5EF4-FFF2-40B4-BE49-F238E27FC236}">
                <a16:creationId xmlns:a16="http://schemas.microsoft.com/office/drawing/2014/main" id="{EC168E59-BBA7-4C76-83E2-EF5219C52380}"/>
              </a:ext>
            </a:extLst>
          </p:cNvPr>
          <p:cNvPicPr>
            <a:picLocks noChangeAspect="1"/>
          </p:cNvPicPr>
          <p:nvPr/>
        </p:nvPicPr>
        <p:blipFill>
          <a:blip r:embed="rId6"/>
          <a:stretch>
            <a:fillRect/>
          </a:stretch>
        </p:blipFill>
        <p:spPr>
          <a:xfrm>
            <a:off x="1846408" y="2249568"/>
            <a:ext cx="3467714" cy="2006769"/>
          </a:xfrm>
          <a:prstGeom prst="rect">
            <a:avLst/>
          </a:prstGeom>
        </p:spPr>
      </p:pic>
      <p:pic>
        <p:nvPicPr>
          <p:cNvPr id="6" name="図 5">
            <a:extLst>
              <a:ext uri="{FF2B5EF4-FFF2-40B4-BE49-F238E27FC236}">
                <a16:creationId xmlns:a16="http://schemas.microsoft.com/office/drawing/2014/main" id="{C3B7EAC2-8385-4E41-A8A6-7FFF9A01F828}"/>
              </a:ext>
            </a:extLst>
          </p:cNvPr>
          <p:cNvPicPr>
            <a:picLocks noChangeAspect="1"/>
          </p:cNvPicPr>
          <p:nvPr/>
        </p:nvPicPr>
        <p:blipFill>
          <a:blip r:embed="rId7"/>
          <a:stretch>
            <a:fillRect/>
          </a:stretch>
        </p:blipFill>
        <p:spPr>
          <a:xfrm>
            <a:off x="5140114" y="2244949"/>
            <a:ext cx="2964137" cy="2006769"/>
          </a:xfrm>
          <a:prstGeom prst="rect">
            <a:avLst/>
          </a:prstGeom>
        </p:spPr>
      </p:pic>
      <p:pic>
        <p:nvPicPr>
          <p:cNvPr id="30" name="図 29">
            <a:extLst>
              <a:ext uri="{FF2B5EF4-FFF2-40B4-BE49-F238E27FC236}">
                <a16:creationId xmlns:a16="http://schemas.microsoft.com/office/drawing/2014/main" id="{EF1C3679-117A-4BA0-B6C4-3C68BD229A88}"/>
              </a:ext>
            </a:extLst>
          </p:cNvPr>
          <p:cNvPicPr>
            <a:picLocks noChangeAspect="1"/>
          </p:cNvPicPr>
          <p:nvPr/>
        </p:nvPicPr>
        <p:blipFill>
          <a:blip r:embed="rId8"/>
          <a:stretch>
            <a:fillRect/>
          </a:stretch>
        </p:blipFill>
        <p:spPr>
          <a:xfrm>
            <a:off x="557968" y="2284194"/>
            <a:ext cx="2138856" cy="1972143"/>
          </a:xfrm>
          <a:prstGeom prst="rect">
            <a:avLst/>
          </a:prstGeom>
        </p:spPr>
      </p:pic>
      <p:sp>
        <p:nvSpPr>
          <p:cNvPr id="27" name="テキスト ボックス 26">
            <a:extLst>
              <a:ext uri="{FF2B5EF4-FFF2-40B4-BE49-F238E27FC236}">
                <a16:creationId xmlns:a16="http://schemas.microsoft.com/office/drawing/2014/main" id="{45749401-0491-482F-9604-6CBAF7D9C941}"/>
              </a:ext>
            </a:extLst>
          </p:cNvPr>
          <p:cNvSpPr txBox="1"/>
          <p:nvPr/>
        </p:nvSpPr>
        <p:spPr>
          <a:xfrm>
            <a:off x="475564" y="1862923"/>
            <a:ext cx="4178452"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◎芋掘りと調理活動･ミニコンサート</a:t>
            </a:r>
          </a:p>
        </p:txBody>
      </p:sp>
      <p:sp>
        <p:nvSpPr>
          <p:cNvPr id="4" name="テキスト ボックス 3">
            <a:extLst>
              <a:ext uri="{FF2B5EF4-FFF2-40B4-BE49-F238E27FC236}">
                <a16:creationId xmlns:a16="http://schemas.microsoft.com/office/drawing/2014/main" id="{56B88727-C507-403A-B1FA-30BB4928FC51}"/>
              </a:ext>
            </a:extLst>
          </p:cNvPr>
          <p:cNvSpPr txBox="1"/>
          <p:nvPr/>
        </p:nvSpPr>
        <p:spPr>
          <a:xfrm>
            <a:off x="9384632" y="4360616"/>
            <a:ext cx="16122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24B6039-D163-40EC-9E1A-998DE0C72C25}"/>
              </a:ext>
            </a:extLst>
          </p:cNvPr>
          <p:cNvSpPr txBox="1"/>
          <p:nvPr/>
        </p:nvSpPr>
        <p:spPr>
          <a:xfrm>
            <a:off x="7120481" y="281764"/>
            <a:ext cx="4678018" cy="745076"/>
          </a:xfrm>
          <a:prstGeom prst="rect">
            <a:avLst/>
          </a:prstGeom>
          <a:noFill/>
          <a:ln w="28575">
            <a:solidFill>
              <a:srgbClr val="004274"/>
            </a:solidFill>
          </a:ln>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FF0000"/>
                </a:solidFill>
                <a:effectLst/>
                <a:uLnTx/>
                <a:uFillTx/>
                <a:latin typeface="Trebuchet MS" panose="020B0603020202020204"/>
                <a:ea typeface="メイリオ" panose="020B0604030504040204" pitchFamily="50" charset="-128"/>
                <a:cs typeface="+mn-cs"/>
              </a:rPr>
              <a:t>今年度は新型コロナウィルス感染防止の為、中止しました。</a:t>
            </a:r>
            <a:endParaRPr kumimoji="1" lang="ja-JP" altLang="en-US" sz="1800" b="0" i="0" u="none" strike="noStrike" kern="1200" cap="none" spc="0" normalizeH="0" baseline="0" noProof="0" dirty="0">
              <a:ln>
                <a:noFill/>
              </a:ln>
              <a:solidFill>
                <a:srgbClr val="FF0000"/>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382753275"/>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6000"/>
                            </p:stCondLst>
                            <p:childTnLst>
                              <p:par>
                                <p:cTn id="13" presetID="22"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2000"/>
                                        <p:tgtEl>
                                          <p:spTgt spid="27"/>
                                        </p:tgtEl>
                                      </p:cBhvr>
                                    </p:animEffect>
                                  </p:childTnLst>
                                </p:cTn>
                              </p:par>
                            </p:childTnLst>
                          </p:cTn>
                        </p:par>
                        <p:par>
                          <p:cTn id="16" fill="hold">
                            <p:stCondLst>
                              <p:cond delay="80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0"/>
                                        <p:tgtEl>
                                          <p:spTgt spid="30"/>
                                        </p:tgtEl>
                                      </p:cBhvr>
                                    </p:animEffect>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0"/>
                                        <p:tgtEl>
                                          <p:spTgt spid="22"/>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0"/>
                                        <p:tgtEl>
                                          <p:spTgt spid="6"/>
                                        </p:tgtEl>
                                      </p:cBhvr>
                                    </p:animEffect>
                                  </p:childTnLst>
                                </p:cTn>
                              </p:par>
                            </p:childTnLst>
                          </p:cTn>
                        </p:par>
                        <p:par>
                          <p:cTn id="26" fill="hold">
                            <p:stCondLst>
                              <p:cond delay="13000"/>
                            </p:stCondLst>
                            <p:childTnLst>
                              <p:par>
                                <p:cTn id="27" presetID="22" presetClass="entr" presetSubtype="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0"/>
                                        <p:tgtEl>
                                          <p:spTgt spid="29"/>
                                        </p:tgtEl>
                                      </p:cBhvr>
                                    </p:animEffect>
                                  </p:childTnLst>
                                </p:cTn>
                              </p:par>
                            </p:childTnLst>
                          </p:cTn>
                        </p:par>
                        <p:par>
                          <p:cTn id="30" fill="hold">
                            <p:stCondLst>
                              <p:cond delay="18000"/>
                            </p:stCondLst>
                            <p:childTnLst>
                              <p:par>
                                <p:cTn id="31" presetID="22" presetClass="entr" presetSubtype="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3000"/>
                                        <p:tgtEl>
                                          <p:spTgt spid="28"/>
                                        </p:tgtEl>
                                      </p:cBhvr>
                                    </p:animEffect>
                                  </p:childTnLst>
                                </p:cTn>
                              </p:par>
                            </p:childTnLst>
                          </p:cTn>
                        </p:par>
                        <p:par>
                          <p:cTn id="34" fill="hold">
                            <p:stCondLst>
                              <p:cond delay="21000"/>
                            </p:stCondLst>
                            <p:childTnLst>
                              <p:par>
                                <p:cTn id="35" presetID="22" presetClass="entr" presetSubtype="1"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0"/>
                                        <p:tgtEl>
                                          <p:spTgt spid="23"/>
                                        </p:tgtEl>
                                      </p:cBhvr>
                                    </p:animEffect>
                                  </p:childTnLst>
                                </p:cTn>
                              </p:par>
                              <p:par>
                                <p:cTn id="38" presetID="22" presetClass="entr" presetSubtype="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0"/>
                                        <p:tgtEl>
                                          <p:spTgt spid="24"/>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0"/>
                                        <p:tgtEl>
                                          <p:spTgt spid="25"/>
                                        </p:tgtEl>
                                      </p:cBhvr>
                                    </p:animEffect>
                                  </p:childTnLst>
                                </p:cTn>
                              </p:par>
                            </p:childTnLst>
                          </p:cTn>
                        </p:par>
                        <p:par>
                          <p:cTn id="44" fill="hold">
                            <p:stCondLst>
                              <p:cond delay="26000"/>
                            </p:stCondLst>
                            <p:childTnLst>
                              <p:par>
                                <p:cTn id="45" presetID="42" presetClass="entr" presetSubtype="0" fill="hold" grpId="0" nodeType="afterEffect" nodePh="1">
                                  <p:stCondLst>
                                    <p:cond delay="0"/>
                                  </p:stCondLst>
                                  <p:endCondLst>
                                    <p:cond evt="begin" delay="0">
                                      <p:tn val="45"/>
                                    </p:cond>
                                  </p:end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anim calcmode="lin" valueType="num">
                                      <p:cBhvr>
                                        <p:cTn id="48" dur="2000" fill="hold"/>
                                        <p:tgtEl>
                                          <p:spTgt spid="4"/>
                                        </p:tgtEl>
                                        <p:attrNameLst>
                                          <p:attrName>ppt_x</p:attrName>
                                        </p:attrNameLst>
                                      </p:cBhvr>
                                      <p:tavLst>
                                        <p:tav tm="0">
                                          <p:val>
                                            <p:strVal val="#ppt_x"/>
                                          </p:val>
                                        </p:tav>
                                        <p:tav tm="100000">
                                          <p:val>
                                            <p:strVal val="#ppt_x"/>
                                          </p:val>
                                        </p:tav>
                                      </p:tavLst>
                                    </p:anim>
                                    <p:anim calcmode="lin" valueType="num">
                                      <p:cBhvr>
                                        <p:cTn id="49" dur="2000" fill="hold"/>
                                        <p:tgtEl>
                                          <p:spTgt spid="4"/>
                                        </p:tgtEl>
                                        <p:attrNameLst>
                                          <p:attrName>ppt_y</p:attrName>
                                        </p:attrNameLst>
                                      </p:cBhvr>
                                      <p:tavLst>
                                        <p:tav tm="0">
                                          <p:val>
                                            <p:strVal val="#ppt_y+.1"/>
                                          </p:val>
                                        </p:tav>
                                        <p:tav tm="100000">
                                          <p:val>
                                            <p:strVal val="#ppt_y"/>
                                          </p:val>
                                        </p:tav>
                                      </p:tavLst>
                                    </p:anim>
                                  </p:childTnLst>
                                </p:cTn>
                              </p:par>
                            </p:childTnLst>
                          </p:cTn>
                        </p:par>
                        <p:par>
                          <p:cTn id="50" fill="hold">
                            <p:stCondLst>
                              <p:cond delay="280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6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8" grpId="0"/>
      <p:bldP spid="27" grpId="0"/>
      <p:bldP spid="4"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1820B6A-57E6-4786-858B-E2BA0D30B2EE}"/>
              </a:ext>
            </a:extLst>
          </p:cNvPr>
          <p:cNvSpPr/>
          <p:nvPr/>
        </p:nvSpPr>
        <p:spPr>
          <a:xfrm>
            <a:off x="269684" y="875417"/>
            <a:ext cx="11498245" cy="1131720"/>
          </a:xfrm>
          <a:prstGeom prst="rect">
            <a:avLst/>
          </a:prstGeom>
        </p:spPr>
        <p:txBody>
          <a:bodyPr wrap="square">
            <a:spAutoFit/>
          </a:bodyPr>
          <a:lstStyle/>
          <a:p>
            <a:pPr marL="0" marR="0" lvl="0" indent="0" algn="l" defTabSz="457200" rtl="0" eaLnBrk="1" fontAlgn="auto" latinLnBrk="0" hangingPunct="1">
              <a:lnSpc>
                <a:spcPts val="44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（適応指導教室あさお体験広場に係る運営管理業務）　　　　　　　　　　　　　　　　　　</a:t>
            </a:r>
            <a:endPar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ts val="44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川崎市総合教育センター受託事業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pic>
        <p:nvPicPr>
          <p:cNvPr id="2" name="図 1">
            <a:extLst>
              <a:ext uri="{FF2B5EF4-FFF2-40B4-BE49-F238E27FC236}">
                <a16:creationId xmlns:a16="http://schemas.microsoft.com/office/drawing/2014/main" id="{4E5EE300-B605-4318-A0CE-7EB81B71B6D8}"/>
              </a:ext>
            </a:extLst>
          </p:cNvPr>
          <p:cNvPicPr>
            <a:picLocks noChangeAspect="1"/>
          </p:cNvPicPr>
          <p:nvPr/>
        </p:nvPicPr>
        <p:blipFill>
          <a:blip r:embed="rId2"/>
          <a:stretch>
            <a:fillRect/>
          </a:stretch>
        </p:blipFill>
        <p:spPr>
          <a:xfrm>
            <a:off x="4252912" y="4226904"/>
            <a:ext cx="3856521" cy="2414303"/>
          </a:xfrm>
          <a:prstGeom prst="rect">
            <a:avLst/>
          </a:prstGeom>
        </p:spPr>
      </p:pic>
      <p:pic>
        <p:nvPicPr>
          <p:cNvPr id="3" name="図 2">
            <a:extLst>
              <a:ext uri="{FF2B5EF4-FFF2-40B4-BE49-F238E27FC236}">
                <a16:creationId xmlns:a16="http://schemas.microsoft.com/office/drawing/2014/main" id="{1F0328B4-706C-4D65-881F-E4E7872CFCE8}"/>
              </a:ext>
            </a:extLst>
          </p:cNvPr>
          <p:cNvPicPr>
            <a:picLocks noChangeAspect="1"/>
          </p:cNvPicPr>
          <p:nvPr/>
        </p:nvPicPr>
        <p:blipFill>
          <a:blip r:embed="rId3"/>
          <a:stretch>
            <a:fillRect/>
          </a:stretch>
        </p:blipFill>
        <p:spPr>
          <a:xfrm>
            <a:off x="269684" y="4242069"/>
            <a:ext cx="3856521" cy="2383971"/>
          </a:xfrm>
          <a:prstGeom prst="rect">
            <a:avLst/>
          </a:prstGeom>
        </p:spPr>
      </p:pic>
      <p:sp>
        <p:nvSpPr>
          <p:cNvPr id="9" name="テキスト ボックス 8">
            <a:extLst>
              <a:ext uri="{FF2B5EF4-FFF2-40B4-BE49-F238E27FC236}">
                <a16:creationId xmlns:a16="http://schemas.microsoft.com/office/drawing/2014/main" id="{7FB72FA4-13C1-4A93-8756-DB1F9B32596B}"/>
              </a:ext>
            </a:extLst>
          </p:cNvPr>
          <p:cNvSpPr txBox="1"/>
          <p:nvPr/>
        </p:nvSpPr>
        <p:spPr>
          <a:xfrm>
            <a:off x="138030" y="2038211"/>
            <a:ext cx="11629899" cy="1914948"/>
          </a:xfrm>
          <a:prstGeom prst="rect">
            <a:avLst/>
          </a:prstGeom>
          <a:noFill/>
        </p:spPr>
        <p:txBody>
          <a:bodyPr wrap="square" rtlCol="0">
            <a:spAutoFit/>
          </a:bodyPr>
          <a:lstStyle/>
          <a:p>
            <a:pPr marL="0" marR="0" lvl="0" indent="0" algn="l" defTabSz="457200" rtl="0" eaLnBrk="1" fontAlgn="auto" latinLnBrk="0" hangingPunct="1">
              <a:lnSpc>
                <a:spcPts val="37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　</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地元のご理解やボランティアの方々、学校の皆様のご努力によって</a:t>
            </a:r>
            <a:r>
              <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今日見るような</a:t>
            </a:r>
            <a:r>
              <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すてきな農地に生まれ変わりました。今年も昨年と同じく、真福寺小学校、麻生小学校、麻生中学校の児童・生徒の皆さんが食育教育の一環として畑を活用しております。青々とした作物が、生き生きと育っている「のびのびファーム」は、子どもたちの育ちを見るようで私共の喜びです。</a:t>
            </a:r>
            <a:endParaRPr kumimoji="1"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 name="タイトル 6">
            <a:extLst>
              <a:ext uri="{FF2B5EF4-FFF2-40B4-BE49-F238E27FC236}">
                <a16:creationId xmlns:a16="http://schemas.microsoft.com/office/drawing/2014/main" id="{EFE5E425-B439-4AED-8D76-3FBD01EE98AB}"/>
              </a:ext>
            </a:extLst>
          </p:cNvPr>
          <p:cNvSpPr>
            <a:spLocks noGrp="1"/>
          </p:cNvSpPr>
          <p:nvPr>
            <p:ph type="title"/>
          </p:nvPr>
        </p:nvSpPr>
        <p:spPr>
          <a:xfrm>
            <a:off x="527778" y="406890"/>
            <a:ext cx="8596668" cy="506278"/>
          </a:xfrm>
        </p:spPr>
        <p:txBody>
          <a:bodyPr>
            <a:normAutofit fontScale="90000"/>
          </a:bodyPr>
          <a:lstStyle/>
          <a:p>
            <a:r>
              <a:rPr lang="ja-JP" altLang="ja-JP" sz="3200" b="1" kern="1200" dirty="0">
                <a:solidFill>
                  <a:srgbClr val="000000"/>
                </a:solidFill>
                <a:effectLst/>
                <a:latin typeface="ＭＳ ゴシック" panose="020B0609070205080204" pitchFamily="49" charset="-128"/>
                <a:ea typeface="ＭＳ ゴシック" panose="020B0609070205080204" pitchFamily="49" charset="-128"/>
                <a:cs typeface="+mn-cs"/>
              </a:rPr>
              <a:t>○「のびのびファーム」事業</a:t>
            </a:r>
            <a:endParaRPr kumimoji="1" lang="ja-JP" altLang="en-US" dirty="0"/>
          </a:p>
        </p:txBody>
      </p:sp>
      <p:pic>
        <p:nvPicPr>
          <p:cNvPr id="8" name="図 7">
            <a:extLst>
              <a:ext uri="{FF2B5EF4-FFF2-40B4-BE49-F238E27FC236}">
                <a16:creationId xmlns:a16="http://schemas.microsoft.com/office/drawing/2014/main" id="{3BAF5D01-D648-41BB-BDD8-6ADA35F150E2}"/>
              </a:ext>
            </a:extLst>
          </p:cNvPr>
          <p:cNvPicPr>
            <a:picLocks noChangeAspect="1"/>
          </p:cNvPicPr>
          <p:nvPr/>
        </p:nvPicPr>
        <p:blipFill>
          <a:blip r:embed="rId4"/>
          <a:stretch>
            <a:fillRect/>
          </a:stretch>
        </p:blipFill>
        <p:spPr>
          <a:xfrm>
            <a:off x="8283498" y="4226904"/>
            <a:ext cx="3686175" cy="2438400"/>
          </a:xfrm>
          <a:prstGeom prst="rect">
            <a:avLst/>
          </a:prstGeom>
        </p:spPr>
      </p:pic>
      <p:sp>
        <p:nvSpPr>
          <p:cNvPr id="5" name="テキスト ボックス 4">
            <a:extLst>
              <a:ext uri="{FF2B5EF4-FFF2-40B4-BE49-F238E27FC236}">
                <a16:creationId xmlns:a16="http://schemas.microsoft.com/office/drawing/2014/main" id="{2CA24567-B6F2-461D-A17A-5E9043B316B8}"/>
              </a:ext>
            </a:extLst>
          </p:cNvPr>
          <p:cNvSpPr txBox="1"/>
          <p:nvPr/>
        </p:nvSpPr>
        <p:spPr>
          <a:xfrm>
            <a:off x="10696074" y="3717758"/>
            <a:ext cx="914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2628718324"/>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53" presetClass="entr" presetSubtype="16"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4000" fill="hold"/>
                                        <p:tgtEl>
                                          <p:spTgt spid="4"/>
                                        </p:tgtEl>
                                        <p:attrNameLst>
                                          <p:attrName>ppt_w</p:attrName>
                                        </p:attrNameLst>
                                      </p:cBhvr>
                                      <p:tavLst>
                                        <p:tav tm="0">
                                          <p:val>
                                            <p:fltVal val="0"/>
                                          </p:val>
                                        </p:tav>
                                        <p:tav tm="100000">
                                          <p:val>
                                            <p:strVal val="#ppt_w"/>
                                          </p:val>
                                        </p:tav>
                                      </p:tavLst>
                                    </p:anim>
                                    <p:anim calcmode="lin" valueType="num">
                                      <p:cBhvr>
                                        <p:cTn id="12" dur="4000" fill="hold"/>
                                        <p:tgtEl>
                                          <p:spTgt spid="4"/>
                                        </p:tgtEl>
                                        <p:attrNameLst>
                                          <p:attrName>ppt_h</p:attrName>
                                        </p:attrNameLst>
                                      </p:cBhvr>
                                      <p:tavLst>
                                        <p:tav tm="0">
                                          <p:val>
                                            <p:fltVal val="0"/>
                                          </p:val>
                                        </p:tav>
                                        <p:tav tm="100000">
                                          <p:val>
                                            <p:strVal val="#ppt_h"/>
                                          </p:val>
                                        </p:tav>
                                      </p:tavLst>
                                    </p:anim>
                                    <p:animEffect transition="in" filter="fade">
                                      <p:cBhvr>
                                        <p:cTn id="13" dur="4000"/>
                                        <p:tgtEl>
                                          <p:spTgt spid="4"/>
                                        </p:tgtEl>
                                      </p:cBhvr>
                                    </p:animEffect>
                                  </p:childTnLst>
                                </p:cTn>
                              </p:par>
                            </p:childTnLst>
                          </p:cTn>
                        </p:par>
                        <p:par>
                          <p:cTn id="14" fill="hold">
                            <p:stCondLst>
                              <p:cond delay="7000"/>
                            </p:stCondLst>
                            <p:childTnLst>
                              <p:par>
                                <p:cTn id="15" presetID="42" presetClass="entr" presetSubtype="0" fill="hold" grpId="0" nodeType="after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4000"/>
                                        <p:tgtEl>
                                          <p:spTgt spid="9"/>
                                        </p:tgtEl>
                                      </p:cBhvr>
                                    </p:animEffect>
                                    <p:anim calcmode="lin" valueType="num">
                                      <p:cBhvr>
                                        <p:cTn id="18" dur="4000" fill="hold"/>
                                        <p:tgtEl>
                                          <p:spTgt spid="9"/>
                                        </p:tgtEl>
                                        <p:attrNameLst>
                                          <p:attrName>ppt_x</p:attrName>
                                        </p:attrNameLst>
                                      </p:cBhvr>
                                      <p:tavLst>
                                        <p:tav tm="0">
                                          <p:val>
                                            <p:strVal val="#ppt_x"/>
                                          </p:val>
                                        </p:tav>
                                        <p:tav tm="100000">
                                          <p:val>
                                            <p:strVal val="#ppt_x"/>
                                          </p:val>
                                        </p:tav>
                                      </p:tavLst>
                                    </p:anim>
                                    <p:anim calcmode="lin" valueType="num">
                                      <p:cBhvr>
                                        <p:cTn id="19" dur="4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30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6000" fill="hold"/>
                                        <p:tgtEl>
                                          <p:spTgt spid="3"/>
                                        </p:tgtEl>
                                        <p:attrNameLst>
                                          <p:attrName>ppt_w</p:attrName>
                                        </p:attrNameLst>
                                      </p:cBhvr>
                                      <p:tavLst>
                                        <p:tav tm="0">
                                          <p:val>
                                            <p:fltVal val="0"/>
                                          </p:val>
                                        </p:tav>
                                        <p:tav tm="100000">
                                          <p:val>
                                            <p:strVal val="#ppt_w"/>
                                          </p:val>
                                        </p:tav>
                                      </p:tavLst>
                                    </p:anim>
                                    <p:anim calcmode="lin" valueType="num">
                                      <p:cBhvr>
                                        <p:cTn id="24" dur="6000" fill="hold"/>
                                        <p:tgtEl>
                                          <p:spTgt spid="3"/>
                                        </p:tgtEl>
                                        <p:attrNameLst>
                                          <p:attrName>ppt_h</p:attrName>
                                        </p:attrNameLst>
                                      </p:cBhvr>
                                      <p:tavLst>
                                        <p:tav tm="0">
                                          <p:val>
                                            <p:fltVal val="0"/>
                                          </p:val>
                                        </p:tav>
                                        <p:tav tm="100000">
                                          <p:val>
                                            <p:strVal val="#ppt_h"/>
                                          </p:val>
                                        </p:tav>
                                      </p:tavLst>
                                    </p:anim>
                                    <p:animEffect transition="in" filter="fade">
                                      <p:cBhvr>
                                        <p:cTn id="25" dur="6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6000" fill="hold"/>
                                        <p:tgtEl>
                                          <p:spTgt spid="2"/>
                                        </p:tgtEl>
                                        <p:attrNameLst>
                                          <p:attrName>ppt_w</p:attrName>
                                        </p:attrNameLst>
                                      </p:cBhvr>
                                      <p:tavLst>
                                        <p:tav tm="0">
                                          <p:val>
                                            <p:fltVal val="0"/>
                                          </p:val>
                                        </p:tav>
                                        <p:tav tm="100000">
                                          <p:val>
                                            <p:strVal val="#ppt_w"/>
                                          </p:val>
                                        </p:tav>
                                      </p:tavLst>
                                    </p:anim>
                                    <p:anim calcmode="lin" valueType="num">
                                      <p:cBhvr>
                                        <p:cTn id="29" dur="6000" fill="hold"/>
                                        <p:tgtEl>
                                          <p:spTgt spid="2"/>
                                        </p:tgtEl>
                                        <p:attrNameLst>
                                          <p:attrName>ppt_h</p:attrName>
                                        </p:attrNameLst>
                                      </p:cBhvr>
                                      <p:tavLst>
                                        <p:tav tm="0">
                                          <p:val>
                                            <p:fltVal val="0"/>
                                          </p:val>
                                        </p:tav>
                                        <p:tav tm="100000">
                                          <p:val>
                                            <p:strVal val="#ppt_h"/>
                                          </p:val>
                                        </p:tav>
                                      </p:tavLst>
                                    </p:anim>
                                    <p:animEffect transition="in" filter="fade">
                                      <p:cBhvr>
                                        <p:cTn id="30" dur="6000"/>
                                        <p:tgtEl>
                                          <p:spTgt spid="2"/>
                                        </p:tgtEl>
                                      </p:cBhvr>
                                    </p:animEffect>
                                  </p:childTnLst>
                                </p:cTn>
                              </p:par>
                              <p:par>
                                <p:cTn id="31" presetID="53"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6000" fill="hold"/>
                                        <p:tgtEl>
                                          <p:spTgt spid="8"/>
                                        </p:tgtEl>
                                        <p:attrNameLst>
                                          <p:attrName>ppt_w</p:attrName>
                                        </p:attrNameLst>
                                      </p:cBhvr>
                                      <p:tavLst>
                                        <p:tav tm="0">
                                          <p:val>
                                            <p:fltVal val="0"/>
                                          </p:val>
                                        </p:tav>
                                        <p:tav tm="100000">
                                          <p:val>
                                            <p:strVal val="#ppt_w"/>
                                          </p:val>
                                        </p:tav>
                                      </p:tavLst>
                                    </p:anim>
                                    <p:anim calcmode="lin" valueType="num">
                                      <p:cBhvr>
                                        <p:cTn id="34" dur="6000" fill="hold"/>
                                        <p:tgtEl>
                                          <p:spTgt spid="8"/>
                                        </p:tgtEl>
                                        <p:attrNameLst>
                                          <p:attrName>ppt_h</p:attrName>
                                        </p:attrNameLst>
                                      </p:cBhvr>
                                      <p:tavLst>
                                        <p:tav tm="0">
                                          <p:val>
                                            <p:fltVal val="0"/>
                                          </p:val>
                                        </p:tav>
                                        <p:tav tm="100000">
                                          <p:val>
                                            <p:strVal val="#ppt_h"/>
                                          </p:val>
                                        </p:tav>
                                      </p:tavLst>
                                    </p:anim>
                                    <p:animEffect transition="in" filter="fade">
                                      <p:cBhvr>
                                        <p:cTn id="35" dur="6000"/>
                                        <p:tgtEl>
                                          <p:spTgt spid="8"/>
                                        </p:tgtEl>
                                      </p:cBhvr>
                                    </p:animEffect>
                                  </p:childTnLst>
                                </p:cTn>
                              </p:par>
                            </p:childTnLst>
                          </p:cTn>
                        </p:par>
                        <p:par>
                          <p:cTn id="36" fill="hold">
                            <p:stCondLst>
                              <p:cond delay="19000"/>
                            </p:stCondLst>
                            <p:childTnLst>
                              <p:par>
                                <p:cTn id="37" presetID="42" presetClass="entr" presetSubtype="0" fill="hold" grpId="0" nodeType="afterEffect" nodePh="1">
                                  <p:stCondLst>
                                    <p:cond delay="0"/>
                                  </p:stCondLst>
                                  <p:endCondLst>
                                    <p:cond evt="begin" delay="0">
                                      <p:tn val="37"/>
                                    </p:cond>
                                  </p:end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anim calcmode="lin" valueType="num">
                                      <p:cBhvr>
                                        <p:cTn id="40" dur="2000" fill="hold"/>
                                        <p:tgtEl>
                                          <p:spTgt spid="5"/>
                                        </p:tgtEl>
                                        <p:attrNameLst>
                                          <p:attrName>ppt_x</p:attrName>
                                        </p:attrNameLst>
                                      </p:cBhvr>
                                      <p:tavLst>
                                        <p:tav tm="0">
                                          <p:val>
                                            <p:strVal val="#ppt_x"/>
                                          </p:val>
                                        </p:tav>
                                        <p:tav tm="100000">
                                          <p:val>
                                            <p:strVal val="#ppt_x"/>
                                          </p:val>
                                        </p:tav>
                                      </p:tavLst>
                                    </p:anim>
                                    <p:anim calcmode="lin" valueType="num">
                                      <p:cBhvr>
                                        <p:cTn id="41"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56878A3D-6748-485E-A669-373DBD682EC0}"/>
              </a:ext>
            </a:extLst>
          </p:cNvPr>
          <p:cNvPicPr>
            <a:picLocks noChangeAspect="1"/>
          </p:cNvPicPr>
          <p:nvPr/>
        </p:nvPicPr>
        <p:blipFill>
          <a:blip r:embed="rId2"/>
          <a:stretch>
            <a:fillRect/>
          </a:stretch>
        </p:blipFill>
        <p:spPr>
          <a:xfrm>
            <a:off x="135192" y="2220298"/>
            <a:ext cx="2700427" cy="2012803"/>
          </a:xfrm>
          <a:prstGeom prst="rect">
            <a:avLst/>
          </a:prstGeom>
        </p:spPr>
      </p:pic>
      <p:sp>
        <p:nvSpPr>
          <p:cNvPr id="3" name="タイトル 2">
            <a:extLst>
              <a:ext uri="{FF2B5EF4-FFF2-40B4-BE49-F238E27FC236}">
                <a16:creationId xmlns:a16="http://schemas.microsoft.com/office/drawing/2014/main" id="{4AF7D74B-0848-4049-ADD2-327CB8F3A165}"/>
              </a:ext>
            </a:extLst>
          </p:cNvPr>
          <p:cNvSpPr>
            <a:spLocks noGrp="1"/>
          </p:cNvSpPr>
          <p:nvPr>
            <p:ph type="title"/>
          </p:nvPr>
        </p:nvSpPr>
        <p:spPr>
          <a:xfrm>
            <a:off x="838201" y="273053"/>
            <a:ext cx="6157687" cy="687655"/>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⑥研究研修等に関する事業</a:t>
            </a:r>
          </a:p>
        </p:txBody>
      </p:sp>
      <p:pic>
        <p:nvPicPr>
          <p:cNvPr id="2" name="図 1">
            <a:extLst>
              <a:ext uri="{FF2B5EF4-FFF2-40B4-BE49-F238E27FC236}">
                <a16:creationId xmlns:a16="http://schemas.microsoft.com/office/drawing/2014/main" id="{CB981C73-9D97-42F4-B205-9BBDF9D99ECE}"/>
              </a:ext>
            </a:extLst>
          </p:cNvPr>
          <p:cNvPicPr>
            <a:picLocks noChangeAspect="1"/>
          </p:cNvPicPr>
          <p:nvPr/>
        </p:nvPicPr>
        <p:blipFill>
          <a:blip r:embed="rId3"/>
          <a:stretch>
            <a:fillRect/>
          </a:stretch>
        </p:blipFill>
        <p:spPr>
          <a:xfrm>
            <a:off x="1485406" y="1068005"/>
            <a:ext cx="9642287" cy="1167513"/>
          </a:xfrm>
          <a:prstGeom prst="rect">
            <a:avLst/>
          </a:prstGeom>
        </p:spPr>
      </p:pic>
      <p:sp>
        <p:nvSpPr>
          <p:cNvPr id="11" name="テキスト ボックス 10">
            <a:extLst>
              <a:ext uri="{FF2B5EF4-FFF2-40B4-BE49-F238E27FC236}">
                <a16:creationId xmlns:a16="http://schemas.microsoft.com/office/drawing/2014/main" id="{5721F193-4C84-42EA-B4BD-BC55AB162DE7}"/>
              </a:ext>
            </a:extLst>
          </p:cNvPr>
          <p:cNvSpPr txBox="1"/>
          <p:nvPr/>
        </p:nvSpPr>
        <p:spPr>
          <a:xfrm>
            <a:off x="1024091" y="4407164"/>
            <a:ext cx="9118599" cy="9771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テーマ　</a:t>
            </a:r>
            <a:r>
              <a:rPr kumimoji="0" lang="ja-JP" altLang="en-US" sz="2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子どもに寄り添った多様な支援の実現に向けて　</a:t>
            </a:r>
          </a:p>
          <a:p>
            <a:pPr marL="0" marR="0" lvl="0" indent="0" algn="l" defTabSz="457200" rtl="0" eaLnBrk="1" fontAlgn="auto" latinLnBrk="0" hangingPunct="1">
              <a:lnSpc>
                <a:spcPts val="4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2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ja-JP"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ja-JP" sz="2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～不登校の子どもの不安を中心に～</a:t>
            </a:r>
            <a:endParaRPr kumimoji="0" lang="ja-JP" altLang="en-US" sz="2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2" name="テキスト ボックス 11">
            <a:extLst>
              <a:ext uri="{FF2B5EF4-FFF2-40B4-BE49-F238E27FC236}">
                <a16:creationId xmlns:a16="http://schemas.microsoft.com/office/drawing/2014/main" id="{91134C01-3171-40AE-AA9E-7BC3670F44B6}"/>
              </a:ext>
            </a:extLst>
          </p:cNvPr>
          <p:cNvSpPr txBox="1"/>
          <p:nvPr/>
        </p:nvSpPr>
        <p:spPr>
          <a:xfrm>
            <a:off x="930968" y="5519271"/>
            <a:ext cx="11671287" cy="106567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２０２０</a:t>
            </a:r>
            <a:r>
              <a:rPr kumimoji="0" lang="en-US" altLang="ja-JP"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令和２</a:t>
            </a:r>
            <a:r>
              <a:rPr kumimoji="0" lang="en-US" altLang="ja-JP"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年度の発表は２０２１</a:t>
            </a:r>
            <a:r>
              <a:rPr kumimoji="0" lang="en-US" altLang="ja-JP"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令和３</a:t>
            </a:r>
            <a:r>
              <a:rPr kumimoji="0" lang="en-US" altLang="ja-JP"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年２月２０日</a:t>
            </a:r>
            <a:r>
              <a:rPr kumimoji="0" lang="en-US" altLang="ja-JP"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a:t>
            </a: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土</a:t>
            </a:r>
            <a:r>
              <a:rPr kumimoji="0" lang="en-US" altLang="ja-JP"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 </a:t>
            </a: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１４時４５分～ </a:t>
            </a:r>
            <a:b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br>
            <a:r>
              <a:rPr kumimoji="0"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川崎市総合教育センターでの開催を予定しております。詳細は後日掲載致します。</a:t>
            </a:r>
            <a:endParaRPr kumimoji="1" lang="ja-JP" altLang="en-US" sz="2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AB6EB426-3232-47E6-8453-711948486959}"/>
              </a:ext>
            </a:extLst>
          </p:cNvPr>
          <p:cNvPicPr>
            <a:picLocks noChangeAspect="1"/>
          </p:cNvPicPr>
          <p:nvPr/>
        </p:nvPicPr>
        <p:blipFill>
          <a:blip r:embed="rId4"/>
          <a:stretch>
            <a:fillRect/>
          </a:stretch>
        </p:blipFill>
        <p:spPr>
          <a:xfrm>
            <a:off x="8972458" y="2220298"/>
            <a:ext cx="2852316" cy="2012805"/>
          </a:xfrm>
          <a:prstGeom prst="rect">
            <a:avLst/>
          </a:prstGeom>
        </p:spPr>
      </p:pic>
      <p:pic>
        <p:nvPicPr>
          <p:cNvPr id="5" name="図 4">
            <a:extLst>
              <a:ext uri="{FF2B5EF4-FFF2-40B4-BE49-F238E27FC236}">
                <a16:creationId xmlns:a16="http://schemas.microsoft.com/office/drawing/2014/main" id="{CD28A138-380B-4895-8EC3-1EDBA4CCE74E}"/>
              </a:ext>
            </a:extLst>
          </p:cNvPr>
          <p:cNvPicPr>
            <a:picLocks noChangeAspect="1"/>
          </p:cNvPicPr>
          <p:nvPr/>
        </p:nvPicPr>
        <p:blipFill>
          <a:blip r:embed="rId5"/>
          <a:stretch>
            <a:fillRect/>
          </a:stretch>
        </p:blipFill>
        <p:spPr>
          <a:xfrm>
            <a:off x="2951095" y="2438225"/>
            <a:ext cx="5700601" cy="1105490"/>
          </a:xfrm>
          <a:prstGeom prst="rect">
            <a:avLst/>
          </a:prstGeom>
        </p:spPr>
      </p:pic>
      <p:sp>
        <p:nvSpPr>
          <p:cNvPr id="19" name="Rectangle 30">
            <a:extLst>
              <a:ext uri="{FF2B5EF4-FFF2-40B4-BE49-F238E27FC236}">
                <a16:creationId xmlns:a16="http://schemas.microsoft.com/office/drawing/2014/main" id="{7C7083A2-9560-434D-8325-EDC72295EFD0}"/>
              </a:ext>
            </a:extLst>
          </p:cNvPr>
          <p:cNvSpPr>
            <a:spLocks noChangeArrowheads="1"/>
          </p:cNvSpPr>
          <p:nvPr/>
        </p:nvSpPr>
        <p:spPr bwMode="auto">
          <a:xfrm>
            <a:off x="1689253" y="15246359"/>
            <a:ext cx="409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79331"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20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rPr>
              <a:t>思い出の写真</a:t>
            </a:r>
            <a:br>
              <a:rPr kumimoji="0" lang="ja-JP" altLang="ja-JP" sz="20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rPr>
            </a:br>
            <a:r>
              <a:rPr kumimoji="0" lang="ja-JP" altLang="ja-JP" sz="2000" b="1"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rPr>
              <a:t>平成２５年度自主研究報告会⇒</a:t>
            </a:r>
            <a:endParaRPr kumimoji="0" lang="ja-JP" altLang="ja-JP" sz="11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21" name="Rectangle 34">
            <a:extLst>
              <a:ext uri="{FF2B5EF4-FFF2-40B4-BE49-F238E27FC236}">
                <a16:creationId xmlns:a16="http://schemas.microsoft.com/office/drawing/2014/main" id="{66B1601E-1D3E-4A7C-AF1B-5B638D92967B}"/>
              </a:ext>
            </a:extLst>
          </p:cNvPr>
          <p:cNvSpPr>
            <a:spLocks noChangeArrowheads="1"/>
          </p:cNvSpPr>
          <p:nvPr/>
        </p:nvSpPr>
        <p:spPr bwMode="auto">
          <a:xfrm>
            <a:off x="930428" y="14684384"/>
            <a:ext cx="8921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79331"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rPr>
              <a:t>思</a:t>
            </a:r>
            <a:r>
              <a:rPr kumimoji="0" lang="ja-JP" altLang="ja-JP" sz="1800" b="0" i="0" u="none" strike="noStrike" kern="1200" cap="none" spc="0" normalizeH="0" baseline="0" noProof="0" bmk="">
                <a:ln>
                  <a:noFill/>
                </a:ln>
                <a:solidFill>
                  <a:prstClr val="black"/>
                </a:solidFill>
                <a:effectLst/>
                <a:uLnTx/>
                <a:uFillTx/>
                <a:latin typeface="Arial" panose="020B0604020202020204" pitchFamily="34" charset="0"/>
                <a:ea typeface="メイリオ" panose="020B0604030504040204" pitchFamily="50" charset="-128"/>
                <a:cs typeface="+mn-cs"/>
              </a:rPr>
              <a:t>い出の写真</a:t>
            </a: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29" name="Rectangle 52">
            <a:extLst>
              <a:ext uri="{FF2B5EF4-FFF2-40B4-BE49-F238E27FC236}">
                <a16:creationId xmlns:a16="http://schemas.microsoft.com/office/drawing/2014/main" id="{964C8EB2-C2E5-4D65-BC61-A611B91C6AE9}"/>
              </a:ext>
            </a:extLst>
          </p:cNvPr>
          <p:cNvSpPr>
            <a:spLocks noChangeArrowheads="1"/>
          </p:cNvSpPr>
          <p:nvPr/>
        </p:nvSpPr>
        <p:spPr bwMode="auto">
          <a:xfrm>
            <a:off x="3041666" y="4993541"/>
            <a:ext cx="55194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6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endParaRPr kumimoji="0" lang="ja-JP"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9C21511-3BEF-482F-850C-C3E4DD7827F8}"/>
              </a:ext>
            </a:extLst>
          </p:cNvPr>
          <p:cNvSpPr txBox="1"/>
          <p:nvPr/>
        </p:nvSpPr>
        <p:spPr>
          <a:xfrm>
            <a:off x="1591512" y="3556094"/>
            <a:ext cx="8551178" cy="1815882"/>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66"/>
                </a:solidFill>
                <a:effectLst/>
                <a:uLnTx/>
                <a:uFillTx/>
                <a:latin typeface="MS UI Gothic" panose="020B0600070205080204" pitchFamily="50" charset="-128"/>
                <a:ea typeface="MS UI Gothic" panose="020B0600070205080204" pitchFamily="50" charset="-128"/>
                <a:cs typeface="+mn-cs"/>
              </a:rPr>
              <a:t>研究報告会　２月２０日</a:t>
            </a:r>
            <a:r>
              <a:rPr kumimoji="0" lang="en-US" altLang="ja-JP" sz="2800" b="0" i="0" u="none" strike="noStrike" kern="1200" cap="none" spc="0" normalizeH="0" baseline="0" noProof="0" dirty="0">
                <a:ln>
                  <a:noFill/>
                </a:ln>
                <a:solidFill>
                  <a:srgbClr val="000066"/>
                </a:solidFill>
                <a:effectLst/>
                <a:uLnTx/>
                <a:uFillTx/>
                <a:latin typeface="MS UI Gothic" panose="020B0600070205080204" pitchFamily="50" charset="-128"/>
                <a:ea typeface="MS UI Gothic" panose="020B0600070205080204" pitchFamily="50" charset="-128"/>
                <a:cs typeface="+mn-cs"/>
              </a:rPr>
              <a:t>(</a:t>
            </a:r>
            <a:r>
              <a:rPr kumimoji="0" lang="ja-JP" altLang="en-US" sz="2800" b="0" i="0" u="none" strike="noStrike" kern="1200" cap="none" spc="0" normalizeH="0" baseline="0" noProof="0" dirty="0">
                <a:ln>
                  <a:noFill/>
                </a:ln>
                <a:solidFill>
                  <a:srgbClr val="000066"/>
                </a:solidFill>
                <a:effectLst/>
                <a:uLnTx/>
                <a:uFillTx/>
                <a:latin typeface="MS UI Gothic" panose="020B0600070205080204" pitchFamily="50" charset="-128"/>
                <a:ea typeface="MS UI Gothic" panose="020B0600070205080204" pitchFamily="50" charset="-128"/>
                <a:cs typeface="+mn-cs"/>
              </a:rPr>
              <a:t>土）</a:t>
            </a:r>
            <a:endParaRPr kumimoji="0" lang="en-US" altLang="ja-JP" sz="2800" b="0" i="0" u="none" strike="noStrike" kern="1200" cap="none" spc="0" normalizeH="0" baseline="0" noProof="0" dirty="0">
              <a:ln>
                <a:noFill/>
              </a:ln>
              <a:solidFill>
                <a:srgbClr val="000066"/>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２０２０</a:t>
            </a:r>
            <a:r>
              <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a:t>
            </a: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令和２</a:t>
            </a:r>
            <a:r>
              <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a:t>
            </a: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年度の報告会があります</a:t>
            </a:r>
            <a:endPar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２０２１</a:t>
            </a:r>
            <a:r>
              <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a:t>
            </a: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令和３</a:t>
            </a:r>
            <a:r>
              <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a:t>
            </a: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年２月２０日</a:t>
            </a:r>
            <a:r>
              <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a:t>
            </a: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土</a:t>
            </a:r>
            <a:r>
              <a:rPr kumimoji="0" lang="en-US" altLang="ja-JP"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 </a:t>
            </a: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１４時４５分～ </a:t>
            </a:r>
            <a:b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br>
            <a:r>
              <a:rPr kumimoji="0"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rPr>
              <a:t>川崎市総合教育センターでの開催を予定しております</a:t>
            </a:r>
            <a:endParaRPr kumimoji="1" lang="ja-JP" altLang="en-US" sz="2800" b="0" i="0" u="none" strike="noStrike" kern="1200" cap="none" spc="0" normalizeH="0" baseline="0" noProof="0" dirty="0">
              <a:ln>
                <a:noFill/>
              </a:ln>
              <a:solidFill>
                <a:srgbClr val="000066"/>
              </a:solidFill>
              <a:effectLst/>
              <a:uLnTx/>
              <a:uFillTx/>
              <a:latin typeface="ＭＳ Ｐ明朝" panose="02020600040205080304" pitchFamily="18" charset="-128"/>
              <a:ea typeface="ＭＳ Ｐ明朝" panose="02020600040205080304" pitchFamily="18" charset="-128"/>
              <a:cs typeface="+mn-cs"/>
            </a:endParaRPr>
          </a:p>
        </p:txBody>
      </p:sp>
    </p:spTree>
    <p:extLst>
      <p:ext uri="{BB962C8B-B14F-4D97-AF65-F5344CB8AC3E}">
        <p14:creationId xmlns:p14="http://schemas.microsoft.com/office/powerpoint/2010/main" val="2208925233"/>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4000" fill="hold"/>
                                        <p:tgtEl>
                                          <p:spTgt spid="5"/>
                                        </p:tgtEl>
                                        <p:attrNameLst>
                                          <p:attrName>ppt_x</p:attrName>
                                        </p:attrNameLst>
                                      </p:cBhvr>
                                      <p:tavLst>
                                        <p:tav tm="0">
                                          <p:val>
                                            <p:strVal val="#ppt_x"/>
                                          </p:val>
                                        </p:tav>
                                        <p:tav tm="100000">
                                          <p:val>
                                            <p:strVal val="#ppt_x"/>
                                          </p:val>
                                        </p:tav>
                                      </p:tavLst>
                                    </p:anim>
                                    <p:anim calcmode="lin" valueType="num">
                                      <p:cBhvr additive="base">
                                        <p:cTn id="8" dur="4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4000"/>
                                        <p:tgtEl>
                                          <p:spTgt spid="3"/>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0"/>
                                        <p:tgtEl>
                                          <p:spTgt spid="2"/>
                                        </p:tgtEl>
                                      </p:cBhvr>
                                    </p:animEffect>
                                  </p:childTnLst>
                                </p:cTn>
                              </p:par>
                            </p:childTnLst>
                          </p:cTn>
                        </p:par>
                        <p:par>
                          <p:cTn id="16" fill="hold">
                            <p:stCondLst>
                              <p:cond delay="100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3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0"/>
                                        <p:tgtEl>
                                          <p:spTgt spid="30"/>
                                        </p:tgtEl>
                                      </p:cBhvr>
                                    </p:animEffect>
                                  </p:childTnLst>
                                </p:cTn>
                              </p:par>
                            </p:childTnLst>
                          </p:cTn>
                        </p:par>
                        <p:par>
                          <p:cTn id="26" fill="hold">
                            <p:stCondLst>
                              <p:cond delay="150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4000"/>
                                        <p:tgtEl>
                                          <p:spTgt spid="12"/>
                                        </p:tgtEl>
                                      </p:cBhvr>
                                    </p:animEffect>
                                  </p:childTnLst>
                                </p:cTn>
                              </p:par>
                            </p:childTnLst>
                          </p:cTn>
                        </p:par>
                        <p:par>
                          <p:cTn id="30" fill="hold">
                            <p:stCondLst>
                              <p:cond delay="19000"/>
                            </p:stCondLst>
                            <p:childTnLst>
                              <p:par>
                                <p:cTn id="31" presetID="53" presetClass="entr" presetSubtype="16"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750" fill="hold"/>
                                        <p:tgtEl>
                                          <p:spTgt spid="7"/>
                                        </p:tgtEl>
                                        <p:attrNameLst>
                                          <p:attrName>ppt_w</p:attrName>
                                        </p:attrNameLst>
                                      </p:cBhvr>
                                      <p:tavLst>
                                        <p:tav tm="0">
                                          <p:val>
                                            <p:fltVal val="0"/>
                                          </p:val>
                                        </p:tav>
                                        <p:tav tm="100000">
                                          <p:val>
                                            <p:strVal val="#ppt_w"/>
                                          </p:val>
                                        </p:tav>
                                      </p:tavLst>
                                    </p:anim>
                                    <p:anim calcmode="lin" valueType="num">
                                      <p:cBhvr>
                                        <p:cTn id="34" dur="5750" fill="hold"/>
                                        <p:tgtEl>
                                          <p:spTgt spid="7"/>
                                        </p:tgtEl>
                                        <p:attrNameLst>
                                          <p:attrName>ppt_h</p:attrName>
                                        </p:attrNameLst>
                                      </p:cBhvr>
                                      <p:tavLst>
                                        <p:tav tm="0">
                                          <p:val>
                                            <p:fltVal val="0"/>
                                          </p:val>
                                        </p:tav>
                                        <p:tav tm="100000">
                                          <p:val>
                                            <p:strVal val="#ppt_h"/>
                                          </p:val>
                                        </p:tav>
                                      </p:tavLst>
                                    </p:anim>
                                    <p:animEffect transition="in" filter="fade">
                                      <p:cBhvr>
                                        <p:cTn id="35" dur="575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P spid="29" grpId="0"/>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8BD4341-25BA-4EDD-AF3C-0C5516BC5AC9}"/>
              </a:ext>
            </a:extLst>
          </p:cNvPr>
          <p:cNvSpPr>
            <a:spLocks noGrp="1"/>
          </p:cNvSpPr>
          <p:nvPr>
            <p:ph type="title"/>
          </p:nvPr>
        </p:nvSpPr>
        <p:spPr>
          <a:xfrm>
            <a:off x="612913" y="404882"/>
            <a:ext cx="10744200" cy="743045"/>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ja-JP" altLang="en-US" b="1" dirty="0">
                <a:solidFill>
                  <a:schemeClr val="tx1"/>
                </a:solidFill>
                <a:latin typeface="ＭＳ ゴシック" panose="020B0609070205080204" pitchFamily="49" charset="-128"/>
                <a:ea typeface="ＭＳ ゴシック" panose="020B0609070205080204" pitchFamily="49" charset="-128"/>
              </a:rPr>
              <a:t>⑦青少年の健全育成を図るための環境整備に関する事業</a:t>
            </a:r>
          </a:p>
        </p:txBody>
      </p:sp>
      <p:sp>
        <p:nvSpPr>
          <p:cNvPr id="4" name="正方形/長方形 3">
            <a:extLst>
              <a:ext uri="{FF2B5EF4-FFF2-40B4-BE49-F238E27FC236}">
                <a16:creationId xmlns:a16="http://schemas.microsoft.com/office/drawing/2014/main" id="{2B468B24-124D-4CBC-8228-8505DD163C94}"/>
              </a:ext>
            </a:extLst>
          </p:cNvPr>
          <p:cNvSpPr/>
          <p:nvPr/>
        </p:nvSpPr>
        <p:spPr>
          <a:xfrm>
            <a:off x="612914" y="1614092"/>
            <a:ext cx="1067492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1"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E2E08684-0255-451C-993B-FB9FA46FBDCD}"/>
              </a:ext>
            </a:extLst>
          </p:cNvPr>
          <p:cNvSpPr/>
          <p:nvPr/>
        </p:nvSpPr>
        <p:spPr>
          <a:xfrm>
            <a:off x="586020" y="1932938"/>
            <a:ext cx="1079798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・教育活動サポーター</a:t>
            </a:r>
            <a:r>
              <a:rPr kumimoji="0" lang="ja-JP" altLang="en-US" sz="24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配置事業</a:t>
            </a:r>
            <a:r>
              <a:rPr kumimoji="0" lang="en-US" altLang="ja-JP" sz="24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川崎市教育委員会学校教育部受託事業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正方形/長方形 5">
            <a:extLst>
              <a:ext uri="{FF2B5EF4-FFF2-40B4-BE49-F238E27FC236}">
                <a16:creationId xmlns:a16="http://schemas.microsoft.com/office/drawing/2014/main" id="{4E8CC603-7059-4443-82BC-245A2B1C0AA4}"/>
              </a:ext>
            </a:extLst>
          </p:cNvPr>
          <p:cNvSpPr/>
          <p:nvPr/>
        </p:nvSpPr>
        <p:spPr>
          <a:xfrm>
            <a:off x="612913" y="2449255"/>
            <a:ext cx="1012604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・特別支援教育サポート事業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川崎市教育委員会学校教育部受託事業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 name="正方形/長方形 6">
            <a:extLst>
              <a:ext uri="{FF2B5EF4-FFF2-40B4-BE49-F238E27FC236}">
                <a16:creationId xmlns:a16="http://schemas.microsoft.com/office/drawing/2014/main" id="{2119C619-18FD-4990-970D-DD3EB5E360C0}"/>
              </a:ext>
            </a:extLst>
          </p:cNvPr>
          <p:cNvSpPr/>
          <p:nvPr/>
        </p:nvSpPr>
        <p:spPr>
          <a:xfrm>
            <a:off x="612914" y="2962942"/>
            <a:ext cx="990946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・営繕業務委託</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公益財団法人かわさき市民活動センター受託事業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p>
        </p:txBody>
      </p:sp>
      <p:sp>
        <p:nvSpPr>
          <p:cNvPr id="8" name="正方形/長方形 7">
            <a:extLst>
              <a:ext uri="{FF2B5EF4-FFF2-40B4-BE49-F238E27FC236}">
                <a16:creationId xmlns:a16="http://schemas.microsoft.com/office/drawing/2014/main" id="{E698AFBE-EE03-4840-B080-DF91ECFA5907}"/>
              </a:ext>
            </a:extLst>
          </p:cNvPr>
          <p:cNvSpPr/>
          <p:nvPr/>
        </p:nvSpPr>
        <p:spPr>
          <a:xfrm>
            <a:off x="586019" y="1466773"/>
            <a:ext cx="1125467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zh-TW"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臨時的任用教員研修等指導員配置事業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川崎市教育委員会職員部受託事業</a:t>
            </a:r>
            <a:r>
              <a:rPr kumimoji="0"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zh-TW"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0"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2" name="図 1">
            <a:extLst>
              <a:ext uri="{FF2B5EF4-FFF2-40B4-BE49-F238E27FC236}">
                <a16:creationId xmlns:a16="http://schemas.microsoft.com/office/drawing/2014/main" id="{A9DC54C5-EB81-497E-80E6-8D4C566EB32E}"/>
              </a:ext>
            </a:extLst>
          </p:cNvPr>
          <p:cNvPicPr>
            <a:picLocks noChangeAspect="1"/>
          </p:cNvPicPr>
          <p:nvPr/>
        </p:nvPicPr>
        <p:blipFill>
          <a:blip r:embed="rId2"/>
          <a:stretch>
            <a:fillRect/>
          </a:stretch>
        </p:blipFill>
        <p:spPr>
          <a:xfrm>
            <a:off x="318820" y="4390138"/>
            <a:ext cx="3641004" cy="2163633"/>
          </a:xfrm>
          <a:prstGeom prst="rect">
            <a:avLst/>
          </a:prstGeom>
        </p:spPr>
      </p:pic>
      <p:pic>
        <p:nvPicPr>
          <p:cNvPr id="9" name="図 8">
            <a:extLst>
              <a:ext uri="{FF2B5EF4-FFF2-40B4-BE49-F238E27FC236}">
                <a16:creationId xmlns:a16="http://schemas.microsoft.com/office/drawing/2014/main" id="{906A6648-2F8D-4145-8CD3-04007884C3D4}"/>
              </a:ext>
            </a:extLst>
          </p:cNvPr>
          <p:cNvPicPr>
            <a:picLocks noChangeAspect="1"/>
          </p:cNvPicPr>
          <p:nvPr/>
        </p:nvPicPr>
        <p:blipFill>
          <a:blip r:embed="rId3"/>
          <a:stretch>
            <a:fillRect/>
          </a:stretch>
        </p:blipFill>
        <p:spPr>
          <a:xfrm>
            <a:off x="4244083" y="4426773"/>
            <a:ext cx="3567260" cy="2205037"/>
          </a:xfrm>
          <a:prstGeom prst="rect">
            <a:avLst/>
          </a:prstGeom>
        </p:spPr>
      </p:pic>
      <p:pic>
        <p:nvPicPr>
          <p:cNvPr id="10" name="図 9">
            <a:extLst>
              <a:ext uri="{FF2B5EF4-FFF2-40B4-BE49-F238E27FC236}">
                <a16:creationId xmlns:a16="http://schemas.microsoft.com/office/drawing/2014/main" id="{8154FCBB-C3C7-42D0-84FC-2A17B79CD252}"/>
              </a:ext>
            </a:extLst>
          </p:cNvPr>
          <p:cNvPicPr>
            <a:picLocks noChangeAspect="1"/>
          </p:cNvPicPr>
          <p:nvPr/>
        </p:nvPicPr>
        <p:blipFill>
          <a:blip r:embed="rId4"/>
          <a:stretch>
            <a:fillRect/>
          </a:stretch>
        </p:blipFill>
        <p:spPr>
          <a:xfrm>
            <a:off x="8051933" y="4426773"/>
            <a:ext cx="3788764" cy="2168412"/>
          </a:xfrm>
          <a:prstGeom prst="rect">
            <a:avLst/>
          </a:prstGeom>
        </p:spPr>
      </p:pic>
      <p:sp>
        <p:nvSpPr>
          <p:cNvPr id="11" name="テキスト ボックス 10">
            <a:extLst>
              <a:ext uri="{FF2B5EF4-FFF2-40B4-BE49-F238E27FC236}">
                <a16:creationId xmlns:a16="http://schemas.microsoft.com/office/drawing/2014/main" id="{53F238CA-DA05-4EDF-BB33-0CB0E20C9712}"/>
              </a:ext>
            </a:extLst>
          </p:cNvPr>
          <p:cNvSpPr txBox="1"/>
          <p:nvPr/>
        </p:nvSpPr>
        <p:spPr>
          <a:xfrm>
            <a:off x="318820" y="3662966"/>
            <a:ext cx="3641005" cy="400110"/>
          </a:xfrm>
          <a:prstGeom prst="rect">
            <a:avLst/>
          </a:prstGeom>
          <a:noFill/>
          <a:ln w="28575">
            <a:solidFill>
              <a:srgbClr val="0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教育営繕ボランティアの様子</a:t>
            </a:r>
          </a:p>
        </p:txBody>
      </p:sp>
      <p:sp>
        <p:nvSpPr>
          <p:cNvPr id="12" name="テキスト ボックス 11">
            <a:extLst>
              <a:ext uri="{FF2B5EF4-FFF2-40B4-BE49-F238E27FC236}">
                <a16:creationId xmlns:a16="http://schemas.microsoft.com/office/drawing/2014/main" id="{D1B8A2C8-1684-4767-9143-306DB9961B9A}"/>
              </a:ext>
            </a:extLst>
          </p:cNvPr>
          <p:cNvSpPr txBox="1"/>
          <p:nvPr/>
        </p:nvSpPr>
        <p:spPr>
          <a:xfrm>
            <a:off x="8662736" y="6369105"/>
            <a:ext cx="1316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
        <p:nvSpPr>
          <p:cNvPr id="14" name="四角形: 角を丸くする 13">
            <a:extLst>
              <a:ext uri="{FF2B5EF4-FFF2-40B4-BE49-F238E27FC236}">
                <a16:creationId xmlns:a16="http://schemas.microsoft.com/office/drawing/2014/main" id="{0BDAED8F-6AEC-4844-8CCF-BCFC0B36AA89}"/>
              </a:ext>
            </a:extLst>
          </p:cNvPr>
          <p:cNvSpPr/>
          <p:nvPr/>
        </p:nvSpPr>
        <p:spPr>
          <a:xfrm>
            <a:off x="4133370" y="3513967"/>
            <a:ext cx="7947917" cy="949431"/>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8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ja-JP"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こども文化センター</a:t>
            </a:r>
            <a:r>
              <a:rPr kumimoji="0" lang="ja-JP" altLang="en-US"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ja-JP"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わくわくプラザ</a:t>
            </a:r>
            <a:r>
              <a:rPr kumimoji="0" lang="ja-JP" altLang="en-US"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等</a:t>
            </a:r>
            <a:r>
              <a:rPr kumimoji="0" lang="ja-JP" altLang="ja-JP"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の施設</a:t>
            </a:r>
            <a:r>
              <a:rPr kumimoji="0" lang="ja-JP" altLang="en-US"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の修繕で、</a:t>
            </a:r>
            <a:r>
              <a:rPr kumimoji="0" lang="ja-JP" altLang="ja-JP"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子どもたちが</a:t>
            </a:r>
            <a:r>
              <a:rPr kumimoji="0" lang="ja-JP" altLang="en-US"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安心して</a:t>
            </a:r>
            <a:r>
              <a:rPr kumimoji="0" lang="ja-JP" altLang="ja-JP" sz="19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活動できる</a:t>
            </a:r>
            <a:r>
              <a:rPr kumimoji="0" lang="ja-JP" altLang="en-US" sz="19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ようにする</a:t>
            </a:r>
            <a:r>
              <a:rPr kumimoji="0" lang="ja-JP" altLang="ja-JP" sz="19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支援</a:t>
            </a:r>
            <a:r>
              <a:rPr kumimoji="0" lang="ja-JP" altLang="en-US" sz="19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です</a:t>
            </a:r>
            <a:r>
              <a:rPr kumimoji="0" lang="ja-JP" altLang="ja-JP" sz="1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spTree>
    <p:extLst>
      <p:ext uri="{BB962C8B-B14F-4D97-AF65-F5344CB8AC3E}">
        <p14:creationId xmlns:p14="http://schemas.microsoft.com/office/powerpoint/2010/main" val="2397980787"/>
      </p:ext>
    </p:extLst>
  </p:cSld>
  <p:clrMapOvr>
    <a:masterClrMapping/>
  </p:clrMapOvr>
  <mc:AlternateContent xmlns:mc="http://schemas.openxmlformats.org/markup-compatibility/2006" xmlns:p14="http://schemas.microsoft.com/office/powerpoint/2010/main">
    <mc:Choice Requires="p14">
      <p:transition spd="slow" p14:dur="3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anim calcmode="lin" valueType="num">
                                      <p:cBhvr>
                                        <p:cTn id="14" dur="3000" fill="hold"/>
                                        <p:tgtEl>
                                          <p:spTgt spid="8"/>
                                        </p:tgtEl>
                                        <p:attrNameLst>
                                          <p:attrName>ppt_x</p:attrName>
                                        </p:attrNameLst>
                                      </p:cBhvr>
                                      <p:tavLst>
                                        <p:tav tm="0">
                                          <p:val>
                                            <p:strVal val="#ppt_x"/>
                                          </p:val>
                                        </p:tav>
                                        <p:tav tm="100000">
                                          <p:val>
                                            <p:strVal val="#ppt_x"/>
                                          </p:val>
                                        </p:tav>
                                      </p:tavLst>
                                    </p:anim>
                                    <p:anim calcmode="lin" valueType="num">
                                      <p:cBhvr>
                                        <p:cTn id="15" dur="3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0"/>
                                        <p:tgtEl>
                                          <p:spTgt spid="5"/>
                                        </p:tgtEl>
                                      </p:cBhvr>
                                    </p:animEffect>
                                    <p:anim calcmode="lin" valueType="num">
                                      <p:cBhvr>
                                        <p:cTn id="20" dur="3000" fill="hold"/>
                                        <p:tgtEl>
                                          <p:spTgt spid="5"/>
                                        </p:tgtEl>
                                        <p:attrNameLst>
                                          <p:attrName>ppt_x</p:attrName>
                                        </p:attrNameLst>
                                      </p:cBhvr>
                                      <p:tavLst>
                                        <p:tav tm="0">
                                          <p:val>
                                            <p:strVal val="#ppt_x"/>
                                          </p:val>
                                        </p:tav>
                                        <p:tav tm="100000">
                                          <p:val>
                                            <p:strVal val="#ppt_x"/>
                                          </p:val>
                                        </p:tav>
                                      </p:tavLst>
                                    </p:anim>
                                    <p:anim calcmode="lin" valueType="num">
                                      <p:cBhvr>
                                        <p:cTn id="21" dur="3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0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3000"/>
                                        <p:tgtEl>
                                          <p:spTgt spid="6"/>
                                        </p:tgtEl>
                                      </p:cBhvr>
                                    </p:animEffect>
                                    <p:anim calcmode="lin" valueType="num">
                                      <p:cBhvr>
                                        <p:cTn id="26" dur="3000" fill="hold"/>
                                        <p:tgtEl>
                                          <p:spTgt spid="6"/>
                                        </p:tgtEl>
                                        <p:attrNameLst>
                                          <p:attrName>ppt_x</p:attrName>
                                        </p:attrNameLst>
                                      </p:cBhvr>
                                      <p:tavLst>
                                        <p:tav tm="0">
                                          <p:val>
                                            <p:strVal val="#ppt_x"/>
                                          </p:val>
                                        </p:tav>
                                        <p:tav tm="100000">
                                          <p:val>
                                            <p:strVal val="#ppt_x"/>
                                          </p:val>
                                        </p:tav>
                                      </p:tavLst>
                                    </p:anim>
                                    <p:anim calcmode="lin" valueType="num">
                                      <p:cBhvr>
                                        <p:cTn id="27" dur="3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30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3000"/>
                                        <p:tgtEl>
                                          <p:spTgt spid="7"/>
                                        </p:tgtEl>
                                      </p:cBhvr>
                                    </p:animEffect>
                                    <p:anim calcmode="lin" valueType="num">
                                      <p:cBhvr>
                                        <p:cTn id="32" dur="3000" fill="hold"/>
                                        <p:tgtEl>
                                          <p:spTgt spid="7"/>
                                        </p:tgtEl>
                                        <p:attrNameLst>
                                          <p:attrName>ppt_x</p:attrName>
                                        </p:attrNameLst>
                                      </p:cBhvr>
                                      <p:tavLst>
                                        <p:tav tm="0">
                                          <p:val>
                                            <p:strVal val="#ppt_x"/>
                                          </p:val>
                                        </p:tav>
                                        <p:tav tm="100000">
                                          <p:val>
                                            <p:strVal val="#ppt_x"/>
                                          </p:val>
                                        </p:tav>
                                      </p:tavLst>
                                    </p:anim>
                                    <p:anim calcmode="lin" valueType="num">
                                      <p:cBhvr>
                                        <p:cTn id="33" dur="3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160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ppt_x</p:attrName>
                                        </p:attrNameLst>
                                      </p:cBhvr>
                                      <p:tavLst>
                                        <p:tav tm="0">
                                          <p:val>
                                            <p:strVal val="#ppt_x"/>
                                          </p:val>
                                        </p:tav>
                                        <p:tav tm="100000">
                                          <p:val>
                                            <p:strVal val="#ppt_x"/>
                                          </p:val>
                                        </p:tav>
                                      </p:tavLst>
                                    </p:anim>
                                    <p:anim calcmode="lin" valueType="num">
                                      <p:cBhvr>
                                        <p:cTn id="39" dur="2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18000"/>
                            </p:stCondLst>
                            <p:childTnLst>
                              <p:par>
                                <p:cTn id="41" presetID="42"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0"/>
                                        <p:tgtEl>
                                          <p:spTgt spid="2"/>
                                        </p:tgtEl>
                                      </p:cBhvr>
                                    </p:animEffect>
                                    <p:anim calcmode="lin" valueType="num">
                                      <p:cBhvr>
                                        <p:cTn id="44" dur="5000" fill="hold"/>
                                        <p:tgtEl>
                                          <p:spTgt spid="2"/>
                                        </p:tgtEl>
                                        <p:attrNameLst>
                                          <p:attrName>ppt_x</p:attrName>
                                        </p:attrNameLst>
                                      </p:cBhvr>
                                      <p:tavLst>
                                        <p:tav tm="0">
                                          <p:val>
                                            <p:strVal val="#ppt_x"/>
                                          </p:val>
                                        </p:tav>
                                        <p:tav tm="100000">
                                          <p:val>
                                            <p:strVal val="#ppt_x"/>
                                          </p:val>
                                        </p:tav>
                                      </p:tavLst>
                                    </p:anim>
                                    <p:anim calcmode="lin" valueType="num">
                                      <p:cBhvr>
                                        <p:cTn id="45" dur="5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0"/>
                                        <p:tgtEl>
                                          <p:spTgt spid="9"/>
                                        </p:tgtEl>
                                      </p:cBhvr>
                                    </p:animEffect>
                                    <p:anim calcmode="lin" valueType="num">
                                      <p:cBhvr>
                                        <p:cTn id="49" dur="5000" fill="hold"/>
                                        <p:tgtEl>
                                          <p:spTgt spid="9"/>
                                        </p:tgtEl>
                                        <p:attrNameLst>
                                          <p:attrName>ppt_x</p:attrName>
                                        </p:attrNameLst>
                                      </p:cBhvr>
                                      <p:tavLst>
                                        <p:tav tm="0">
                                          <p:val>
                                            <p:strVal val="#ppt_x"/>
                                          </p:val>
                                        </p:tav>
                                        <p:tav tm="100000">
                                          <p:val>
                                            <p:strVal val="#ppt_x"/>
                                          </p:val>
                                        </p:tav>
                                      </p:tavLst>
                                    </p:anim>
                                    <p:anim calcmode="lin" valueType="num">
                                      <p:cBhvr>
                                        <p:cTn id="50" dur="5000" fill="hold"/>
                                        <p:tgtEl>
                                          <p:spTgt spid="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0"/>
                                        <p:tgtEl>
                                          <p:spTgt spid="10"/>
                                        </p:tgtEl>
                                      </p:cBhvr>
                                    </p:animEffect>
                                    <p:anim calcmode="lin" valueType="num">
                                      <p:cBhvr>
                                        <p:cTn id="54" dur="5000" fill="hold"/>
                                        <p:tgtEl>
                                          <p:spTgt spid="10"/>
                                        </p:tgtEl>
                                        <p:attrNameLst>
                                          <p:attrName>ppt_x</p:attrName>
                                        </p:attrNameLst>
                                      </p:cBhvr>
                                      <p:tavLst>
                                        <p:tav tm="0">
                                          <p:val>
                                            <p:strVal val="#ppt_x"/>
                                          </p:val>
                                        </p:tav>
                                        <p:tav tm="100000">
                                          <p:val>
                                            <p:strVal val="#ppt_x"/>
                                          </p:val>
                                        </p:tav>
                                      </p:tavLst>
                                    </p:anim>
                                    <p:anim calcmode="lin" valueType="num">
                                      <p:cBhvr>
                                        <p:cTn id="55" dur="5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23000"/>
                            </p:stCondLst>
                            <p:childTnLst>
                              <p:par>
                                <p:cTn id="57" presetID="53"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0" fill="hold"/>
                                        <p:tgtEl>
                                          <p:spTgt spid="14"/>
                                        </p:tgtEl>
                                        <p:attrNameLst>
                                          <p:attrName>ppt_w</p:attrName>
                                        </p:attrNameLst>
                                      </p:cBhvr>
                                      <p:tavLst>
                                        <p:tav tm="0">
                                          <p:val>
                                            <p:fltVal val="0"/>
                                          </p:val>
                                        </p:tav>
                                        <p:tav tm="100000">
                                          <p:val>
                                            <p:strVal val="#ppt_w"/>
                                          </p:val>
                                        </p:tav>
                                      </p:tavLst>
                                    </p:anim>
                                    <p:anim calcmode="lin" valueType="num">
                                      <p:cBhvr>
                                        <p:cTn id="60" dur="5000" fill="hold"/>
                                        <p:tgtEl>
                                          <p:spTgt spid="14"/>
                                        </p:tgtEl>
                                        <p:attrNameLst>
                                          <p:attrName>ppt_h</p:attrName>
                                        </p:attrNameLst>
                                      </p:cBhvr>
                                      <p:tavLst>
                                        <p:tav tm="0">
                                          <p:val>
                                            <p:fltVal val="0"/>
                                          </p:val>
                                        </p:tav>
                                        <p:tav tm="100000">
                                          <p:val>
                                            <p:strVal val="#ppt_h"/>
                                          </p:val>
                                        </p:tav>
                                      </p:tavLst>
                                    </p:anim>
                                    <p:animEffect transition="in" filter="fade">
                                      <p:cBhvr>
                                        <p:cTn id="61" dur="5000"/>
                                        <p:tgtEl>
                                          <p:spTgt spid="14"/>
                                        </p:tgtEl>
                                      </p:cBhvr>
                                    </p:animEffect>
                                  </p:childTnLst>
                                </p:cTn>
                              </p:par>
                            </p:childTnLst>
                          </p:cTn>
                        </p:par>
                        <p:par>
                          <p:cTn id="62" fill="hold">
                            <p:stCondLst>
                              <p:cond delay="28000"/>
                            </p:stCondLst>
                            <p:childTnLst>
                              <p:par>
                                <p:cTn id="63" presetID="42" presetClass="entr" presetSubtype="0" fill="hold" grpId="0" nodeType="afterEffect" nodePh="1">
                                  <p:stCondLst>
                                    <p:cond delay="0"/>
                                  </p:stCondLst>
                                  <p:endCondLst>
                                    <p:cond evt="begin" delay="0">
                                      <p:tn val="63"/>
                                    </p:cond>
                                  </p:end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0"/>
                                        <p:tgtEl>
                                          <p:spTgt spid="12"/>
                                        </p:tgtEl>
                                      </p:cBhvr>
                                    </p:animEffect>
                                    <p:anim calcmode="lin" valueType="num">
                                      <p:cBhvr>
                                        <p:cTn id="66" dur="5000" fill="hold"/>
                                        <p:tgtEl>
                                          <p:spTgt spid="12"/>
                                        </p:tgtEl>
                                        <p:attrNameLst>
                                          <p:attrName>ppt_x</p:attrName>
                                        </p:attrNameLst>
                                      </p:cBhvr>
                                      <p:tavLst>
                                        <p:tav tm="0">
                                          <p:val>
                                            <p:strVal val="#ppt_x"/>
                                          </p:val>
                                        </p:tav>
                                        <p:tav tm="100000">
                                          <p:val>
                                            <p:strVal val="#ppt_x"/>
                                          </p:val>
                                        </p:tav>
                                      </p:tavLst>
                                    </p:anim>
                                    <p:anim calcmode="lin" valueType="num">
                                      <p:cBhvr>
                                        <p:cTn id="67" dur="5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11" grpId="0" animBg="1"/>
      <p:bldP spid="12" grpId="0"/>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7DD72EE-592E-4B5A-966C-8C6A62A33857}"/>
              </a:ext>
            </a:extLst>
          </p:cNvPr>
          <p:cNvSpPr>
            <a:spLocks noGrp="1"/>
          </p:cNvSpPr>
          <p:nvPr>
            <p:ph type="title"/>
          </p:nvPr>
        </p:nvSpPr>
        <p:spPr>
          <a:xfrm>
            <a:off x="231371" y="322008"/>
            <a:ext cx="7612288" cy="827571"/>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⑧講演会等の企画運営に関する事業</a:t>
            </a:r>
          </a:p>
        </p:txBody>
      </p:sp>
      <p:sp>
        <p:nvSpPr>
          <p:cNvPr id="4" name="正方形/長方形 3">
            <a:extLst>
              <a:ext uri="{FF2B5EF4-FFF2-40B4-BE49-F238E27FC236}">
                <a16:creationId xmlns:a16="http://schemas.microsoft.com/office/drawing/2014/main" id="{AAD93701-0AAC-49B3-994A-73614FE4D2FC}"/>
              </a:ext>
            </a:extLst>
          </p:cNvPr>
          <p:cNvSpPr/>
          <p:nvPr/>
        </p:nvSpPr>
        <p:spPr>
          <a:xfrm>
            <a:off x="427734" y="1425616"/>
            <a:ext cx="7219564"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zh-TW" altLang="en-US"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文化講演会事業</a:t>
            </a:r>
            <a:r>
              <a:rPr kumimoji="0" lang="en-US" altLang="zh-TW"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zh-TW" altLang="en-US"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自主事業</a:t>
            </a:r>
            <a:r>
              <a:rPr kumimoji="0" lang="en-US" altLang="zh-TW"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sp>
        <p:nvSpPr>
          <p:cNvPr id="5" name="テキスト ボックス 4">
            <a:extLst>
              <a:ext uri="{FF2B5EF4-FFF2-40B4-BE49-F238E27FC236}">
                <a16:creationId xmlns:a16="http://schemas.microsoft.com/office/drawing/2014/main" id="{958BB3B9-15B8-426E-ABE3-54ECFD45F858}"/>
              </a:ext>
            </a:extLst>
          </p:cNvPr>
          <p:cNvSpPr txBox="1"/>
          <p:nvPr/>
        </p:nvSpPr>
        <p:spPr>
          <a:xfrm>
            <a:off x="659867" y="2286427"/>
            <a:ext cx="6755296" cy="407566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目的及び内容 </a:t>
            </a:r>
            <a:b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b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「知識基盤社会」と言われる時代の中で</a:t>
            </a:r>
            <a:r>
              <a:rPr kumimoji="0" lang="en-US" altLang="ja-JP"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青少年の教育・福祉にかかわる諸問題の解決に向け、学校・家庭・地域・関係機関等との連携を図りながら、「生きる力」を培うことが重要になってくる。そのため、幅広い視野のもと、青少年の健全育成の爲の講演会を企画・実施して、明るく豊かな社会の充実に寄与することを目的とする。</a:t>
            </a:r>
            <a:endPar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 name="テキスト ボックス 1">
            <a:extLst>
              <a:ext uri="{FF2B5EF4-FFF2-40B4-BE49-F238E27FC236}">
                <a16:creationId xmlns:a16="http://schemas.microsoft.com/office/drawing/2014/main" id="{8CB30717-A97C-4E32-AA5C-0DABD71BBE25}"/>
              </a:ext>
            </a:extLst>
          </p:cNvPr>
          <p:cNvSpPr txBox="1"/>
          <p:nvPr/>
        </p:nvSpPr>
        <p:spPr>
          <a:xfrm>
            <a:off x="4932947" y="6362095"/>
            <a:ext cx="11630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pic>
        <p:nvPicPr>
          <p:cNvPr id="7" name="図 6">
            <a:extLst>
              <a:ext uri="{FF2B5EF4-FFF2-40B4-BE49-F238E27FC236}">
                <a16:creationId xmlns:a16="http://schemas.microsoft.com/office/drawing/2014/main" id="{827F1F09-3258-489E-A010-BB3FCF8C9523}"/>
              </a:ext>
            </a:extLst>
          </p:cNvPr>
          <p:cNvPicPr>
            <a:picLocks noChangeAspect="1"/>
          </p:cNvPicPr>
          <p:nvPr/>
        </p:nvPicPr>
        <p:blipFill>
          <a:blip r:embed="rId2"/>
          <a:stretch>
            <a:fillRect/>
          </a:stretch>
        </p:blipFill>
        <p:spPr>
          <a:xfrm>
            <a:off x="7937238" y="1141698"/>
            <a:ext cx="4179501" cy="5589729"/>
          </a:xfrm>
          <a:prstGeom prst="rect">
            <a:avLst/>
          </a:prstGeom>
        </p:spPr>
      </p:pic>
    </p:spTree>
    <p:extLst>
      <p:ext uri="{BB962C8B-B14F-4D97-AF65-F5344CB8AC3E}">
        <p14:creationId xmlns:p14="http://schemas.microsoft.com/office/powerpoint/2010/main" val="3127966089"/>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anim calcmode="lin" valueType="num">
                                      <p:cBhvr>
                                        <p:cTn id="12" dur="3000" fill="hold"/>
                                        <p:tgtEl>
                                          <p:spTgt spid="4"/>
                                        </p:tgtEl>
                                        <p:attrNameLst>
                                          <p:attrName>ppt_x</p:attrName>
                                        </p:attrNameLst>
                                      </p:cBhvr>
                                      <p:tavLst>
                                        <p:tav tm="0">
                                          <p:val>
                                            <p:strVal val="#ppt_x"/>
                                          </p:val>
                                        </p:tav>
                                        <p:tav tm="100000">
                                          <p:val>
                                            <p:strVal val="#ppt_x"/>
                                          </p:val>
                                        </p:tav>
                                      </p:tavLst>
                                    </p:anim>
                                    <p:anim calcmode="lin" valueType="num">
                                      <p:cBhvr>
                                        <p:cTn id="13" dur="3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6250"/>
                                        <p:tgtEl>
                                          <p:spTgt spid="7"/>
                                        </p:tgtEl>
                                      </p:cBhvr>
                                    </p:animEffect>
                                    <p:anim calcmode="lin" valueType="num">
                                      <p:cBhvr>
                                        <p:cTn id="17" dur="6250" fill="hold"/>
                                        <p:tgtEl>
                                          <p:spTgt spid="7"/>
                                        </p:tgtEl>
                                        <p:attrNameLst>
                                          <p:attrName>ppt_x</p:attrName>
                                        </p:attrNameLst>
                                      </p:cBhvr>
                                      <p:tavLst>
                                        <p:tav tm="0">
                                          <p:val>
                                            <p:strVal val="#ppt_x"/>
                                          </p:val>
                                        </p:tav>
                                        <p:tav tm="100000">
                                          <p:val>
                                            <p:strVal val="#ppt_x"/>
                                          </p:val>
                                        </p:tav>
                                      </p:tavLst>
                                    </p:anim>
                                    <p:anim calcmode="lin" valueType="num">
                                      <p:cBhvr>
                                        <p:cTn id="18" dur="625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92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0"/>
                                        <p:tgtEl>
                                          <p:spTgt spid="5"/>
                                        </p:tgtEl>
                                      </p:cBhvr>
                                    </p:animEffect>
                                    <p:anim calcmode="lin" valueType="num">
                                      <p:cBhvr>
                                        <p:cTn id="23" dur="5000" fill="hold"/>
                                        <p:tgtEl>
                                          <p:spTgt spid="5"/>
                                        </p:tgtEl>
                                        <p:attrNameLst>
                                          <p:attrName>ppt_x</p:attrName>
                                        </p:attrNameLst>
                                      </p:cBhvr>
                                      <p:tavLst>
                                        <p:tav tm="0">
                                          <p:val>
                                            <p:strVal val="#ppt_x"/>
                                          </p:val>
                                        </p:tav>
                                        <p:tav tm="100000">
                                          <p:val>
                                            <p:strVal val="#ppt_x"/>
                                          </p:val>
                                        </p:tav>
                                      </p:tavLst>
                                    </p:anim>
                                    <p:anim calcmode="lin" valueType="num">
                                      <p:cBhvr>
                                        <p:cTn id="24" dur="5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14250"/>
                            </p:stCondLst>
                            <p:childTnLst>
                              <p:par>
                                <p:cTn id="26" presetID="42"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anim calcmode="lin" valueType="num">
                                      <p:cBhvr>
                                        <p:cTn id="29" dur="2000" fill="hold"/>
                                        <p:tgtEl>
                                          <p:spTgt spid="2"/>
                                        </p:tgtEl>
                                        <p:attrNameLst>
                                          <p:attrName>ppt_x</p:attrName>
                                        </p:attrNameLst>
                                      </p:cBhvr>
                                      <p:tavLst>
                                        <p:tav tm="0">
                                          <p:val>
                                            <p:strVal val="#ppt_x"/>
                                          </p:val>
                                        </p:tav>
                                        <p:tav tm="100000">
                                          <p:val>
                                            <p:strVal val="#ppt_x"/>
                                          </p:val>
                                        </p:tav>
                                      </p:tavLst>
                                    </p:anim>
                                    <p:anim calcmode="lin" valueType="num">
                                      <p:cBhvr>
                                        <p:cTn id="30"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6FACFD2-3358-4EDD-B3F3-0B4F500F4F79}"/>
              </a:ext>
            </a:extLst>
          </p:cNvPr>
          <p:cNvSpPr>
            <a:spLocks noGrp="1"/>
          </p:cNvSpPr>
          <p:nvPr>
            <p:ph type="title"/>
          </p:nvPr>
        </p:nvSpPr>
        <p:spPr>
          <a:xfrm>
            <a:off x="838201" y="365126"/>
            <a:ext cx="9278257" cy="708301"/>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⑨文化・スポーツ活動の推進に関する事業</a:t>
            </a:r>
            <a:endParaRPr kumimoji="1"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2" name="正方形/長方形 1">
            <a:extLst>
              <a:ext uri="{FF2B5EF4-FFF2-40B4-BE49-F238E27FC236}">
                <a16:creationId xmlns:a16="http://schemas.microsoft.com/office/drawing/2014/main" id="{699CEF5E-DFD6-42A5-AA74-8AFCD70ECA43}"/>
              </a:ext>
            </a:extLst>
          </p:cNvPr>
          <p:cNvSpPr/>
          <p:nvPr/>
        </p:nvSpPr>
        <p:spPr>
          <a:xfrm>
            <a:off x="838200" y="1269165"/>
            <a:ext cx="10711544"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・川崎市大山街道ふるさと館管理運営業務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（公益財団法人川崎市生涯学習財団との共同運営事業）</a:t>
            </a:r>
          </a:p>
        </p:txBody>
      </p:sp>
      <p:sp>
        <p:nvSpPr>
          <p:cNvPr id="4" name="正方形/長方形 3">
            <a:extLst>
              <a:ext uri="{FF2B5EF4-FFF2-40B4-BE49-F238E27FC236}">
                <a16:creationId xmlns:a16="http://schemas.microsoft.com/office/drawing/2014/main" id="{C9A8AA2C-1F87-4D9C-AB1E-B50E4B808A88}"/>
              </a:ext>
            </a:extLst>
          </p:cNvPr>
          <p:cNvSpPr/>
          <p:nvPr/>
        </p:nvSpPr>
        <p:spPr>
          <a:xfrm>
            <a:off x="556987" y="2419010"/>
            <a:ext cx="11436230" cy="2443939"/>
          </a:xfrm>
          <a:prstGeom prst="rect">
            <a:avLst/>
          </a:prstGeom>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川崎市大山街道ふるさと館管理運営業務（公益財団法人川崎市生涯学習財団との共同運営事業）</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内容 　大山街道や二ｹ領用水など郷土に関する資料や美術品の展示活動、文化事業などを通し　　　　　　　　　　</a:t>
            </a:r>
            <a:r>
              <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て、郷土理解や地域連携の充実を図る</a:t>
            </a:r>
            <a:endPar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大山街道ふるさと館では、下記の事業を行っています。詳しくは、にお問い合わせください</a:t>
            </a:r>
            <a:r>
              <a:rPr kumimoji="0"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p:txBody>
      </p:sp>
      <p:sp>
        <p:nvSpPr>
          <p:cNvPr id="7" name="正方形/長方形 6">
            <a:extLst>
              <a:ext uri="{FF2B5EF4-FFF2-40B4-BE49-F238E27FC236}">
                <a16:creationId xmlns:a16="http://schemas.microsoft.com/office/drawing/2014/main" id="{98A9ECAB-863F-4D1F-ABB7-09FCE141F8D2}"/>
              </a:ext>
            </a:extLst>
          </p:cNvPr>
          <p:cNvSpPr/>
          <p:nvPr/>
        </p:nvSpPr>
        <p:spPr>
          <a:xfrm>
            <a:off x="1575272" y="4862949"/>
            <a:ext cx="9550403" cy="1212833"/>
          </a:xfrm>
          <a:prstGeom prst="rect">
            <a:avLst/>
          </a:prstGeom>
        </p:spPr>
        <p:txBody>
          <a:bodyPr wrap="square">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博物館事業　　　・</a:t>
            </a:r>
            <a:r>
              <a:rPr kumimoji="0" lang="en-US" altLang="ja-JP"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ミニ企画展　　　　</a:t>
            </a:r>
            <a:r>
              <a:rPr kumimoji="0" lang="zh-TW"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歴史文化探求事業</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en-US" altLang="zh-TW"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zh-TW"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地域連携事</a:t>
            </a:r>
            <a:r>
              <a:rPr kumimoji="0"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zh-TW"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自主事業</a:t>
            </a:r>
          </a:p>
        </p:txBody>
      </p:sp>
      <p:sp>
        <p:nvSpPr>
          <p:cNvPr id="5" name="テキスト ボックス 4">
            <a:extLst>
              <a:ext uri="{FF2B5EF4-FFF2-40B4-BE49-F238E27FC236}">
                <a16:creationId xmlns:a16="http://schemas.microsoft.com/office/drawing/2014/main" id="{7FD5C95C-1928-425C-B1E1-34FE6B172BC4}"/>
              </a:ext>
            </a:extLst>
          </p:cNvPr>
          <p:cNvSpPr txBox="1"/>
          <p:nvPr/>
        </p:nvSpPr>
        <p:spPr>
          <a:xfrm>
            <a:off x="6581274" y="6304547"/>
            <a:ext cx="1010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73738010"/>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anim calcmode="lin" valueType="num">
                                      <p:cBhvr>
                                        <p:cTn id="12" dur="3000" fill="hold"/>
                                        <p:tgtEl>
                                          <p:spTgt spid="2"/>
                                        </p:tgtEl>
                                        <p:attrNameLst>
                                          <p:attrName>ppt_x</p:attrName>
                                        </p:attrNameLst>
                                      </p:cBhvr>
                                      <p:tavLst>
                                        <p:tav tm="0">
                                          <p:val>
                                            <p:strVal val="#ppt_x"/>
                                          </p:val>
                                        </p:tav>
                                        <p:tav tm="100000">
                                          <p:val>
                                            <p:strVal val="#ppt_x"/>
                                          </p:val>
                                        </p:tav>
                                      </p:tavLst>
                                    </p:anim>
                                    <p:anim calcmode="lin" valueType="num">
                                      <p:cBhvr>
                                        <p:cTn id="13" dur="3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0"/>
                                        <p:tgtEl>
                                          <p:spTgt spid="4"/>
                                        </p:tgtEl>
                                      </p:cBhvr>
                                    </p:animEffect>
                                    <p:anim calcmode="lin" valueType="num">
                                      <p:cBhvr>
                                        <p:cTn id="18" dur="5000" fill="hold"/>
                                        <p:tgtEl>
                                          <p:spTgt spid="4"/>
                                        </p:tgtEl>
                                        <p:attrNameLst>
                                          <p:attrName>ppt_x</p:attrName>
                                        </p:attrNameLst>
                                      </p:cBhvr>
                                      <p:tavLst>
                                        <p:tav tm="0">
                                          <p:val>
                                            <p:strVal val="#ppt_x"/>
                                          </p:val>
                                        </p:tav>
                                        <p:tav tm="100000">
                                          <p:val>
                                            <p:strVal val="#ppt_x"/>
                                          </p:val>
                                        </p:tav>
                                      </p:tavLst>
                                    </p:anim>
                                    <p:anim calcmode="lin" valueType="num">
                                      <p:cBhvr>
                                        <p:cTn id="19" dur="5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1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4250"/>
                                        <p:tgtEl>
                                          <p:spTgt spid="7"/>
                                        </p:tgtEl>
                                      </p:cBhvr>
                                    </p:animEffect>
                                    <p:anim calcmode="lin" valueType="num">
                                      <p:cBhvr>
                                        <p:cTn id="24" dur="4250" fill="hold"/>
                                        <p:tgtEl>
                                          <p:spTgt spid="7"/>
                                        </p:tgtEl>
                                        <p:attrNameLst>
                                          <p:attrName>ppt_x</p:attrName>
                                        </p:attrNameLst>
                                      </p:cBhvr>
                                      <p:tavLst>
                                        <p:tav tm="0">
                                          <p:val>
                                            <p:strVal val="#ppt_x"/>
                                          </p:val>
                                        </p:tav>
                                        <p:tav tm="100000">
                                          <p:val>
                                            <p:strVal val="#ppt_x"/>
                                          </p:val>
                                        </p:tav>
                                      </p:tavLst>
                                    </p:anim>
                                    <p:anim calcmode="lin" valueType="num">
                                      <p:cBhvr>
                                        <p:cTn id="25" dur="425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5250"/>
                            </p:stCondLst>
                            <p:childTnLst>
                              <p:par>
                                <p:cTn id="27" presetID="42" presetClass="entr" presetSubtype="0" fill="hold" grpId="0" nodeType="afterEffect" nodePh="1">
                                  <p:stCondLst>
                                    <p:cond delay="0"/>
                                  </p:stCondLst>
                                  <p:endCondLst>
                                    <p:cond evt="begin" delay="0">
                                      <p:tn val="27"/>
                                    </p:cond>
                                  </p:end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anim calcmode="lin" valueType="num">
                                      <p:cBhvr>
                                        <p:cTn id="30" dur="2000" fill="hold"/>
                                        <p:tgtEl>
                                          <p:spTgt spid="5"/>
                                        </p:tgtEl>
                                        <p:attrNameLst>
                                          <p:attrName>ppt_x</p:attrName>
                                        </p:attrNameLst>
                                      </p:cBhvr>
                                      <p:tavLst>
                                        <p:tav tm="0">
                                          <p:val>
                                            <p:strVal val="#ppt_x"/>
                                          </p:val>
                                        </p:tav>
                                        <p:tav tm="100000">
                                          <p:val>
                                            <p:strVal val="#ppt_x"/>
                                          </p:val>
                                        </p:tav>
                                      </p:tavLst>
                                    </p:anim>
                                    <p:anim calcmode="lin" valueType="num">
                                      <p:cBhvr>
                                        <p:cTn id="31"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7"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AE0F9DF-FDDD-4057-BF20-4C734A2B14E5}"/>
              </a:ext>
            </a:extLst>
          </p:cNvPr>
          <p:cNvSpPr>
            <a:spLocks noGrp="1"/>
          </p:cNvSpPr>
          <p:nvPr>
            <p:ph type="title"/>
          </p:nvPr>
        </p:nvSpPr>
        <p:spPr>
          <a:xfrm>
            <a:off x="492334" y="194656"/>
            <a:ext cx="6463167" cy="624115"/>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b="1" dirty="0">
                <a:solidFill>
                  <a:schemeClr val="tx1"/>
                </a:solidFill>
                <a:latin typeface="ＭＳ ゴシック" panose="020B0609070205080204" pitchFamily="49" charset="-128"/>
                <a:ea typeface="ＭＳ ゴシック" panose="020B0609070205080204" pitchFamily="49" charset="-128"/>
              </a:rPr>
              <a:t>☆広報紙「波紋」の発行</a:t>
            </a:r>
          </a:p>
        </p:txBody>
      </p:sp>
      <p:pic>
        <p:nvPicPr>
          <p:cNvPr id="6" name="図 5">
            <a:extLst>
              <a:ext uri="{FF2B5EF4-FFF2-40B4-BE49-F238E27FC236}">
                <a16:creationId xmlns:a16="http://schemas.microsoft.com/office/drawing/2014/main" id="{CC277E1A-CE95-4DCD-AF63-B055A136B079}"/>
              </a:ext>
            </a:extLst>
          </p:cNvPr>
          <p:cNvPicPr>
            <a:picLocks noChangeAspect="1"/>
          </p:cNvPicPr>
          <p:nvPr/>
        </p:nvPicPr>
        <p:blipFill>
          <a:blip r:embed="rId2"/>
          <a:stretch>
            <a:fillRect/>
          </a:stretch>
        </p:blipFill>
        <p:spPr>
          <a:xfrm>
            <a:off x="1153940" y="1757699"/>
            <a:ext cx="9819861" cy="4924953"/>
          </a:xfrm>
          <a:prstGeom prst="rect">
            <a:avLst/>
          </a:prstGeom>
        </p:spPr>
      </p:pic>
      <p:sp>
        <p:nvSpPr>
          <p:cNvPr id="4" name="テキスト ボックス 3">
            <a:extLst>
              <a:ext uri="{FF2B5EF4-FFF2-40B4-BE49-F238E27FC236}">
                <a16:creationId xmlns:a16="http://schemas.microsoft.com/office/drawing/2014/main" id="{861F62A7-10E5-48C5-80D0-C915B42D58C8}"/>
              </a:ext>
            </a:extLst>
          </p:cNvPr>
          <p:cNvSpPr txBox="1"/>
          <p:nvPr/>
        </p:nvSpPr>
        <p:spPr>
          <a:xfrm>
            <a:off x="492334" y="942082"/>
            <a:ext cx="11143075" cy="692305"/>
          </a:xfrm>
          <a:prstGeom prst="rect">
            <a:avLst/>
          </a:prstGeom>
          <a:noFill/>
        </p:spPr>
        <p:txBody>
          <a:bodyPr wrap="square" rtlCol="0">
            <a:spAutoFit/>
          </a:bodyPr>
          <a:lstStyle/>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「子どもたちに力を」私たちの活動の輪を広く大きくひろげたいと願って、「</a:t>
            </a:r>
            <a:r>
              <a:rPr kumimoji="1" lang="en-US"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NPO</a:t>
            </a:r>
            <a:r>
              <a:rPr kumimoji="1"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教育活動総合サポートセンターだより</a:t>
            </a:r>
            <a:r>
              <a:rPr kumimoji="1" lang="en-US"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波紋</a:t>
            </a:r>
            <a:r>
              <a:rPr kumimoji="1" lang="en-US" altLang="ja-JP"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」を発行しております。ご一読いただければ幸いです。</a:t>
            </a:r>
          </a:p>
        </p:txBody>
      </p:sp>
      <p:sp>
        <p:nvSpPr>
          <p:cNvPr id="2" name="テキスト ボックス 1">
            <a:extLst>
              <a:ext uri="{FF2B5EF4-FFF2-40B4-BE49-F238E27FC236}">
                <a16:creationId xmlns:a16="http://schemas.microsoft.com/office/drawing/2014/main" id="{3724455C-183A-4A93-A266-4FC981E21887}"/>
              </a:ext>
            </a:extLst>
          </p:cNvPr>
          <p:cNvSpPr txBox="1"/>
          <p:nvPr/>
        </p:nvSpPr>
        <p:spPr>
          <a:xfrm>
            <a:off x="11285621" y="5955632"/>
            <a:ext cx="577516" cy="4090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3581747149"/>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4000"/>
                                        <p:tgtEl>
                                          <p:spTgt spid="4"/>
                                        </p:tgtEl>
                                      </p:cBhvr>
                                    </p:animEffect>
                                    <p:anim calcmode="lin" valueType="num">
                                      <p:cBhvr>
                                        <p:cTn id="12" dur="4000" fill="hold"/>
                                        <p:tgtEl>
                                          <p:spTgt spid="4"/>
                                        </p:tgtEl>
                                        <p:attrNameLst>
                                          <p:attrName>ppt_x</p:attrName>
                                        </p:attrNameLst>
                                      </p:cBhvr>
                                      <p:tavLst>
                                        <p:tav tm="0">
                                          <p:val>
                                            <p:strVal val="#ppt_x"/>
                                          </p:val>
                                        </p:tav>
                                        <p:tav tm="100000">
                                          <p:val>
                                            <p:strVal val="#ppt_x"/>
                                          </p:val>
                                        </p:tav>
                                      </p:tavLst>
                                    </p:anim>
                                    <p:anim calcmode="lin" valueType="num">
                                      <p:cBhvr>
                                        <p:cTn id="13" dur="4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7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0"/>
                                        <p:tgtEl>
                                          <p:spTgt spid="6"/>
                                        </p:tgtEl>
                                      </p:cBhvr>
                                    </p:animEffect>
                                  </p:childTnLst>
                                </p:cTn>
                              </p:par>
                            </p:childTnLst>
                          </p:cTn>
                        </p:par>
                        <p:par>
                          <p:cTn id="18" fill="hold">
                            <p:stCondLst>
                              <p:cond delay="1200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ppt_x</p:attrName>
                                        </p:attrNameLst>
                                      </p:cBhvr>
                                      <p:tavLst>
                                        <p:tav tm="0">
                                          <p:val>
                                            <p:strVal val="#ppt_x"/>
                                          </p:val>
                                        </p:tav>
                                        <p:tav tm="100000">
                                          <p:val>
                                            <p:strVal val="#ppt_x"/>
                                          </p:val>
                                        </p:tav>
                                      </p:tavLst>
                                    </p:anim>
                                    <p:anim calcmode="lin" valueType="num">
                                      <p:cBhvr>
                                        <p:cTn id="23"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23592" y="548680"/>
            <a:ext cx="7467600" cy="1143000"/>
          </a:xfrm>
        </p:spPr>
        <p:txBody>
          <a:bodyPr/>
          <a:lstStyle/>
          <a:p>
            <a:r>
              <a:rPr lang="ja-JP" altLang="en-US" dirty="0">
                <a:solidFill>
                  <a:srgbClr val="FFFF00"/>
                </a:solidFill>
              </a:rPr>
              <a:t>　　</a:t>
            </a:r>
            <a:r>
              <a:rPr kumimoji="1" lang="ja-JP" altLang="en-US" dirty="0">
                <a:solidFill>
                  <a:srgbClr val="FFFF00"/>
                </a:solidFill>
              </a:rPr>
              <a:t>当サポートセンターは</a:t>
            </a:r>
            <a:r>
              <a:rPr kumimoji="1" lang="en-US" altLang="ja-JP" dirty="0">
                <a:solidFill>
                  <a:srgbClr val="FFFF00"/>
                </a:solidFill>
              </a:rPr>
              <a:t>‥</a:t>
            </a:r>
            <a:endParaRPr kumimoji="1" lang="ja-JP" altLang="en-US" dirty="0">
              <a:solidFill>
                <a:srgbClr val="FFFF00"/>
              </a:solidFill>
            </a:endParaRPr>
          </a:p>
        </p:txBody>
      </p:sp>
      <p:sp>
        <p:nvSpPr>
          <p:cNvPr id="3" name="コンテンツ プレースホルダー 2"/>
          <p:cNvSpPr>
            <a:spLocks noGrp="1"/>
          </p:cNvSpPr>
          <p:nvPr>
            <p:ph idx="1"/>
          </p:nvPr>
        </p:nvSpPr>
        <p:spPr>
          <a:xfrm>
            <a:off x="1991544" y="1844825"/>
            <a:ext cx="8136904" cy="4525963"/>
          </a:xfrm>
        </p:spPr>
        <p:txBody>
          <a:bodyPr>
            <a:normAutofit/>
          </a:bodyPr>
          <a:lstStyle/>
          <a:p>
            <a:pPr marL="36576" indent="0">
              <a:buNone/>
            </a:pP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平成１６年</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36576" indent="0">
              <a:buNone/>
            </a:pPr>
            <a:r>
              <a:rPr lang="ja-JP" altLang="en-US" sz="4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rPr>
              <a:t>川崎市の公立学校の元教員が設立</a:t>
            </a:r>
            <a:endParaRPr lang="en-US" altLang="ja-JP" sz="2400" dirty="0">
              <a:latin typeface="+mj-ea"/>
              <a:ea typeface="+mj-ea"/>
            </a:endParaRPr>
          </a:p>
          <a:p>
            <a:pPr marL="36576" indent="0">
              <a:buNone/>
            </a:pPr>
            <a:r>
              <a:rPr lang="ja-JP" altLang="en-US" sz="3200" dirty="0">
                <a:solidFill>
                  <a:srgbClr val="FFFF00"/>
                </a:solidFill>
              </a:rPr>
              <a:t>　　</a:t>
            </a:r>
            <a:endParaRPr lang="en-US" altLang="ja-JP" sz="3200" dirty="0">
              <a:solidFill>
                <a:srgbClr val="FFFF00"/>
              </a:solidFill>
              <a:latin typeface="HGPｺﾞｼｯｸE" panose="020B0900000000000000" pitchFamily="50" charset="-128"/>
              <a:ea typeface="HGPｺﾞｼｯｸE" panose="020B0900000000000000" pitchFamily="50" charset="-128"/>
            </a:endParaRPr>
          </a:p>
          <a:p>
            <a:pPr marL="36576" indent="0">
              <a:buNone/>
            </a:pPr>
            <a:r>
              <a:rPr lang="ja-JP" altLang="en-US" sz="3900" dirty="0">
                <a:solidFill>
                  <a:srgbClr val="FFC000"/>
                </a:solidFill>
                <a:latin typeface="HGPｺﾞｼｯｸE" panose="020B0900000000000000" pitchFamily="50" charset="-128"/>
                <a:ea typeface="HGPｺﾞｼｯｸE" panose="020B0900000000000000" pitchFamily="50" charset="-128"/>
              </a:rPr>
              <a:t>　　　</a:t>
            </a:r>
            <a:r>
              <a:rPr lang="ja-JP" altLang="en-US" sz="3200" dirty="0"/>
              <a:t>　　　</a:t>
            </a:r>
            <a:endParaRPr lang="en-US" altLang="ja-JP" sz="3200" dirty="0"/>
          </a:p>
          <a:p>
            <a:pPr marL="36576" indent="0">
              <a:buNone/>
            </a:pP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四角形: 角を丸くする 4">
            <a:extLst>
              <a:ext uri="{FF2B5EF4-FFF2-40B4-BE49-F238E27FC236}">
                <a16:creationId xmlns:a16="http://schemas.microsoft.com/office/drawing/2014/main" id="{81F1AC25-4447-4389-82F0-D720EDDC4ECC}"/>
              </a:ext>
            </a:extLst>
          </p:cNvPr>
          <p:cNvSpPr/>
          <p:nvPr/>
        </p:nvSpPr>
        <p:spPr>
          <a:xfrm>
            <a:off x="2441603" y="4005064"/>
            <a:ext cx="7200800" cy="1872208"/>
          </a:xfrm>
          <a:prstGeom prst="roundRect">
            <a:avLst>
              <a:gd name="adj" fmla="val 752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
            <a:r>
              <a:rPr lang="ja-JP" altLang="en-US" sz="3600" dirty="0">
                <a:solidFill>
                  <a:srgbClr val="FFC000"/>
                </a:solidFill>
                <a:latin typeface="HGPｺﾞｼｯｸE" panose="020B0900000000000000" pitchFamily="50" charset="-128"/>
                <a:ea typeface="HGPｺﾞｼｯｸE" panose="020B0900000000000000" pitchFamily="50" charset="-128"/>
              </a:rPr>
              <a:t>不登校等に悩む</a:t>
            </a:r>
            <a:endParaRPr lang="en-US" altLang="ja-JP" sz="3600" dirty="0">
              <a:solidFill>
                <a:srgbClr val="FFC000"/>
              </a:solidFill>
              <a:latin typeface="HGPｺﾞｼｯｸE" panose="020B0900000000000000" pitchFamily="50" charset="-128"/>
              <a:ea typeface="HGPｺﾞｼｯｸE" panose="020B0900000000000000" pitchFamily="50" charset="-128"/>
            </a:endParaRPr>
          </a:p>
          <a:p>
            <a:pPr marL="36576"/>
            <a:r>
              <a:rPr lang="ja-JP" altLang="en-US" sz="3600" dirty="0">
                <a:solidFill>
                  <a:srgbClr val="FFC000"/>
                </a:solidFill>
                <a:latin typeface="HGPｺﾞｼｯｸE" panose="020B0900000000000000" pitchFamily="50" charset="-128"/>
                <a:ea typeface="HGPｺﾞｼｯｸE" panose="020B0900000000000000" pitchFamily="50" charset="-128"/>
              </a:rPr>
              <a:t>　　　　　　子どもたちの力になりたい</a:t>
            </a:r>
            <a:endParaRPr lang="en-US" altLang="ja-JP" sz="2800" dirty="0">
              <a:solidFill>
                <a:srgbClr val="FFC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81767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A1F5F92-2499-4E36-A7F9-67C8DE4462F8}"/>
              </a:ext>
            </a:extLst>
          </p:cNvPr>
          <p:cNvSpPr/>
          <p:nvPr/>
        </p:nvSpPr>
        <p:spPr>
          <a:xfrm>
            <a:off x="613610" y="1431759"/>
            <a:ext cx="10587789" cy="1323474"/>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教育活動総合サポートセンターの</a:t>
            </a:r>
            <a:endParaRPr kumimoji="1" lang="en-US" altLang="ja-JP" sz="3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　　　　　　　　ホームページをご覧ください</a:t>
            </a:r>
          </a:p>
        </p:txBody>
      </p:sp>
      <p:sp>
        <p:nvSpPr>
          <p:cNvPr id="8" name="テキスト ボックス 7">
            <a:extLst>
              <a:ext uri="{FF2B5EF4-FFF2-40B4-BE49-F238E27FC236}">
                <a16:creationId xmlns:a16="http://schemas.microsoft.com/office/drawing/2014/main" id="{48259478-BFB6-4E53-9D0E-7743D5FA3CCD}"/>
              </a:ext>
            </a:extLst>
          </p:cNvPr>
          <p:cNvSpPr txBox="1"/>
          <p:nvPr/>
        </p:nvSpPr>
        <p:spPr>
          <a:xfrm>
            <a:off x="613610" y="3279610"/>
            <a:ext cx="11081083" cy="2031325"/>
          </a:xfrm>
          <a:prstGeom prst="rect">
            <a:avLst/>
          </a:prstGeom>
          <a:solidFill>
            <a:srgbClr val="99FF99"/>
          </a:solidFill>
          <a:ln w="28575">
            <a:solidFill>
              <a:srgbClr val="00B05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36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U  R  L</a:t>
            </a:r>
            <a:r>
              <a:rPr kumimoji="0" lang="ja-JP" altLang="en-US" sz="36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0" lang="en-US" altLang="ja-JP" sz="36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hlinkClick r:id="rId2">
                  <a:extLst>
                    <a:ext uri="{A12FA001-AC4F-418D-AE19-62706E023703}">
                      <ahyp:hlinkClr xmlns:ahyp="http://schemas.microsoft.com/office/drawing/2018/hyperlinkcolor" val="tx"/>
                    </a:ext>
                  </a:extLst>
                </a:hlinkClick>
              </a:rPr>
              <a:t>http://www.kkssupport.sakura.ne.jp/</a:t>
            </a:r>
            <a:endParaRPr kumimoji="0" lang="en-US" altLang="ja-JP" sz="36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キーワード検索　  「川崎教育活動」</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テキスト ボックス 10">
            <a:extLst>
              <a:ext uri="{FF2B5EF4-FFF2-40B4-BE49-F238E27FC236}">
                <a16:creationId xmlns:a16="http://schemas.microsoft.com/office/drawing/2014/main" id="{720FED09-DAF7-4AA6-8E6F-CCB8B8AD82C0}"/>
              </a:ext>
            </a:extLst>
          </p:cNvPr>
          <p:cNvSpPr txBox="1"/>
          <p:nvPr/>
        </p:nvSpPr>
        <p:spPr>
          <a:xfrm>
            <a:off x="8422104" y="5650646"/>
            <a:ext cx="327258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よろしくお願いいたします</a:t>
            </a:r>
          </a:p>
        </p:txBody>
      </p:sp>
      <p:sp>
        <p:nvSpPr>
          <p:cNvPr id="13" name="四角形: 角を丸くする 12">
            <a:extLst>
              <a:ext uri="{FF2B5EF4-FFF2-40B4-BE49-F238E27FC236}">
                <a16:creationId xmlns:a16="http://schemas.microsoft.com/office/drawing/2014/main" id="{B065EB28-BCD9-49B4-98A7-2CD74E0E9E9D}"/>
              </a:ext>
            </a:extLst>
          </p:cNvPr>
          <p:cNvSpPr/>
          <p:nvPr/>
        </p:nvSpPr>
        <p:spPr>
          <a:xfrm>
            <a:off x="613610" y="608278"/>
            <a:ext cx="8265347" cy="48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36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教育活動総合サポートセンターの具体的な活動がわかります</a:t>
            </a:r>
          </a:p>
        </p:txBody>
      </p:sp>
    </p:spTree>
    <p:extLst>
      <p:ext uri="{BB962C8B-B14F-4D97-AF65-F5344CB8AC3E}">
        <p14:creationId xmlns:p14="http://schemas.microsoft.com/office/powerpoint/2010/main" val="841545854"/>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0"/>
                                        <p:tgtEl>
                                          <p:spTgt spid="13"/>
                                        </p:tgtEl>
                                      </p:cBhvr>
                                    </p:animEffect>
                                    <p:anim calcmode="lin" valueType="num">
                                      <p:cBhvr>
                                        <p:cTn id="8" dur="4000" fill="hold"/>
                                        <p:tgtEl>
                                          <p:spTgt spid="13"/>
                                        </p:tgtEl>
                                        <p:attrNameLst>
                                          <p:attrName>ppt_x</p:attrName>
                                        </p:attrNameLst>
                                      </p:cBhvr>
                                      <p:tavLst>
                                        <p:tav tm="0">
                                          <p:val>
                                            <p:strVal val="#ppt_x"/>
                                          </p:val>
                                        </p:tav>
                                        <p:tav tm="100000">
                                          <p:val>
                                            <p:strVal val="#ppt_x"/>
                                          </p:val>
                                        </p:tav>
                                      </p:tavLst>
                                    </p:anim>
                                    <p:anim calcmode="lin" valueType="num">
                                      <p:cBhvr>
                                        <p:cTn id="9" dur="4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4000"/>
                                        <p:tgtEl>
                                          <p:spTgt spid="7"/>
                                        </p:tgtEl>
                                      </p:cBhvr>
                                    </p:animEffect>
                                    <p:anim calcmode="lin" valueType="num">
                                      <p:cBhvr>
                                        <p:cTn id="14" dur="4000" fill="hold"/>
                                        <p:tgtEl>
                                          <p:spTgt spid="7"/>
                                        </p:tgtEl>
                                        <p:attrNameLst>
                                          <p:attrName>ppt_x</p:attrName>
                                        </p:attrNameLst>
                                      </p:cBhvr>
                                      <p:tavLst>
                                        <p:tav tm="0">
                                          <p:val>
                                            <p:strVal val="#ppt_x"/>
                                          </p:val>
                                        </p:tav>
                                        <p:tav tm="100000">
                                          <p:val>
                                            <p:strVal val="#ppt_x"/>
                                          </p:val>
                                        </p:tav>
                                      </p:tavLst>
                                    </p:anim>
                                    <p:anim calcmode="lin" valueType="num">
                                      <p:cBhvr>
                                        <p:cTn id="15" dur="4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000"/>
                                        <p:tgtEl>
                                          <p:spTgt spid="8"/>
                                        </p:tgtEl>
                                      </p:cBhvr>
                                    </p:animEffect>
                                    <p:anim calcmode="lin" valueType="num">
                                      <p:cBhvr>
                                        <p:cTn id="20" dur="7000" fill="hold"/>
                                        <p:tgtEl>
                                          <p:spTgt spid="8"/>
                                        </p:tgtEl>
                                        <p:attrNameLst>
                                          <p:attrName>ppt_x</p:attrName>
                                        </p:attrNameLst>
                                      </p:cBhvr>
                                      <p:tavLst>
                                        <p:tav tm="0">
                                          <p:val>
                                            <p:strVal val="#ppt_x"/>
                                          </p:val>
                                        </p:tav>
                                        <p:tav tm="100000">
                                          <p:val>
                                            <p:strVal val="#ppt_x"/>
                                          </p:val>
                                        </p:tav>
                                      </p:tavLst>
                                    </p:anim>
                                    <p:anim calcmode="lin" valueType="num">
                                      <p:cBhvr>
                                        <p:cTn id="21" dur="7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0"/>
                                        <p:tgtEl>
                                          <p:spTgt spid="11"/>
                                        </p:tgtEl>
                                      </p:cBhvr>
                                    </p:animEffect>
                                    <p:anim calcmode="lin" valueType="num">
                                      <p:cBhvr>
                                        <p:cTn id="26" dur="5000" fill="hold"/>
                                        <p:tgtEl>
                                          <p:spTgt spid="11"/>
                                        </p:tgtEl>
                                        <p:attrNameLst>
                                          <p:attrName>ppt_x</p:attrName>
                                        </p:attrNameLst>
                                      </p:cBhvr>
                                      <p:tavLst>
                                        <p:tav tm="0">
                                          <p:val>
                                            <p:strVal val="#ppt_x"/>
                                          </p:val>
                                        </p:tav>
                                        <p:tav tm="100000">
                                          <p:val>
                                            <p:strVal val="#ppt_x"/>
                                          </p:val>
                                        </p:tav>
                                      </p:tavLst>
                                    </p:anim>
                                    <p:anim calcmode="lin" valueType="num">
                                      <p:cBhvr>
                                        <p:cTn id="27" dur="5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83403" y="3697249"/>
            <a:ext cx="9675431" cy="2833816"/>
          </a:xfrm>
          <a:solidFill>
            <a:srgbClr val="CCFFFF"/>
          </a:solidFill>
        </p:spPr>
        <p:txBody>
          <a:bodyPr>
            <a:normAutofit fontScale="77500" lnSpcReduction="20000"/>
          </a:bodyPr>
          <a:lstStyle/>
          <a:p>
            <a:pPr marL="0" indent="0">
              <a:buNone/>
            </a:pPr>
            <a:r>
              <a:rPr kumimoji="1" lang="ja-JP" altLang="en-US" dirty="0"/>
              <a:t>　</a:t>
            </a:r>
            <a:endParaRPr kumimoji="1" lang="en-US" altLang="ja-JP" dirty="0"/>
          </a:p>
          <a:p>
            <a:pPr marL="0" indent="0">
              <a:buNone/>
            </a:pPr>
            <a:r>
              <a:rPr lang="ja-JP" altLang="en-US" sz="7400" dirty="0"/>
              <a:t> ご視聴</a:t>
            </a:r>
            <a:endParaRPr lang="en-US" altLang="ja-JP" sz="7400" dirty="0"/>
          </a:p>
          <a:p>
            <a:pPr marL="0" indent="0">
              <a:buNone/>
            </a:pPr>
            <a:r>
              <a:rPr lang="ja-JP" altLang="en-US" sz="7400" dirty="0"/>
              <a:t>　　　ありがとう</a:t>
            </a:r>
            <a:endParaRPr lang="en-US" altLang="ja-JP" sz="7400" dirty="0"/>
          </a:p>
          <a:p>
            <a:pPr marL="0" indent="0">
              <a:buNone/>
            </a:pPr>
            <a:r>
              <a:rPr lang="ja-JP" altLang="en-US" sz="7400" dirty="0"/>
              <a:t>　　　　　     ございました</a:t>
            </a:r>
          </a:p>
        </p:txBody>
      </p:sp>
      <p:pic>
        <p:nvPicPr>
          <p:cNvPr id="4" name="図 3">
            <a:extLst>
              <a:ext uri="{FF2B5EF4-FFF2-40B4-BE49-F238E27FC236}">
                <a16:creationId xmlns:a16="http://schemas.microsoft.com/office/drawing/2014/main" id="{06C5538D-DBCE-4462-8794-52DE67DBED47}"/>
              </a:ext>
            </a:extLst>
          </p:cNvPr>
          <p:cNvPicPr>
            <a:picLocks noChangeAspect="1"/>
          </p:cNvPicPr>
          <p:nvPr/>
        </p:nvPicPr>
        <p:blipFill>
          <a:blip r:embed="rId2"/>
          <a:stretch>
            <a:fillRect/>
          </a:stretch>
        </p:blipFill>
        <p:spPr>
          <a:xfrm>
            <a:off x="1383400" y="2159829"/>
            <a:ext cx="6562725" cy="904875"/>
          </a:xfrm>
          <a:prstGeom prst="rect">
            <a:avLst/>
          </a:prstGeom>
        </p:spPr>
      </p:pic>
      <p:pic>
        <p:nvPicPr>
          <p:cNvPr id="5" name="図 4">
            <a:extLst>
              <a:ext uri="{FF2B5EF4-FFF2-40B4-BE49-F238E27FC236}">
                <a16:creationId xmlns:a16="http://schemas.microsoft.com/office/drawing/2014/main" id="{EFE6C86C-C5E2-4136-9F45-60F6128DBCAA}"/>
              </a:ext>
            </a:extLst>
          </p:cNvPr>
          <p:cNvPicPr>
            <a:picLocks noChangeAspect="1"/>
          </p:cNvPicPr>
          <p:nvPr/>
        </p:nvPicPr>
        <p:blipFill>
          <a:blip r:embed="rId3"/>
          <a:stretch>
            <a:fillRect/>
          </a:stretch>
        </p:blipFill>
        <p:spPr>
          <a:xfrm>
            <a:off x="8313049" y="2532438"/>
            <a:ext cx="2495551" cy="485775"/>
          </a:xfrm>
          <a:prstGeom prst="rect">
            <a:avLst/>
          </a:prstGeom>
        </p:spPr>
      </p:pic>
      <p:pic>
        <p:nvPicPr>
          <p:cNvPr id="6" name="図 5">
            <a:extLst>
              <a:ext uri="{FF2B5EF4-FFF2-40B4-BE49-F238E27FC236}">
                <a16:creationId xmlns:a16="http://schemas.microsoft.com/office/drawing/2014/main" id="{2C594DA1-AFF2-4E05-816A-0CF748304136}"/>
              </a:ext>
            </a:extLst>
          </p:cNvPr>
          <p:cNvPicPr>
            <a:picLocks noChangeAspect="1"/>
          </p:cNvPicPr>
          <p:nvPr/>
        </p:nvPicPr>
        <p:blipFill>
          <a:blip r:embed="rId4"/>
          <a:stretch>
            <a:fillRect/>
          </a:stretch>
        </p:blipFill>
        <p:spPr>
          <a:xfrm>
            <a:off x="338970" y="459250"/>
            <a:ext cx="11514059" cy="1394152"/>
          </a:xfrm>
          <a:prstGeom prst="rect">
            <a:avLst/>
          </a:prstGeom>
        </p:spPr>
      </p:pic>
      <p:sp>
        <p:nvSpPr>
          <p:cNvPr id="2" name="テキスト ボックス 1">
            <a:extLst>
              <a:ext uri="{FF2B5EF4-FFF2-40B4-BE49-F238E27FC236}">
                <a16:creationId xmlns:a16="http://schemas.microsoft.com/office/drawing/2014/main" id="{FA0DBBB5-8437-47CC-BCD3-D708552183B4}"/>
              </a:ext>
            </a:extLst>
          </p:cNvPr>
          <p:cNvSpPr txBox="1"/>
          <p:nvPr/>
        </p:nvSpPr>
        <p:spPr>
          <a:xfrm>
            <a:off x="11430000" y="5630779"/>
            <a:ext cx="589547" cy="4692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4040276829"/>
      </p:ext>
    </p:extLst>
  </p:cSld>
  <p:clrMapOvr>
    <a:masterClrMapping/>
  </p:clrMapOvr>
  <mc:AlternateContent xmlns:mc="http://schemas.openxmlformats.org/markup-compatibility/2006" xmlns:p14="http://schemas.microsoft.com/office/powerpoint/2010/main">
    <mc:Choice Requires="p14">
      <p:transition spd="slow" p14:dur="500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childTnLst>
                                </p:cTn>
                              </p:par>
                            </p:childTnLst>
                          </p:cTn>
                        </p:par>
                        <p:par>
                          <p:cTn id="15" fill="hold">
                            <p:stCondLst>
                              <p:cond delay="6000"/>
                            </p:stCondLst>
                            <p:childTnLst>
                              <p:par>
                                <p:cTn id="16" presetID="10" presetClass="entr" presetSubtype="0" fill="hold" grpId="0" nodeType="after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3000"/>
                                        <p:tgtEl>
                                          <p:spTgt spid="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30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3000"/>
                                        <p:tgtEl>
                                          <p:spTgt spid="3">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3000"/>
                                        <p:tgtEl>
                                          <p:spTgt spid="3">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3000"/>
                                        <p:tgtEl>
                                          <p:spTgt spid="3">
                                            <p:txEl>
                                              <p:pRg st="3" end="3"/>
                                            </p:txEl>
                                          </p:spTgt>
                                        </p:tgtEl>
                                      </p:cBhvr>
                                    </p:animEffect>
                                  </p:childTnLst>
                                </p:cTn>
                              </p:par>
                            </p:childTnLst>
                          </p:cTn>
                        </p:par>
                        <p:par>
                          <p:cTn id="31" fill="hold">
                            <p:stCondLst>
                              <p:cond delay="9000"/>
                            </p:stCondLst>
                            <p:childTnLst>
                              <p:par>
                                <p:cTn id="32" presetID="42" presetClass="entr" presetSubtype="0" fill="hold" grpId="0" nodeType="afterEffect" nodePh="1">
                                  <p:stCondLst>
                                    <p:cond delay="0"/>
                                  </p:stCondLst>
                                  <p:endCondLst>
                                    <p:cond evt="begin" delay="0">
                                      <p:tn val="32"/>
                                    </p:cond>
                                  </p:endCondLst>
                                  <p:childTnLst>
                                    <p:set>
                                      <p:cBhvr>
                                        <p:cTn id="33" dur="1" fill="hold">
                                          <p:stCondLst>
                                            <p:cond delay="0"/>
                                          </p:stCondLst>
                                        </p:cTn>
                                        <p:tgtEl>
                                          <p:spTgt spid="2"/>
                                        </p:tgtEl>
                                        <p:attrNameLst>
                                          <p:attrName>style.visibility</p:attrName>
                                        </p:attrNameLst>
                                      </p:cBhvr>
                                      <p:to>
                                        <p:strVal val="visible"/>
                                      </p:to>
                                    </p:set>
                                    <p:animEffect transition="in" filter="fade">
                                      <p:cBhvr>
                                        <p:cTn id="34" dur="3000"/>
                                        <p:tgtEl>
                                          <p:spTgt spid="2"/>
                                        </p:tgtEl>
                                      </p:cBhvr>
                                    </p:animEffect>
                                    <p:anim calcmode="lin" valueType="num">
                                      <p:cBhvr>
                                        <p:cTn id="35" dur="3000" fill="hold"/>
                                        <p:tgtEl>
                                          <p:spTgt spid="2"/>
                                        </p:tgtEl>
                                        <p:attrNameLst>
                                          <p:attrName>ppt_x</p:attrName>
                                        </p:attrNameLst>
                                      </p:cBhvr>
                                      <p:tavLst>
                                        <p:tav tm="0">
                                          <p:val>
                                            <p:strVal val="#ppt_x"/>
                                          </p:val>
                                        </p:tav>
                                        <p:tav tm="100000">
                                          <p:val>
                                            <p:strVal val="#ppt_x"/>
                                          </p:val>
                                        </p:tav>
                                      </p:tavLst>
                                    </p:anim>
                                    <p:anim calcmode="lin" valueType="num">
                                      <p:cBhvr>
                                        <p:cTn id="36"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D2DE0FA-9FC8-4F18-BFED-A41781D10788}"/>
              </a:ext>
            </a:extLst>
          </p:cNvPr>
          <p:cNvSpPr/>
          <p:nvPr/>
        </p:nvSpPr>
        <p:spPr>
          <a:xfrm>
            <a:off x="1369255" y="2068480"/>
            <a:ext cx="9453489" cy="220862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kumimoji="1" lang="ja-JP" altLang="en-US" sz="7200" b="1" dirty="0">
                <a:solidFill>
                  <a:schemeClr val="tx1"/>
                </a:solidFill>
                <a:latin typeface="ＪＳ明朝" panose="02020309000101010101" pitchFamily="17" charset="-128"/>
                <a:ea typeface="ＪＳ明朝" panose="02020309000101010101" pitchFamily="17" charset="-128"/>
              </a:rPr>
              <a:t>質 疑 応 答</a:t>
            </a:r>
          </a:p>
        </p:txBody>
      </p:sp>
    </p:spTree>
    <p:extLst>
      <p:ext uri="{BB962C8B-B14F-4D97-AF65-F5344CB8AC3E}">
        <p14:creationId xmlns:p14="http://schemas.microsoft.com/office/powerpoint/2010/main" val="2275053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289B4C-62F0-4DDB-942C-3A37D00F8E8E}"/>
              </a:ext>
            </a:extLst>
          </p:cNvPr>
          <p:cNvSpPr txBox="1"/>
          <p:nvPr/>
        </p:nvSpPr>
        <p:spPr>
          <a:xfrm>
            <a:off x="1020417" y="1325218"/>
            <a:ext cx="10151166" cy="3970318"/>
          </a:xfrm>
          <a:prstGeom prst="rect">
            <a:avLst/>
          </a:prstGeom>
          <a:noFill/>
        </p:spPr>
        <p:txBody>
          <a:bodyPr wrap="square" rtlCol="0">
            <a:spAutoFit/>
          </a:bodyPr>
          <a:lstStyle/>
          <a:p>
            <a:r>
              <a:rPr kumimoji="1" lang="ja-JP" altLang="en-US" sz="6600" b="1" dirty="0">
                <a:latin typeface="ＭＳ 明朝" panose="02020609040205080304" pitchFamily="17" charset="-128"/>
                <a:ea typeface="ＭＳ 明朝" panose="02020609040205080304" pitchFamily="17" charset="-128"/>
              </a:rPr>
              <a:t>指導講評</a:t>
            </a:r>
            <a:endParaRPr kumimoji="1" lang="en-US" altLang="ja-JP" sz="6600"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endParaRPr lang="en-US" altLang="ja-JP" b="1" dirty="0">
              <a:latin typeface="ＭＳ 明朝" panose="02020609040205080304" pitchFamily="17" charset="-128"/>
              <a:ea typeface="ＭＳ 明朝" panose="02020609040205080304" pitchFamily="17" charset="-128"/>
            </a:endParaRPr>
          </a:p>
          <a:p>
            <a:pPr>
              <a:lnSpc>
                <a:spcPts val="6000"/>
              </a:lnSpc>
            </a:pPr>
            <a:r>
              <a:rPr kumimoji="1" lang="ja-JP" altLang="en-US" sz="4400" b="1" dirty="0">
                <a:latin typeface="ＭＳ 明朝" panose="02020609040205080304" pitchFamily="17" charset="-128"/>
                <a:ea typeface="ＭＳ 明朝" panose="02020609040205080304" pitchFamily="17" charset="-128"/>
              </a:rPr>
              <a:t>　　　</a:t>
            </a:r>
            <a:r>
              <a:rPr kumimoji="1" lang="ja-JP" altLang="en-US" sz="5400" b="1" dirty="0">
                <a:latin typeface="ＭＳ 明朝" panose="02020609040205080304" pitchFamily="17" charset="-128"/>
                <a:ea typeface="ＭＳ 明朝" panose="02020609040205080304" pitchFamily="17" charset="-128"/>
              </a:rPr>
              <a:t>横浜国立大学名誉教授</a:t>
            </a:r>
            <a:endParaRPr kumimoji="1" lang="en-US" altLang="ja-JP" sz="5400" b="1" dirty="0">
              <a:latin typeface="ＭＳ 明朝" panose="02020609040205080304" pitchFamily="17" charset="-128"/>
              <a:ea typeface="ＭＳ 明朝" panose="02020609040205080304" pitchFamily="17" charset="-128"/>
            </a:endParaRPr>
          </a:p>
          <a:p>
            <a:pPr>
              <a:lnSpc>
                <a:spcPts val="6000"/>
              </a:lnSpc>
            </a:pPr>
            <a:endParaRPr lang="en-US" altLang="ja-JP" b="1" dirty="0">
              <a:latin typeface="ＭＳ 明朝" panose="02020609040205080304" pitchFamily="17" charset="-128"/>
              <a:ea typeface="ＭＳ 明朝" panose="02020609040205080304" pitchFamily="17" charset="-128"/>
            </a:endParaRPr>
          </a:p>
          <a:p>
            <a:pPr>
              <a:lnSpc>
                <a:spcPts val="5000"/>
              </a:lnSpc>
            </a:pPr>
            <a:r>
              <a:rPr kumimoji="1" lang="ja-JP" altLang="en-US" sz="6600" b="1" dirty="0">
                <a:latin typeface="ＭＳ 明朝" panose="02020609040205080304" pitchFamily="17" charset="-128"/>
                <a:ea typeface="ＭＳ 明朝" panose="02020609040205080304" pitchFamily="17" charset="-128"/>
              </a:rPr>
              <a:t>　 </a:t>
            </a:r>
            <a:r>
              <a:rPr kumimoji="1" lang="ja-JP" altLang="en-US" sz="7200" b="1" dirty="0">
                <a:latin typeface="ＭＳ 明朝" panose="02020609040205080304" pitchFamily="17" charset="-128"/>
                <a:ea typeface="ＭＳ 明朝" panose="02020609040205080304" pitchFamily="17" charset="-128"/>
              </a:rPr>
              <a:t>　岡 田 守 弘 氏</a:t>
            </a:r>
          </a:p>
        </p:txBody>
      </p:sp>
    </p:spTree>
    <p:extLst>
      <p:ext uri="{BB962C8B-B14F-4D97-AF65-F5344CB8AC3E}">
        <p14:creationId xmlns:p14="http://schemas.microsoft.com/office/powerpoint/2010/main" val="783086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D2DE0FA-9FC8-4F18-BFED-A41781D10788}"/>
              </a:ext>
            </a:extLst>
          </p:cNvPr>
          <p:cNvSpPr/>
          <p:nvPr/>
        </p:nvSpPr>
        <p:spPr>
          <a:xfrm>
            <a:off x="1369255" y="2094984"/>
            <a:ext cx="9453489" cy="220862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kumimoji="1" lang="ja-JP" altLang="en-US" sz="7200" b="1" dirty="0">
                <a:solidFill>
                  <a:schemeClr val="tx1"/>
                </a:solidFill>
                <a:latin typeface="ＪＳ明朝" panose="02020309000101010101" pitchFamily="17" charset="-128"/>
                <a:ea typeface="ＪＳ明朝" panose="02020309000101010101" pitchFamily="17" charset="-128"/>
              </a:rPr>
              <a:t>閉 会 の 言 葉</a:t>
            </a:r>
          </a:p>
        </p:txBody>
      </p:sp>
    </p:spTree>
    <p:extLst>
      <p:ext uri="{BB962C8B-B14F-4D97-AF65-F5344CB8AC3E}">
        <p14:creationId xmlns:p14="http://schemas.microsoft.com/office/powerpoint/2010/main" val="207962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D2DE0FA-9FC8-4F18-BFED-A41781D10788}"/>
              </a:ext>
            </a:extLst>
          </p:cNvPr>
          <p:cNvSpPr/>
          <p:nvPr/>
        </p:nvSpPr>
        <p:spPr>
          <a:xfrm>
            <a:off x="1031631" y="896866"/>
            <a:ext cx="10128738" cy="532737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1" lang="ja-JP" altLang="en-US" sz="6000" b="1" dirty="0">
                <a:solidFill>
                  <a:schemeClr val="tx1"/>
                </a:solidFill>
                <a:latin typeface="ＪＳ明朝" panose="02020309000101010101" pitchFamily="17" charset="-128"/>
                <a:ea typeface="ＪＳ明朝" panose="02020309000101010101" pitchFamily="17" charset="-128"/>
              </a:rPr>
              <a:t> 感想用紙へのご記入を</a:t>
            </a:r>
            <a:endParaRPr kumimoji="1" lang="en-US" altLang="ja-JP" sz="6000" b="1" dirty="0">
              <a:solidFill>
                <a:schemeClr val="tx1"/>
              </a:solidFill>
              <a:latin typeface="ＪＳ明朝" panose="02020309000101010101" pitchFamily="17" charset="-128"/>
              <a:ea typeface="ＪＳ明朝" panose="02020309000101010101" pitchFamily="17" charset="-128"/>
            </a:endParaRPr>
          </a:p>
          <a:p>
            <a:pPr algn="ctr" fontAlgn="t"/>
            <a:r>
              <a:rPr kumimoji="1" lang="en-US" altLang="ja-JP" sz="6000" b="1" dirty="0">
                <a:solidFill>
                  <a:schemeClr val="tx1"/>
                </a:solidFill>
                <a:latin typeface="ＪＳ明朝" panose="02020309000101010101" pitchFamily="17" charset="-128"/>
                <a:ea typeface="ＪＳ明朝" panose="02020309000101010101" pitchFamily="17" charset="-128"/>
              </a:rPr>
              <a:t>   </a:t>
            </a:r>
            <a:r>
              <a:rPr kumimoji="1" lang="ja-JP" altLang="en-US" sz="6000" b="1" dirty="0">
                <a:solidFill>
                  <a:schemeClr val="tx1"/>
                </a:solidFill>
                <a:latin typeface="ＪＳ明朝" panose="02020309000101010101" pitchFamily="17" charset="-128"/>
                <a:ea typeface="ＪＳ明朝" panose="02020309000101010101" pitchFamily="17" charset="-128"/>
              </a:rPr>
              <a:t>よろしくお願いします。</a:t>
            </a:r>
            <a:endParaRPr kumimoji="1" lang="en-US" altLang="ja-JP" sz="6000" b="1" dirty="0">
              <a:solidFill>
                <a:schemeClr val="tx1"/>
              </a:solidFill>
              <a:latin typeface="ＪＳ明朝" panose="02020309000101010101" pitchFamily="17" charset="-128"/>
              <a:ea typeface="ＪＳ明朝" panose="02020309000101010101" pitchFamily="17" charset="-128"/>
            </a:endParaRPr>
          </a:p>
          <a:p>
            <a:pPr fontAlgn="t"/>
            <a:endParaRPr kumimoji="1" lang="en-US" altLang="ja-JP" sz="2800" b="1" dirty="0">
              <a:solidFill>
                <a:schemeClr val="tx1"/>
              </a:solidFill>
              <a:latin typeface="ＪＳ明朝" panose="02020309000101010101" pitchFamily="17" charset="-128"/>
              <a:ea typeface="ＪＳ明朝" panose="02020309000101010101" pitchFamily="17" charset="-128"/>
            </a:endParaRPr>
          </a:p>
          <a:p>
            <a:pPr fontAlgn="t"/>
            <a:r>
              <a:rPr kumimoji="1" lang="ja-JP" altLang="en-US" sz="6600" b="1" dirty="0">
                <a:solidFill>
                  <a:srgbClr val="FF0000"/>
                </a:solidFill>
                <a:latin typeface="ＪＳ明朝" panose="02020309000101010101" pitchFamily="17" charset="-128"/>
                <a:ea typeface="ＪＳ明朝" panose="02020309000101010101" pitchFamily="17" charset="-128"/>
              </a:rPr>
              <a:t> ご参会ありがとう</a:t>
            </a:r>
            <a:endParaRPr kumimoji="1" lang="en-US" altLang="ja-JP" sz="6600" b="1" dirty="0">
              <a:solidFill>
                <a:srgbClr val="FF0000"/>
              </a:solidFill>
              <a:latin typeface="ＪＳ明朝" panose="02020309000101010101" pitchFamily="17" charset="-128"/>
              <a:ea typeface="ＪＳ明朝" panose="02020309000101010101" pitchFamily="17" charset="-128"/>
            </a:endParaRPr>
          </a:p>
          <a:p>
            <a:pPr fontAlgn="t"/>
            <a:r>
              <a:rPr kumimoji="1" lang="ja-JP" altLang="en-US" sz="6600" b="1" dirty="0">
                <a:solidFill>
                  <a:srgbClr val="FF0000"/>
                </a:solidFill>
                <a:latin typeface="ＪＳ明朝" panose="02020309000101010101" pitchFamily="17" charset="-128"/>
                <a:ea typeface="ＪＳ明朝" panose="02020309000101010101" pitchFamily="17" charset="-128"/>
              </a:rPr>
              <a:t>　　　　 ございました。</a:t>
            </a:r>
            <a:r>
              <a:rPr kumimoji="1" lang="ja-JP" altLang="en-US" sz="6000" b="1" dirty="0">
                <a:solidFill>
                  <a:srgbClr val="FF0000"/>
                </a:solidFill>
                <a:latin typeface="ＪＳ明朝" panose="02020309000101010101" pitchFamily="17" charset="-128"/>
                <a:ea typeface="ＪＳ明朝" panose="02020309000101010101" pitchFamily="17" charset="-128"/>
              </a:rPr>
              <a:t>　</a:t>
            </a:r>
          </a:p>
        </p:txBody>
      </p:sp>
    </p:spTree>
    <p:extLst>
      <p:ext uri="{BB962C8B-B14F-4D97-AF65-F5344CB8AC3E}">
        <p14:creationId xmlns:p14="http://schemas.microsoft.com/office/powerpoint/2010/main" val="270541781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3248" y="332657"/>
            <a:ext cx="7139136" cy="922115"/>
          </a:xfrm>
          <a:solidFill>
            <a:schemeClr val="accent2">
              <a:lumMod val="50000"/>
            </a:schemeClr>
          </a:solidFill>
        </p:spPr>
        <p:txBody>
          <a:bodyPr>
            <a:normAutofit/>
          </a:bodyPr>
          <a:lstStyle/>
          <a:p>
            <a:r>
              <a:rPr kumimoji="1" lang="ja-JP" altLang="en-US" dirty="0"/>
              <a:t>　</a:t>
            </a:r>
            <a:r>
              <a:rPr lang="ja-JP" altLang="en-US" sz="4000" dirty="0">
                <a:solidFill>
                  <a:srgbClr val="FFFF00"/>
                </a:solidFill>
                <a:latin typeface="HGPｺﾞｼｯｸE" panose="020B0900000000000000" pitchFamily="50" charset="-128"/>
                <a:ea typeface="HGPｺﾞｼｯｸE" panose="020B0900000000000000" pitchFamily="50" charset="-128"/>
              </a:rPr>
              <a:t>３つの「こどもサポート」で支援</a:t>
            </a:r>
            <a:endParaRPr kumimoji="1" lang="ja-JP" altLang="en-US" dirty="0">
              <a:solidFill>
                <a:srgbClr val="FFFF00"/>
              </a:solidFill>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a:xfrm>
            <a:off x="1981200" y="1340768"/>
            <a:ext cx="8003232" cy="3888432"/>
          </a:xfrm>
        </p:spPr>
        <p:txBody>
          <a:bodyPr>
            <a:normAutofit/>
          </a:bodyPr>
          <a:lstStyle/>
          <a:p>
            <a:pPr marL="36576" indent="0">
              <a:buNone/>
            </a:pPr>
            <a:r>
              <a:rPr lang="ja-JP" altLang="en-US" sz="3600" dirty="0">
                <a:solidFill>
                  <a:srgbClr val="FFC000"/>
                </a:solidFill>
                <a:latin typeface="HGPｺﾞｼｯｸE" panose="020B0900000000000000" pitchFamily="50" charset="-128"/>
                <a:ea typeface="HGPｺﾞｼｯｸE" panose="020B0900000000000000" pitchFamily="50" charset="-128"/>
              </a:rPr>
              <a:t>こどもサポート宮ノ下　</a:t>
            </a:r>
            <a:r>
              <a:rPr lang="ja-JP" altLang="en-US" sz="3600" dirty="0">
                <a:latin typeface="HGPｺﾞｼｯｸE" panose="020B0900000000000000" pitchFamily="50" charset="-128"/>
                <a:ea typeface="HGPｺﾞｼｯｸE" panose="020B0900000000000000" pitchFamily="50" charset="-128"/>
              </a:rPr>
              <a:t>　　　　　</a:t>
            </a:r>
            <a:endParaRPr lang="en-US" altLang="ja-JP" sz="3600" dirty="0">
              <a:latin typeface="HGPｺﾞｼｯｸE" panose="020B0900000000000000" pitchFamily="50" charset="-128"/>
              <a:ea typeface="HGPｺﾞｼｯｸE" panose="020B0900000000000000" pitchFamily="50" charset="-128"/>
            </a:endParaRPr>
          </a:p>
          <a:p>
            <a:pPr marL="36576" indent="0">
              <a:buNone/>
            </a:pPr>
            <a:r>
              <a:rPr lang="ja-JP" altLang="en-US" sz="3200" dirty="0"/>
              <a:t>　　登録者　　１０１名　（小２４　中６４　高１２）</a:t>
            </a:r>
            <a:endParaRPr lang="en-US" altLang="ja-JP" sz="3200" dirty="0"/>
          </a:p>
          <a:p>
            <a:pPr marL="36576" indent="0">
              <a:buNone/>
            </a:pPr>
            <a:r>
              <a:rPr lang="ja-JP" altLang="en-US" sz="3600" dirty="0">
                <a:solidFill>
                  <a:srgbClr val="FFC000"/>
                </a:solidFill>
                <a:latin typeface="HGPｺﾞｼｯｸE" panose="020B0900000000000000" pitchFamily="50" charset="-128"/>
                <a:ea typeface="HGPｺﾞｼｯｸE" panose="020B0900000000000000" pitchFamily="50" charset="-128"/>
              </a:rPr>
              <a:t>こどもサポート旭町　</a:t>
            </a:r>
            <a:r>
              <a:rPr lang="ja-JP" altLang="en-US" sz="2800" dirty="0">
                <a:solidFill>
                  <a:srgbClr val="FFC000"/>
                </a:solidFill>
              </a:rPr>
              <a:t>（川崎区役所の委託）</a:t>
            </a:r>
            <a:endParaRPr lang="en-US" altLang="ja-JP" sz="2800" dirty="0">
              <a:solidFill>
                <a:srgbClr val="FFC000"/>
              </a:solidFill>
            </a:endParaRPr>
          </a:p>
          <a:p>
            <a:pPr marL="36576" indent="0">
              <a:buNone/>
            </a:pPr>
            <a:r>
              <a:rPr lang="ja-JP" altLang="en-US" sz="3200" dirty="0"/>
              <a:t>　　登録者　　　５０名　（小７　中３３　高１０）</a:t>
            </a:r>
            <a:endParaRPr lang="en-US" altLang="ja-JP" sz="3200" dirty="0"/>
          </a:p>
          <a:p>
            <a:pPr marL="36576" indent="0">
              <a:buNone/>
            </a:pPr>
            <a:r>
              <a:rPr lang="ja-JP" altLang="en-US" sz="3600" dirty="0">
                <a:solidFill>
                  <a:srgbClr val="FFC000"/>
                </a:solidFill>
                <a:latin typeface="HGPｺﾞｼｯｸE" panose="020B0900000000000000" pitchFamily="50" charset="-128"/>
                <a:ea typeface="HGPｺﾞｼｯｸE" panose="020B0900000000000000" pitchFamily="50" charset="-128"/>
              </a:rPr>
              <a:t>こどもサポート南野川</a:t>
            </a:r>
            <a:r>
              <a:rPr lang="ja-JP" altLang="en-US" sz="2800" dirty="0">
                <a:solidFill>
                  <a:srgbClr val="FFC000"/>
                </a:solidFill>
              </a:rPr>
              <a:t>（宮前区役所の委託）</a:t>
            </a:r>
            <a:endParaRPr lang="en-US" altLang="ja-JP" sz="2800" dirty="0">
              <a:solidFill>
                <a:srgbClr val="FFC000"/>
              </a:solidFill>
            </a:endParaRPr>
          </a:p>
          <a:p>
            <a:pPr marL="36576" indent="0">
              <a:buNone/>
            </a:pPr>
            <a:r>
              <a:rPr lang="ja-JP" altLang="en-US" sz="3200" dirty="0"/>
              <a:t>　　登録者　　　３４名　（小６　中２５　高３）</a:t>
            </a:r>
            <a:endParaRPr lang="en-US" altLang="ja-JP" dirty="0"/>
          </a:p>
        </p:txBody>
      </p:sp>
      <p:sp>
        <p:nvSpPr>
          <p:cNvPr id="5" name="テキスト ボックス 4"/>
          <p:cNvSpPr txBox="1"/>
          <p:nvPr/>
        </p:nvSpPr>
        <p:spPr>
          <a:xfrm>
            <a:off x="2495600" y="5589240"/>
            <a:ext cx="6840760" cy="584775"/>
          </a:xfrm>
          <a:prstGeom prst="rect">
            <a:avLst/>
          </a:prstGeom>
          <a:solidFill>
            <a:srgbClr val="1B5B2C"/>
          </a:solidFill>
        </p:spPr>
        <p:txBody>
          <a:bodyPr wrap="square" rtlCol="0">
            <a:spAutoFit/>
          </a:bodyPr>
          <a:lstStyle/>
          <a:p>
            <a:r>
              <a:rPr lang="ja-JP" altLang="en-US" sz="3200" dirty="0">
                <a:solidFill>
                  <a:prstClr val="white"/>
                </a:solidFill>
                <a:latin typeface="Arial"/>
                <a:ea typeface="ＭＳ Ｐゴシック" panose="020B0600070205080204" pitchFamily="50" charset="-128"/>
              </a:rPr>
              <a:t>　　　支援スタッフ</a:t>
            </a:r>
            <a:r>
              <a:rPr lang="en-US" altLang="ja-JP" sz="3200" dirty="0">
                <a:solidFill>
                  <a:prstClr val="white"/>
                </a:solidFill>
                <a:latin typeface="Arial"/>
                <a:ea typeface="ＭＳ Ｐゴシック" panose="020B0600070205080204" pitchFamily="50" charset="-128"/>
              </a:rPr>
              <a:t>‥‥</a:t>
            </a:r>
            <a:r>
              <a:rPr lang="ja-JP" altLang="en-US" sz="3200" dirty="0">
                <a:solidFill>
                  <a:prstClr val="white"/>
                </a:solidFill>
                <a:latin typeface="Arial"/>
                <a:ea typeface="ＭＳ Ｐゴシック" panose="020B0600070205080204" pitchFamily="50" charset="-128"/>
              </a:rPr>
              <a:t>およそ５０名</a:t>
            </a:r>
            <a:r>
              <a:rPr lang="ja-JP" altLang="en-US" sz="2800" dirty="0">
                <a:solidFill>
                  <a:prstClr val="white"/>
                </a:solidFill>
                <a:latin typeface="Arial"/>
                <a:ea typeface="ＭＳ Ｐゴシック" panose="020B0600070205080204" pitchFamily="50" charset="-128"/>
              </a:rPr>
              <a:t>　　</a:t>
            </a:r>
          </a:p>
        </p:txBody>
      </p:sp>
    </p:spTree>
    <p:extLst>
      <p:ext uri="{BB962C8B-B14F-4D97-AF65-F5344CB8AC3E}">
        <p14:creationId xmlns:p14="http://schemas.microsoft.com/office/powerpoint/2010/main" val="38240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形吹き出し 4"/>
          <p:cNvSpPr/>
          <p:nvPr/>
        </p:nvSpPr>
        <p:spPr>
          <a:xfrm>
            <a:off x="1931281" y="2105396"/>
            <a:ext cx="2714600" cy="2283308"/>
          </a:xfrm>
          <a:prstGeom prst="wedgeEllipseCallout">
            <a:avLst>
              <a:gd name="adj1" fmla="val -35513"/>
              <a:gd name="adj2" fmla="val 34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学ぶ場所は、他にもあるよ</a:t>
            </a:r>
          </a:p>
        </p:txBody>
      </p:sp>
      <p:sp>
        <p:nvSpPr>
          <p:cNvPr id="6" name="円形吹き出し 5"/>
          <p:cNvSpPr/>
          <p:nvPr/>
        </p:nvSpPr>
        <p:spPr>
          <a:xfrm>
            <a:off x="3996269" y="2708920"/>
            <a:ext cx="2810099" cy="2472776"/>
          </a:xfrm>
          <a:prstGeom prst="wedgeEllipseCallout">
            <a:avLst>
              <a:gd name="adj1" fmla="val 38140"/>
              <a:gd name="adj2" fmla="val 33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anose="020B0600070205080204" pitchFamily="50" charset="-128"/>
                <a:ea typeface="ＭＳ Ｐゴシック" panose="020B0600070205080204" pitchFamily="50" charset="-128"/>
              </a:rPr>
              <a:t>無理に行かなくていいんだよ</a:t>
            </a:r>
          </a:p>
        </p:txBody>
      </p:sp>
      <p:sp>
        <p:nvSpPr>
          <p:cNvPr id="10" name="タイトル 1"/>
          <p:cNvSpPr txBox="1">
            <a:spLocks/>
          </p:cNvSpPr>
          <p:nvPr/>
        </p:nvSpPr>
        <p:spPr>
          <a:xfrm>
            <a:off x="2063552" y="558086"/>
            <a:ext cx="6408712" cy="1547310"/>
          </a:xfrm>
          <a:prstGeom prst="rect">
            <a:avLst/>
          </a:prstGeom>
        </p:spPr>
        <p:txBody>
          <a:bodyPr/>
          <a:lstStyle>
            <a:lvl1pPr algn="l" rtl="0" eaLnBrk="1" latinLnBrk="0" hangingPunct="1">
              <a:spcBef>
                <a:spcPct val="0"/>
              </a:spcBef>
              <a:buNone/>
              <a:defRPr kumimoji="1" sz="4600" kern="1200">
                <a:solidFill>
                  <a:schemeClr val="tx1"/>
                </a:solidFill>
                <a:latin typeface="+mj-lt"/>
                <a:ea typeface="+mj-ea"/>
                <a:cs typeface="+mj-cs"/>
              </a:defRPr>
            </a:lvl1pPr>
          </a:lstStyle>
          <a:p>
            <a:r>
              <a:rPr lang="ja-JP" altLang="en-US" sz="3200" dirty="0">
                <a:solidFill>
                  <a:srgbClr val="FFC000"/>
                </a:solidFill>
                <a:latin typeface="HGPｺﾞｼｯｸE" panose="020B0900000000000000" pitchFamily="50" charset="-128"/>
                <a:ea typeface="HGPｺﾞｼｯｸE" panose="020B0900000000000000" pitchFamily="50" charset="-128"/>
              </a:rPr>
              <a:t>   研究テーマの設定にあたって</a:t>
            </a:r>
            <a:endParaRPr lang="en-US" altLang="ja-JP" sz="3200" dirty="0">
              <a:solidFill>
                <a:srgbClr val="FFC000"/>
              </a:solidFill>
              <a:latin typeface="HGPｺﾞｼｯｸE" panose="020B0900000000000000" pitchFamily="50" charset="-128"/>
              <a:ea typeface="HGPｺﾞｼｯｸE" panose="020B0900000000000000" pitchFamily="50" charset="-128"/>
            </a:endParaRPr>
          </a:p>
          <a:p>
            <a:r>
              <a:rPr lang="ja-JP" altLang="ja-JP" sz="3200" dirty="0">
                <a:solidFill>
                  <a:srgbClr val="FFFF00"/>
                </a:solidFill>
                <a:latin typeface="HGPｺﾞｼｯｸE" panose="020B0900000000000000" pitchFamily="50" charset="-128"/>
                <a:ea typeface="HGPｺﾞｼｯｸE" panose="020B0900000000000000" pitchFamily="50" charset="-128"/>
              </a:rPr>
              <a:t>子どもに寄り添った多様な支援の</a:t>
            </a:r>
            <a:endParaRPr lang="en-US" altLang="ja-JP" sz="3200" dirty="0">
              <a:solidFill>
                <a:srgbClr val="FFFF00"/>
              </a:solidFill>
              <a:latin typeface="HGPｺﾞｼｯｸE" panose="020B0900000000000000" pitchFamily="50" charset="-128"/>
              <a:ea typeface="HGPｺﾞｼｯｸE" panose="020B0900000000000000" pitchFamily="50" charset="-128"/>
            </a:endParaRPr>
          </a:p>
          <a:p>
            <a:r>
              <a:rPr lang="ja-JP" altLang="en-US" sz="3200" dirty="0">
                <a:solidFill>
                  <a:srgbClr val="FFFF00"/>
                </a:solidFill>
                <a:latin typeface="HGPｺﾞｼｯｸE" panose="020B0900000000000000" pitchFamily="50" charset="-128"/>
                <a:ea typeface="HGPｺﾞｼｯｸE" panose="020B0900000000000000" pitchFamily="50" charset="-128"/>
              </a:rPr>
              <a:t>　　　</a:t>
            </a:r>
            <a:r>
              <a:rPr lang="ja-JP" altLang="ja-JP" sz="3200" dirty="0">
                <a:solidFill>
                  <a:srgbClr val="FFFF00"/>
                </a:solidFill>
                <a:latin typeface="HGPｺﾞｼｯｸE" panose="020B0900000000000000" pitchFamily="50" charset="-128"/>
                <a:ea typeface="HGPｺﾞｼｯｸE" panose="020B0900000000000000" pitchFamily="50" charset="-128"/>
              </a:rPr>
              <a:t>実現に向けて</a:t>
            </a:r>
            <a:r>
              <a:rPr lang="ja-JP" altLang="en-US" sz="3200" dirty="0">
                <a:solidFill>
                  <a:srgbClr val="FFFF00"/>
                </a:solidFill>
                <a:latin typeface="HGPｺﾞｼｯｸE" panose="020B0900000000000000" pitchFamily="50" charset="-128"/>
                <a:ea typeface="HGPｺﾞｼｯｸE" panose="020B0900000000000000" pitchFamily="50" charset="-128"/>
              </a:rPr>
              <a:t>　（昨年度から）</a:t>
            </a:r>
            <a:endParaRPr lang="en-US" altLang="ja-JP" sz="3600" dirty="0">
              <a:solidFill>
                <a:srgbClr val="FFC000"/>
              </a:solidFill>
              <a:latin typeface="HGPｺﾞｼｯｸE" panose="020B0900000000000000" pitchFamily="50" charset="-128"/>
              <a:ea typeface="HGPｺﾞｼｯｸE" panose="020B0900000000000000" pitchFamily="50" charset="-128"/>
            </a:endParaRPr>
          </a:p>
        </p:txBody>
      </p:sp>
      <p:sp>
        <p:nvSpPr>
          <p:cNvPr id="13" name="角丸四角形 12"/>
          <p:cNvSpPr/>
          <p:nvPr/>
        </p:nvSpPr>
        <p:spPr>
          <a:xfrm>
            <a:off x="1940005" y="578909"/>
            <a:ext cx="6480720" cy="1547310"/>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anose="020B0600070205080204" pitchFamily="50" charset="-128"/>
                <a:ea typeface="ＭＳ Ｐゴシック" panose="020B0600070205080204" pitchFamily="50" charset="-128"/>
              </a:rPr>
              <a:t>変わってきた「不登校」</a:t>
            </a:r>
          </a:p>
        </p:txBody>
      </p:sp>
      <p:sp>
        <p:nvSpPr>
          <p:cNvPr id="11" name="フローチャート: 処理 10"/>
          <p:cNvSpPr/>
          <p:nvPr/>
        </p:nvSpPr>
        <p:spPr>
          <a:xfrm>
            <a:off x="8616280" y="167692"/>
            <a:ext cx="1728192" cy="791632"/>
          </a:xfrm>
          <a:prstGeom prst="flowChartProces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4000" dirty="0">
                <a:solidFill>
                  <a:prstClr val="white"/>
                </a:solidFill>
                <a:latin typeface="Arial"/>
                <a:ea typeface="ＭＳ Ｐゴシック" panose="020B0600070205080204" pitchFamily="50" charset="-128"/>
              </a:rPr>
              <a:t>Ｐ６</a:t>
            </a:r>
          </a:p>
        </p:txBody>
      </p:sp>
      <p:sp>
        <p:nvSpPr>
          <p:cNvPr id="7" name="円形吹き出し 6"/>
          <p:cNvSpPr/>
          <p:nvPr/>
        </p:nvSpPr>
        <p:spPr>
          <a:xfrm>
            <a:off x="6456040" y="1653304"/>
            <a:ext cx="3384376" cy="2996538"/>
          </a:xfrm>
          <a:prstGeom prst="wedgeEllipseCallout">
            <a:avLst>
              <a:gd name="adj1" fmla="val -21720"/>
              <a:gd name="adj2" fmla="val 457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latin typeface="HGPｺﾞｼｯｸE" panose="020B0900000000000000" pitchFamily="50" charset="-128"/>
                <a:ea typeface="HGPｺﾞｼｯｸE" panose="020B0900000000000000" pitchFamily="50" charset="-128"/>
              </a:rPr>
              <a:t>不登校を問題行動と呼ばない</a:t>
            </a:r>
            <a:endParaRPr lang="en-US" altLang="ja-JP" sz="3200" dirty="0">
              <a:solidFill>
                <a:prstClr val="white"/>
              </a:solidFill>
              <a:latin typeface="HGPｺﾞｼｯｸE" panose="020B0900000000000000" pitchFamily="50" charset="-128"/>
              <a:ea typeface="HGPｺﾞｼｯｸE" panose="020B0900000000000000" pitchFamily="50" charset="-128"/>
            </a:endParaRPr>
          </a:p>
        </p:txBody>
      </p:sp>
      <p:sp>
        <p:nvSpPr>
          <p:cNvPr id="8" name="角丸四角形 7"/>
          <p:cNvSpPr/>
          <p:nvPr/>
        </p:nvSpPr>
        <p:spPr>
          <a:xfrm>
            <a:off x="6456040" y="4509120"/>
            <a:ext cx="3312368" cy="172819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prstClr val="white"/>
                </a:solidFill>
                <a:latin typeface="Arial"/>
                <a:ea typeface="ＭＳ Ｐゴシック" panose="020B0600070205080204" pitchFamily="50" charset="-128"/>
              </a:rPr>
              <a:t>　</a:t>
            </a:r>
            <a:r>
              <a:rPr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anose="020B0600070205080204" pitchFamily="50" charset="-128"/>
                <a:ea typeface="ＭＳ Ｐゴシック" panose="020B0600070205080204" pitchFamily="50" charset="-128"/>
              </a:rPr>
              <a:t>私たちの支援は、今まで通りでよいのだろうか？</a:t>
            </a:r>
          </a:p>
        </p:txBody>
      </p:sp>
      <p:sp>
        <p:nvSpPr>
          <p:cNvPr id="2" name="テキスト ボックス 1">
            <a:extLst>
              <a:ext uri="{FF2B5EF4-FFF2-40B4-BE49-F238E27FC236}">
                <a16:creationId xmlns:a16="http://schemas.microsoft.com/office/drawing/2014/main" id="{AF784BEA-5B66-4314-81CA-15651AFBFBEB}"/>
              </a:ext>
            </a:extLst>
          </p:cNvPr>
          <p:cNvSpPr txBox="1"/>
          <p:nvPr/>
        </p:nvSpPr>
        <p:spPr>
          <a:xfrm>
            <a:off x="2207569" y="5373217"/>
            <a:ext cx="3744417" cy="584775"/>
          </a:xfrm>
          <a:prstGeom prst="rect">
            <a:avLst/>
          </a:prstGeom>
          <a:noFill/>
        </p:spPr>
        <p:txBody>
          <a:bodyPr wrap="square" rtlCol="0">
            <a:spAutoFit/>
          </a:bodyPr>
          <a:lstStyle/>
          <a:p>
            <a:r>
              <a:rPr lang="ja-JP" altLang="en-US" sz="3200" dirty="0">
                <a:solidFill>
                  <a:srgbClr val="FFC000"/>
                </a:solidFill>
                <a:latin typeface="HGPｺﾞｼｯｸE" panose="020B0900000000000000" pitchFamily="50" charset="-128"/>
                <a:ea typeface="HGPｺﾞｼｯｸE" panose="020B0900000000000000" pitchFamily="50" charset="-128"/>
              </a:rPr>
              <a:t>子どもの不安に注目</a:t>
            </a:r>
          </a:p>
        </p:txBody>
      </p:sp>
    </p:spTree>
    <p:extLst>
      <p:ext uri="{BB962C8B-B14F-4D97-AF65-F5344CB8AC3E}">
        <p14:creationId xmlns:p14="http://schemas.microsoft.com/office/powerpoint/2010/main" val="6581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11111E-6 4.07407E-6 L 1.11111E-6 -0.07223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0"/>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barn(inVertical)">
                                      <p:cBhvr>
                                        <p:cTn id="5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1" grpId="0" animBg="1"/>
      <p:bldP spid="7" grpId="0" animBg="1"/>
      <p:bldP spid="8"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20000000000000000000"/>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20000000000000000000"/>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テクノロジー">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テクノロジー">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1014</TotalTime>
  <Words>4587</Words>
  <Application>Microsoft Office PowerPoint</Application>
  <PresentationFormat>ワイド画面</PresentationFormat>
  <Paragraphs>1097</Paragraphs>
  <Slides>75</Slides>
  <Notes>44</Notes>
  <HiddenSlides>0</HiddenSlides>
  <MMClips>0</MMClips>
  <ScaleCrop>false</ScaleCrop>
  <HeadingPairs>
    <vt:vector size="6" baseType="variant">
      <vt:variant>
        <vt:lpstr>使用されているフォント</vt:lpstr>
      </vt:variant>
      <vt:variant>
        <vt:i4>23</vt:i4>
      </vt:variant>
      <vt:variant>
        <vt:lpstr>テーマ</vt:lpstr>
      </vt:variant>
      <vt:variant>
        <vt:i4>6</vt:i4>
      </vt:variant>
      <vt:variant>
        <vt:lpstr>スライド タイトル</vt:lpstr>
      </vt:variant>
      <vt:variant>
        <vt:i4>75</vt:i4>
      </vt:variant>
    </vt:vector>
  </HeadingPairs>
  <TitlesOfParts>
    <vt:vector size="104" baseType="lpstr">
      <vt:lpstr>AR Pゴシック体S</vt:lpstr>
      <vt:lpstr>AR P明朝体U</vt:lpstr>
      <vt:lpstr>ARゴシック体S</vt:lpstr>
      <vt:lpstr>HGPｺﾞｼｯｸE</vt:lpstr>
      <vt:lpstr>HGｺﾞｼｯｸE</vt:lpstr>
      <vt:lpstr>HG丸ｺﾞｼｯｸM-PRO</vt:lpstr>
      <vt:lpstr>ＪＳ明朝</vt:lpstr>
      <vt:lpstr>ＭＳ Ｐゴシック</vt:lpstr>
      <vt:lpstr>ＭＳ Ｐ明朝</vt:lpstr>
      <vt:lpstr>MS UI Gothic</vt:lpstr>
      <vt:lpstr>ＭＳ ゴシック</vt:lpstr>
      <vt:lpstr>ＭＳ 明朝</vt:lpstr>
      <vt:lpstr>メイリオ</vt:lpstr>
      <vt:lpstr>游ゴシック</vt:lpstr>
      <vt:lpstr>游ゴシック Light</vt:lpstr>
      <vt:lpstr>Arial</vt:lpstr>
      <vt:lpstr>Calibri</vt:lpstr>
      <vt:lpstr>Calibri Light</vt:lpstr>
      <vt:lpstr>Century</vt:lpstr>
      <vt:lpstr>Century Gothic</vt:lpstr>
      <vt:lpstr>Trebuchet MS</vt:lpstr>
      <vt:lpstr>Wingdings 2</vt:lpstr>
      <vt:lpstr>Wingdings 3</vt:lpstr>
      <vt:lpstr>Office テーマ</vt:lpstr>
      <vt:lpstr>スライス</vt:lpstr>
      <vt:lpstr>1_Office テーマ</vt:lpstr>
      <vt:lpstr>1_スライス</vt:lpstr>
      <vt:lpstr>テクノロジー</vt:lpstr>
      <vt:lpstr>ファセット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子どもに寄り添った多様な支援の実現に向けて ～不登校の子どもの不安を受け止めるために～</vt:lpstr>
      <vt:lpstr>　　当サポートセンターは‥</vt:lpstr>
      <vt:lpstr>　３つの「こどもサポート」で支援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アンケート調査から見えたこと　　  </vt:lpstr>
      <vt:lpstr>PowerPoint プレゼンテーション</vt:lpstr>
      <vt:lpstr>PowerPoint プレゼンテーション</vt:lpstr>
      <vt:lpstr>実践事例検討の振り返り　　　　　　　　　　　　　　　　</vt:lpstr>
      <vt:lpstr>実践事例検討の振り返り　　　　　　　　　　　　　　　</vt:lpstr>
      <vt:lpstr>実践事例検討の振り返り　　　　　　　　　　　　　　　</vt:lpstr>
      <vt:lpstr>実践事例検討の振り返り　　　　　　　　　　　　　　　</vt:lpstr>
      <vt:lpstr>実践事例検討の振り返り　　　　　　　　　　　　　　　</vt:lpstr>
      <vt:lpstr>実践事例検討の振り返り　　　　　　　　　　　　　　　</vt:lpstr>
      <vt:lpstr>実践事例検討の振り返り　　　　　　　　　　　　　　　　　</vt:lpstr>
      <vt:lpstr>「子どもに寄り添った多様な支援の実現に向けて」  2年間の研究を振り返って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設立年月日・設立の趣旨</vt:lpstr>
      <vt:lpstr>２０２０年度　活動方針・事業内容</vt:lpstr>
      <vt:lpstr>①教育・福祉に係わる相談等に関する事業                 　　　　          ②適応指導に関する事業 ③学習支援に関する事業 ④特別支援教育に関する事業 ⑤体験活動等に関する事業 ⑥研究研修等に関する事業 ⑦青少年の健全育成を図るための環境整備に関する事業 ⑧講演会等の企画運営に関する事業 ⑨文化・スポーツ活動の推進に関する事業</vt:lpstr>
      <vt:lpstr>①教育・福祉に係わる相談等に関する事業</vt:lpstr>
      <vt:lpstr>②適応指導に関する事業</vt:lpstr>
      <vt:lpstr>③学習支援に関する事業</vt:lpstr>
      <vt:lpstr>学習支援に関する事業の様子①</vt:lpstr>
      <vt:lpstr>学習支援に関する事業の様子②</vt:lpstr>
      <vt:lpstr>④特別支援教育に関する事業</vt:lpstr>
      <vt:lpstr>⑤体験活動等に関する事業</vt:lpstr>
      <vt:lpstr>○「のびのびファーム」事業</vt:lpstr>
      <vt:lpstr>⑥研究研修等に関する事業</vt:lpstr>
      <vt:lpstr>⑦青少年の健全育成を図るための環境整備に関する事業</vt:lpstr>
      <vt:lpstr>⑧講演会等の企画運営に関する事業</vt:lpstr>
      <vt:lpstr>⑨文化・スポーツ活動の推進に関する事業</vt:lpstr>
      <vt:lpstr>☆広報紙「波紋」の発行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supportcenter</dc:creator>
  <cp:lastModifiedBy>supportcenter_mobile</cp:lastModifiedBy>
  <cp:revision>84</cp:revision>
  <dcterms:created xsi:type="dcterms:W3CDTF">2020-01-09T03:59:31Z</dcterms:created>
  <dcterms:modified xsi:type="dcterms:W3CDTF">2021-02-20T04:50:31Z</dcterms:modified>
</cp:coreProperties>
</file>